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8"/>
  </p:handoutMasterIdLst>
  <p:sldIdLst>
    <p:sldId id="285" r:id="rId2"/>
    <p:sldId id="294" r:id="rId3"/>
    <p:sldId id="290" r:id="rId4"/>
    <p:sldId id="293" r:id="rId5"/>
    <p:sldId id="291" r:id="rId6"/>
    <p:sldId id="292" r:id="rId7"/>
  </p:sldIdLst>
  <p:sldSz cx="9144000" cy="6858000" type="screen4x3"/>
  <p:notesSz cx="992663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DCE1"/>
    <a:srgbClr val="E6F3F6"/>
    <a:srgbClr val="E8ECF4"/>
    <a:srgbClr val="2C06D0"/>
    <a:srgbClr val="0080C0"/>
    <a:srgbClr val="B825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373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D6733-FE0F-4702-B4CA-BBEF6D1033B8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A14A4-9AB7-4644-BEFC-D4A4D4C3D38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38294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304003E-6732-479B-BEE4-C76CA982FE04}" type="datetimeFigureOut">
              <a:rPr lang="en-ZA" smtClean="0"/>
              <a:t>2018/12/05</a:t>
            </a:fld>
            <a:endParaRPr lang="en-Z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Z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6D33178-FB88-4A8F-9438-99B41BBABA07}" type="slidenum">
              <a:rPr lang="en-ZA" smtClean="0"/>
              <a:t>‹#›</a:t>
            </a:fld>
            <a:endParaRPr lang="en-ZA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EDB979-0D7E-42F9-98D2-5D4205A2C8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8676000" cy="305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2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3"/>
            <a:ext cx="796285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5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992888" cy="3226370"/>
          </a:xfrm>
        </p:spPr>
        <p:txBody>
          <a:bodyPr lIns="36000" tIns="36000" rIns="36000" bIns="36000">
            <a:noAutofit/>
          </a:bodyPr>
          <a:lstStyle/>
          <a:p>
            <a:pPr algn="ctr">
              <a:spcBef>
                <a:spcPts val="4800"/>
              </a:spcBef>
              <a:spcAft>
                <a:spcPts val="6000"/>
              </a:spcAft>
            </a:pPr>
            <a:r>
              <a:rPr lang="en-ZA" sz="7200" i="1" dirty="0" smtClean="0">
                <a:solidFill>
                  <a:srgbClr val="2C06D0"/>
                </a:solidFill>
              </a:rPr>
              <a:t>Getting Things Right </a:t>
            </a:r>
            <a:br>
              <a:rPr lang="en-ZA" sz="7200" i="1" dirty="0" smtClean="0">
                <a:solidFill>
                  <a:srgbClr val="2C06D0"/>
                </a:solidFill>
              </a:rPr>
            </a:br>
            <a:r>
              <a:rPr lang="en-ZA" sz="7200" i="1" dirty="0" smtClean="0">
                <a:solidFill>
                  <a:srgbClr val="2C06D0"/>
                </a:solidFill>
              </a:rPr>
              <a:t>at the Source</a:t>
            </a:r>
            <a:r>
              <a:rPr lang="en-ZA" sz="8000" i="1" dirty="0" smtClean="0">
                <a:solidFill>
                  <a:srgbClr val="2C06D0"/>
                </a:solidFill>
              </a:rPr>
              <a:t/>
            </a:r>
            <a:br>
              <a:rPr lang="en-ZA" sz="8000" i="1" dirty="0" smtClean="0">
                <a:solidFill>
                  <a:srgbClr val="2C06D0"/>
                </a:solidFill>
              </a:rPr>
            </a:br>
            <a:endParaRPr lang="en-ZA" sz="4000" i="1" dirty="0">
              <a:solidFill>
                <a:srgbClr val="2C06D0"/>
              </a:solidFill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899592" y="3501008"/>
            <a:ext cx="7992888" cy="2938338"/>
          </a:xfrm>
          <a:prstGeom prst="rect">
            <a:avLst/>
          </a:prstGeom>
        </p:spPr>
        <p:txBody>
          <a:bodyPr lIns="36000" tIns="36000" rIns="36000" bIns="36000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>
              <a:spcBef>
                <a:spcPts val="4800"/>
              </a:spcBef>
              <a:spcAft>
                <a:spcPts val="6000"/>
              </a:spcAft>
            </a:pPr>
            <a:r>
              <a:rPr lang="en-ZA" sz="4000" dirty="0" smtClean="0">
                <a:effectLst/>
              </a:rPr>
              <a:t>“quality data” is not something that just occurs when someone hits the right number on a keyboard. It is a process.</a:t>
            </a:r>
            <a:endParaRPr lang="en-ZA" sz="4000" i="1" dirty="0">
              <a:solidFill>
                <a:srgbClr val="2C0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1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072" cy="1143000"/>
          </a:xfrm>
        </p:spPr>
        <p:txBody>
          <a:bodyPr>
            <a:normAutofit/>
          </a:bodyPr>
          <a:lstStyle/>
          <a:p>
            <a:r>
              <a:rPr lang="en-ZA" sz="6000" dirty="0">
                <a:solidFill>
                  <a:srgbClr val="2C06D0"/>
                </a:solidFill>
              </a:rPr>
              <a:t>“Quality Data”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endParaRPr lang="en-ZA" dirty="0" smtClean="0"/>
          </a:p>
          <a:p>
            <a:pPr marL="900113" lvl="1" indent="-496888"/>
            <a:r>
              <a:rPr lang="en-ZA" sz="6000" dirty="0" smtClean="0"/>
              <a:t>Reliable </a:t>
            </a:r>
          </a:p>
          <a:p>
            <a:pPr marL="900113" lvl="1" indent="-496888"/>
            <a:r>
              <a:rPr lang="en-ZA" sz="6000" dirty="0" smtClean="0"/>
              <a:t>Accurate</a:t>
            </a:r>
          </a:p>
          <a:p>
            <a:pPr marL="900113" lvl="1" indent="-496888"/>
            <a:r>
              <a:rPr lang="en-ZA" sz="6000" dirty="0" smtClean="0"/>
              <a:t>Complete</a:t>
            </a:r>
            <a:endParaRPr lang="en-ZA" sz="6000" dirty="0"/>
          </a:p>
          <a:p>
            <a:pPr marL="900113" lvl="1" indent="-496888"/>
            <a:r>
              <a:rPr lang="en-ZA" sz="6000" dirty="0" smtClean="0"/>
              <a:t>Timely</a:t>
            </a:r>
          </a:p>
        </p:txBody>
      </p:sp>
    </p:spTree>
    <p:extLst>
      <p:ext uri="{BB962C8B-B14F-4D97-AF65-F5344CB8AC3E}">
        <p14:creationId xmlns:p14="http://schemas.microsoft.com/office/powerpoint/2010/main" val="365112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072" cy="5314602"/>
          </a:xfrm>
        </p:spPr>
        <p:txBody>
          <a:bodyPr>
            <a:normAutofit/>
          </a:bodyPr>
          <a:lstStyle/>
          <a:p>
            <a:pPr algn="ctr"/>
            <a:r>
              <a:rPr lang="en-ZA" sz="6600" dirty="0" smtClean="0">
                <a:solidFill>
                  <a:srgbClr val="2C06D0"/>
                </a:solidFill>
              </a:rPr>
              <a:t>Conditions Required for Supporting Quality Data </a:t>
            </a:r>
            <a:endParaRPr lang="en-ZA" sz="6600" dirty="0">
              <a:solidFill>
                <a:srgbClr val="2C0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74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1769945"/>
              </p:ext>
            </p:extLst>
          </p:nvPr>
        </p:nvGraphicFramePr>
        <p:xfrm>
          <a:off x="-1" y="2"/>
          <a:ext cx="9144000" cy="68579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55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39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44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365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2800" dirty="0">
                          <a:effectLst/>
                        </a:rPr>
                        <a:t>Ownership</a:t>
                      </a:r>
                      <a:endParaRPr lang="en-ZA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2800" dirty="0">
                          <a:effectLst/>
                        </a:rPr>
                        <a:t>Understanding</a:t>
                      </a:r>
                      <a:endParaRPr lang="en-ZA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2800" dirty="0">
                          <a:effectLst/>
                        </a:rPr>
                        <a:t> ICT Tools</a:t>
                      </a:r>
                      <a:endParaRPr lang="en-ZA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55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ZA" sz="2800" b="0" dirty="0">
                          <a:solidFill>
                            <a:schemeClr val="tx1"/>
                          </a:solidFill>
                          <a:effectLst/>
                        </a:rPr>
                        <a:t>Sense of ownership and  commitment to data quality:- </a:t>
                      </a: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ZA" sz="2400" b="0" dirty="0">
                          <a:solidFill>
                            <a:schemeClr val="tx1"/>
                          </a:solidFill>
                          <a:effectLst/>
                        </a:rPr>
                        <a:t>“</a:t>
                      </a:r>
                      <a:r>
                        <a:rPr lang="en-ZA" sz="2800" b="0" i="1" dirty="0">
                          <a:solidFill>
                            <a:schemeClr val="tx1"/>
                          </a:solidFill>
                          <a:effectLst/>
                        </a:rPr>
                        <a:t>A Quality Culture</a:t>
                      </a:r>
                      <a:r>
                        <a:rPr lang="en-ZA" sz="2400" b="0" dirty="0">
                          <a:solidFill>
                            <a:schemeClr val="tx1"/>
                          </a:solidFill>
                          <a:effectLst/>
                        </a:rPr>
                        <a:t>”</a:t>
                      </a:r>
                      <a:endParaRPr lang="en-ZA" sz="2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ZA" sz="2800" dirty="0">
                          <a:effectLst/>
                        </a:rPr>
                        <a:t>Standardisation &amp; Common understanding of definitions, terminology, specifications, </a:t>
                      </a:r>
                      <a:r>
                        <a:rPr lang="en-ZA" sz="2800" dirty="0" err="1">
                          <a:effectLst/>
                        </a:rPr>
                        <a:t>etc</a:t>
                      </a:r>
                      <a:endParaRPr lang="en-ZA" sz="2800" dirty="0">
                        <a:effectLst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2400" dirty="0">
                          <a:effectLst/>
                        </a:rPr>
                        <a:t>Toolkits / Guides</a:t>
                      </a:r>
                      <a:endParaRPr lang="en-ZA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ZA" sz="2200" dirty="0">
                          <a:effectLst/>
                        </a:rPr>
                        <a:t>Excel Bulk Upload </a:t>
                      </a:r>
                      <a:r>
                        <a:rPr lang="en-ZA" sz="2200" dirty="0" smtClean="0">
                          <a:effectLst/>
                        </a:rPr>
                        <a:t>Templates;</a:t>
                      </a:r>
                      <a:endParaRPr lang="en-ZA" sz="2200" dirty="0"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ZA" sz="2200" dirty="0" smtClean="0">
                          <a:effectLst/>
                        </a:rPr>
                        <a:t>ETQA </a:t>
                      </a:r>
                      <a:r>
                        <a:rPr lang="en-ZA" sz="2200" dirty="0">
                          <a:effectLst/>
                        </a:rPr>
                        <a:t>Learner Record Database</a:t>
                      </a:r>
                    </a:p>
                    <a:p>
                      <a:pPr marL="265113" indent="-265113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ZA" sz="2800" dirty="0" smtClean="0">
                          <a:effectLst/>
                        </a:rPr>
                        <a:t>Simple </a:t>
                      </a:r>
                      <a:endParaRPr lang="en-ZA" sz="2800" dirty="0">
                        <a:effectLst/>
                      </a:endParaRPr>
                    </a:p>
                    <a:p>
                      <a:pPr marL="265113" indent="-265113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ZA" sz="2800" dirty="0">
                          <a:effectLst/>
                        </a:rPr>
                        <a:t>Easy to understand and work with</a:t>
                      </a:r>
                      <a:endParaRPr lang="en-ZA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solidFill>
                      <a:srgbClr val="E8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671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2200" dirty="0">
                          <a:solidFill>
                            <a:schemeClr val="tx1"/>
                          </a:solidFill>
                          <a:effectLst/>
                        </a:rPr>
                        <a:t>Roles </a:t>
                      </a:r>
                      <a:r>
                        <a:rPr lang="en-ZA" sz="2200" dirty="0" smtClean="0">
                          <a:solidFill>
                            <a:schemeClr val="tx1"/>
                          </a:solidFill>
                          <a:effectLst/>
                        </a:rPr>
                        <a:t>&amp; Responsibilities</a:t>
                      </a:r>
                      <a:endParaRPr lang="en-ZA" sz="2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</a:rPr>
                        <a:t> </a:t>
                      </a:r>
                      <a:endParaRPr lang="en-ZA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</a:rPr>
                        <a:t> </a:t>
                      </a:r>
                      <a:endParaRPr lang="en-ZA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>
                    <a:solidFill>
                      <a:srgbClr val="CED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51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Incentives</a:t>
                      </a:r>
                      <a:endParaRPr lang="en-ZA" sz="2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ZA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ZA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8765">
                <a:tc gridSpan="3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2400" dirty="0">
                          <a:solidFill>
                            <a:schemeClr val="tx1"/>
                          </a:solidFill>
                          <a:effectLst/>
                        </a:rPr>
                        <a:t>Capacity Building Interventions</a:t>
                      </a:r>
                      <a:endParaRPr lang="en-ZA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>
                    <a:solidFill>
                      <a:srgbClr val="CED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5795">
                <a:tc grid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2400" dirty="0">
                          <a:solidFill>
                            <a:schemeClr val="tx1"/>
                          </a:solidFill>
                          <a:effectLst/>
                        </a:rPr>
                        <a:t>Operational </a:t>
                      </a:r>
                      <a:r>
                        <a:rPr lang="en-ZA" sz="2400" dirty="0" smtClean="0">
                          <a:solidFill>
                            <a:schemeClr val="tx1"/>
                          </a:solidFill>
                          <a:effectLst/>
                        </a:rPr>
                        <a:t>Plan </a:t>
                      </a:r>
                      <a:r>
                        <a:rPr lang="en-ZA" sz="2400" dirty="0">
                          <a:solidFill>
                            <a:schemeClr val="tx1"/>
                          </a:solidFill>
                          <a:effectLst/>
                        </a:rPr>
                        <a:t>&amp; </a:t>
                      </a:r>
                      <a:r>
                        <a:rPr lang="en-ZA" sz="2400" dirty="0" smtClean="0">
                          <a:solidFill>
                            <a:schemeClr val="tx1"/>
                          </a:solidFill>
                          <a:effectLst/>
                        </a:rPr>
                        <a:t>Timelines</a:t>
                      </a:r>
                      <a:endParaRPr lang="en-ZA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>
                    <a:solidFill>
                      <a:srgbClr val="CED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ZA" sz="1400" dirty="0">
                          <a:effectLst/>
                        </a:rPr>
                        <a:t> </a:t>
                      </a:r>
                      <a:endParaRPr lang="en-ZA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93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1654</TotalTime>
  <Words>100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Gill Sans MT</vt:lpstr>
      <vt:lpstr>Times New Roman</vt:lpstr>
      <vt:lpstr>Verdana</vt:lpstr>
      <vt:lpstr>Wingdings 2</vt:lpstr>
      <vt:lpstr>Solstice</vt:lpstr>
      <vt:lpstr>PowerPoint Presentation</vt:lpstr>
      <vt:lpstr>PowerPoint Presentation</vt:lpstr>
      <vt:lpstr>Getting Things Right  at the Source </vt:lpstr>
      <vt:lpstr>“Quality Data”</vt:lpstr>
      <vt:lpstr>Conditions Required for Supporting Quality Data </vt:lpstr>
      <vt:lpstr>PowerPoint Presentation</vt:lpstr>
    </vt:vector>
  </TitlesOfParts>
  <Company>InSETA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Kuhn</dc:creator>
  <cp:lastModifiedBy>Khoele.N</cp:lastModifiedBy>
  <cp:revision>57</cp:revision>
  <cp:lastPrinted>2018-09-27T05:28:20Z</cp:lastPrinted>
  <dcterms:created xsi:type="dcterms:W3CDTF">2018-09-25T13:57:03Z</dcterms:created>
  <dcterms:modified xsi:type="dcterms:W3CDTF">2018-12-05T11:24:42Z</dcterms:modified>
</cp:coreProperties>
</file>