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handoutMasterIdLst>
    <p:handoutMasterId r:id="rId10"/>
  </p:handoutMasterIdLst>
  <p:sldIdLst>
    <p:sldId id="272" r:id="rId2"/>
    <p:sldId id="298" r:id="rId3"/>
    <p:sldId id="299" r:id="rId4"/>
    <p:sldId id="300" r:id="rId5"/>
    <p:sldId id="301" r:id="rId6"/>
    <p:sldId id="302" r:id="rId7"/>
    <p:sldId id="283" r:id="rId8"/>
  </p:sldIdLst>
  <p:sldSz cx="9144000" cy="6858000" type="screen4x3"/>
  <p:notesSz cx="9296400" cy="70104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FAD0ACD-B33E-40FA-BD65-94C01721CAD3}">
  <a:tblStyle styleId="{9FAD0ACD-B33E-40FA-BD65-94C01721CAD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15755DE7-EB90-4E47-B262-E93F0F4A8246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E179DB40-0F56-466C-A2BB-75EF5EBA226E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1V>
      <a:tcStyle>
        <a:tcBdr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2">
              <a:alpha val="40000"/>
            </a:schemeClr>
          </a:solidFill>
        </a:fill>
      </a:tcStyle>
    </a:band1V>
    <a:lastCol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lastCol>
    <a:firstCol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firstCol>
    <a:lastRow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chemeClr val="accent2"/>
          </a:solidFill>
        </a:fill>
      </a:tcStyle>
    </a:firstRow>
  </a:tblStyle>
  <a:tblStyle styleId="{6A2700D7-77BA-4D10-8B05-BAE76602F435}" styleName="Table_3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1V>
      <a:tcStyle>
        <a:tcBdr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2">
              <a:alpha val="40000"/>
            </a:schemeClr>
          </a:solidFill>
        </a:fill>
      </a:tcStyle>
    </a:band1V>
    <a:lastCol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lastCol>
    <a:firstCol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firstCol>
    <a:lastRow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chemeClr val="accent2"/>
          </a:solidFill>
        </a:fill>
      </a:tcStyle>
    </a:firstRow>
  </a:tblStyle>
  <a:tblStyle styleId="{C4A50AD0-6302-47B1-953B-06DBD618A28D}" styleName="Table_4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2D56637D-940C-4AC4-B3DA-DF36554B7425}" styleName="Table_5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78934D23-4E3E-4505-B2FB-106C8325BEE7}" styleName="Table_6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028F1A6C-6A00-4952-81D8-EC3433317E1E}" styleName="Table_7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137CACD2-B071-407D-BBFA-CF8487F7F224}" styleName="Table_8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91D0DC6E-7D61-4F25-A44E-FD6C8848AE00}" styleName="Table_9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5DCB6CF-D7B1-4439-BED0-0B0E39C9FDE8}" styleName="Table_1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201AC9CB-189C-49F5-8FA8-A086BCD86A53}" styleName="Table_1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B79E77C6-E7C4-4FF0-B1DF-54D4EC055382}" styleName="Table_1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20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540" cy="3521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6375" y="1"/>
            <a:ext cx="4028540" cy="3521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56994B-9448-4D56-8527-B8A6849740BE}" type="datetimeFigureOut">
              <a:rPr lang="en-ZA" smtClean="0"/>
              <a:t>2018/12/04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243"/>
            <a:ext cx="4028540" cy="3521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6375" y="6658243"/>
            <a:ext cx="4028540" cy="3521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7D098-7F7D-44DB-888A-3675F7624E3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88679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4028439" cy="3517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265809" y="0"/>
            <a:ext cx="4028439" cy="3517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3073400" y="877888"/>
            <a:ext cx="3149600" cy="23637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29642" y="3373755"/>
            <a:ext cx="7437119" cy="276034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658664"/>
            <a:ext cx="4028439" cy="35173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265809" y="6658664"/>
            <a:ext cx="4028439" cy="35173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33999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073400" y="877888"/>
            <a:ext cx="3149600" cy="23637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929642" y="3373755"/>
            <a:ext cx="7437119" cy="276034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5265809" y="6658664"/>
            <a:ext cx="4028439" cy="35173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ZA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4247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073400" y="877888"/>
            <a:ext cx="3149600" cy="23637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929642" y="3373755"/>
            <a:ext cx="7437119" cy="276034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5265809" y="6658664"/>
            <a:ext cx="4028439" cy="35173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ZA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2505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073400" y="877888"/>
            <a:ext cx="3149600" cy="23637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929642" y="3373755"/>
            <a:ext cx="7437119" cy="276034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5265809" y="6658664"/>
            <a:ext cx="4028439" cy="35173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ZA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1843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073400" y="877888"/>
            <a:ext cx="3149600" cy="23637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929642" y="3373755"/>
            <a:ext cx="7437119" cy="276034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5265809" y="6658664"/>
            <a:ext cx="4028439" cy="35173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ZA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91618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073400" y="877888"/>
            <a:ext cx="3149600" cy="23637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929642" y="3373755"/>
            <a:ext cx="7437119" cy="276034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5265809" y="6658664"/>
            <a:ext cx="4028439" cy="35173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ZA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0833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073400" y="877888"/>
            <a:ext cx="3149600" cy="23637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929642" y="3373755"/>
            <a:ext cx="7437119" cy="276034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5265809" y="6658664"/>
            <a:ext cx="4028439" cy="351735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ZA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5692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 sz="4000" b="1" cap="none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indent="0" rtl="0">
              <a:spcBef>
                <a:spcPts val="0"/>
              </a:spcBef>
              <a:buFont typeface="Calibri"/>
              <a:buNone/>
              <a:defRPr sz="1200"/>
            </a:lvl2pPr>
            <a:lvl3pPr marL="914400" indent="0" rtl="0">
              <a:spcBef>
                <a:spcPts val="0"/>
              </a:spcBef>
              <a:buFont typeface="Calibri"/>
              <a:buNone/>
              <a:defRPr sz="1000"/>
            </a:lvl3pPr>
            <a:lvl4pPr marL="1371600" indent="0" rtl="0">
              <a:spcBef>
                <a:spcPts val="0"/>
              </a:spcBef>
              <a:buFont typeface="Calibri"/>
              <a:buNone/>
              <a:defRPr sz="900"/>
            </a:lvl4pPr>
            <a:lvl5pPr marL="1828800" indent="0" rtl="0">
              <a:spcBef>
                <a:spcPts val="0"/>
              </a:spcBef>
              <a:buFont typeface="Calibri"/>
              <a:buNone/>
              <a:defRPr sz="900"/>
            </a:lvl5pPr>
            <a:lvl6pPr marL="2286000" indent="0" rtl="0">
              <a:spcBef>
                <a:spcPts val="0"/>
              </a:spcBef>
              <a:buFont typeface="Calibri"/>
              <a:buNone/>
              <a:defRPr sz="900"/>
            </a:lvl6pPr>
            <a:lvl7pPr marL="2743200" indent="0" rtl="0">
              <a:spcBef>
                <a:spcPts val="0"/>
              </a:spcBef>
              <a:buFont typeface="Calibri"/>
              <a:buNone/>
              <a:defRPr sz="900"/>
            </a:lvl7pPr>
            <a:lvl8pPr marL="3200400" indent="0" rtl="0">
              <a:spcBef>
                <a:spcPts val="0"/>
              </a:spcBef>
              <a:buFont typeface="Calibri"/>
              <a:buNone/>
              <a:defRPr sz="900"/>
            </a:lvl8pPr>
            <a:lvl9pPr marL="3657600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indent="0" rtl="0">
              <a:spcBef>
                <a:spcPts val="0"/>
              </a:spcBef>
              <a:buFont typeface="Calibri"/>
              <a:buNone/>
              <a:defRPr sz="1200"/>
            </a:lvl2pPr>
            <a:lvl3pPr marL="914400" indent="0" rtl="0">
              <a:spcBef>
                <a:spcPts val="0"/>
              </a:spcBef>
              <a:buFont typeface="Calibri"/>
              <a:buNone/>
              <a:defRPr sz="1000"/>
            </a:lvl3pPr>
            <a:lvl4pPr marL="1371600" indent="0" rtl="0">
              <a:spcBef>
                <a:spcPts val="0"/>
              </a:spcBef>
              <a:buFont typeface="Calibri"/>
              <a:buNone/>
              <a:defRPr sz="900"/>
            </a:lvl4pPr>
            <a:lvl5pPr marL="1828800" indent="0" rtl="0">
              <a:spcBef>
                <a:spcPts val="0"/>
              </a:spcBef>
              <a:buFont typeface="Calibri"/>
              <a:buNone/>
              <a:defRPr sz="900"/>
            </a:lvl5pPr>
            <a:lvl6pPr marL="2286000" indent="0" rtl="0">
              <a:spcBef>
                <a:spcPts val="0"/>
              </a:spcBef>
              <a:buFont typeface="Calibri"/>
              <a:buNone/>
              <a:defRPr sz="900"/>
            </a:lvl6pPr>
            <a:lvl7pPr marL="2743200" indent="0" rtl="0">
              <a:spcBef>
                <a:spcPts val="0"/>
              </a:spcBef>
              <a:buFont typeface="Calibri"/>
              <a:buNone/>
              <a:defRPr sz="900"/>
            </a:lvl7pPr>
            <a:lvl8pPr marL="3200400" indent="0" rtl="0">
              <a:spcBef>
                <a:spcPts val="0"/>
              </a:spcBef>
              <a:buFont typeface="Calibri"/>
              <a:buNone/>
              <a:defRPr sz="900"/>
            </a:lvl8pPr>
            <a:lvl9pPr marL="3657600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>
            <a:alphaModFix/>
          </a:blip>
          <a:stretch>
            <a:fillRect l="-5998" r="-3999"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ZA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ZA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/>
        </p:nvSpPr>
        <p:spPr>
          <a:xfrm>
            <a:off x="0" y="1508827"/>
            <a:ext cx="8940962" cy="37728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ZA" sz="4800" b="1" dirty="0">
                <a:solidFill>
                  <a:srgbClr val="17365D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/>
            </a:r>
            <a:br>
              <a:rPr lang="en-ZA" sz="4800" b="1" dirty="0">
                <a:solidFill>
                  <a:srgbClr val="17365D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r>
              <a:rPr lang="en-US" sz="4800" b="1" dirty="0">
                <a:solidFill>
                  <a:srgbClr val="002060"/>
                </a:solidFill>
              </a:rPr>
              <a:t>The Skills Education and Training Management Information System (</a:t>
            </a:r>
            <a:r>
              <a:rPr lang="en-US" sz="4800" b="1" i="1" dirty="0">
                <a:solidFill>
                  <a:srgbClr val="002060"/>
                </a:solidFill>
              </a:rPr>
              <a:t>SETMIS</a:t>
            </a:r>
            <a:r>
              <a:rPr lang="en-US" sz="4800" b="1" dirty="0">
                <a:solidFill>
                  <a:srgbClr val="002060"/>
                </a:solidFill>
              </a:rPr>
              <a:t>)</a:t>
            </a:r>
            <a:endParaRPr sz="4400" b="0" i="0" u="none" strike="noStrike" cap="none" baseline="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None/>
            </a:pPr>
            <a:endParaRPr sz="3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064239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90"/>
          <p:cNvSpPr txBox="1">
            <a:spLocks/>
          </p:cNvSpPr>
          <p:nvPr/>
        </p:nvSpPr>
        <p:spPr>
          <a:xfrm>
            <a:off x="0" y="283449"/>
            <a:ext cx="8270543" cy="1040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pPr>
              <a:buClr>
                <a:srgbClr val="17365D"/>
              </a:buClr>
              <a:buSzPct val="25000"/>
            </a:pPr>
            <a:r>
              <a:rPr lang="en-ZA" sz="4800" b="1" dirty="0" smtClean="0">
                <a:solidFill>
                  <a:srgbClr val="17365D"/>
                </a:solidFill>
              </a:rPr>
              <a:t>Testing and Submission Process</a:t>
            </a:r>
            <a:endParaRPr lang="en-ZA" sz="4800" b="1" dirty="0">
              <a:solidFill>
                <a:srgbClr val="17365D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956" y="1323832"/>
            <a:ext cx="8147713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As CATHSSETA we quested our service provider to have our SETMIS files pull on the front end of the system, so we can test on a bi-weekly basis.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CATHSSETA files also run over night to avoid a lot of back and forth with service provider to either provide or populate files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This helps identify glitches and any other problems we might not have identified during mapping and capturing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1185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8364" y="668740"/>
            <a:ext cx="837972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2060"/>
                </a:solidFill>
              </a:rPr>
              <a:t>Errors encountered are then discussed and amended with the relevant </a:t>
            </a:r>
            <a:r>
              <a:rPr lang="en-US" sz="3000" dirty="0" smtClean="0">
                <a:solidFill>
                  <a:srgbClr val="002060"/>
                </a:solidFill>
              </a:rPr>
              <a:t>departments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There are some errors which we’ve had to forward to DHET for assistance and guidance, which in the end were amended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64275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90"/>
          <p:cNvSpPr txBox="1">
            <a:spLocks/>
          </p:cNvSpPr>
          <p:nvPr/>
        </p:nvSpPr>
        <p:spPr>
          <a:xfrm>
            <a:off x="34349" y="501814"/>
            <a:ext cx="7623751" cy="766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pPr>
              <a:buClr>
                <a:srgbClr val="17365D"/>
              </a:buClr>
              <a:buSzPct val="25000"/>
            </a:pPr>
            <a:r>
              <a:rPr lang="en-ZA" sz="4800" b="1" dirty="0" smtClean="0">
                <a:solidFill>
                  <a:srgbClr val="17365D"/>
                </a:solidFill>
              </a:rPr>
              <a:t>Data Clean UP</a:t>
            </a:r>
            <a:endParaRPr lang="en-ZA" sz="4800" b="1" dirty="0">
              <a:solidFill>
                <a:srgbClr val="17365D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785" y="1460310"/>
            <a:ext cx="82568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To decrease the number of errors encountered as CATHSSETA we have started a number of data clean-ups together with our service provider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000" dirty="0" smtClean="0">
                <a:solidFill>
                  <a:srgbClr val="002060"/>
                </a:solidFill>
              </a:rPr>
              <a:t>Employer  data clean up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000" dirty="0" smtClean="0">
                <a:solidFill>
                  <a:srgbClr val="002060"/>
                </a:solidFill>
              </a:rPr>
              <a:t>Person </a:t>
            </a:r>
            <a:r>
              <a:rPr lang="en-US" sz="3000" dirty="0">
                <a:solidFill>
                  <a:srgbClr val="002060"/>
                </a:solidFill>
              </a:rPr>
              <a:t>data clean </a:t>
            </a:r>
            <a:r>
              <a:rPr lang="en-US" sz="3000" dirty="0" smtClean="0">
                <a:solidFill>
                  <a:srgbClr val="002060"/>
                </a:solidFill>
              </a:rPr>
              <a:t>up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000" dirty="0" smtClean="0">
                <a:solidFill>
                  <a:srgbClr val="002060"/>
                </a:solidFill>
              </a:rPr>
              <a:t>Made amendments on our system rules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000" dirty="0" smtClean="0">
                <a:solidFill>
                  <a:srgbClr val="002060"/>
                </a:solidFill>
              </a:rPr>
              <a:t>Also every time a new error is encountered a communication is sent to the </a:t>
            </a:r>
            <a:r>
              <a:rPr lang="en-US" sz="3000" dirty="0" smtClean="0">
                <a:solidFill>
                  <a:srgbClr val="002060"/>
                </a:solidFill>
              </a:rPr>
              <a:t>learning </a:t>
            </a:r>
            <a:r>
              <a:rPr lang="en-US" sz="3000" dirty="0" smtClean="0">
                <a:solidFill>
                  <a:srgbClr val="002060"/>
                </a:solidFill>
              </a:rPr>
              <a:t>programmes division to alert of the error</a:t>
            </a:r>
            <a:endParaRPr lang="en-US" sz="3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61267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90"/>
          <p:cNvSpPr txBox="1">
            <a:spLocks/>
          </p:cNvSpPr>
          <p:nvPr/>
        </p:nvSpPr>
        <p:spPr>
          <a:xfrm>
            <a:off x="0" y="501814"/>
            <a:ext cx="7795201" cy="766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defRPr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pPr>
              <a:buClr>
                <a:srgbClr val="17365D"/>
              </a:buClr>
              <a:buSzPct val="25000"/>
            </a:pPr>
            <a:r>
              <a:rPr lang="en-ZA" sz="4800" b="1" dirty="0" smtClean="0">
                <a:solidFill>
                  <a:srgbClr val="17365D"/>
                </a:solidFill>
              </a:rPr>
              <a:t>Recommendations</a:t>
            </a:r>
            <a:endParaRPr lang="en-ZA" sz="4800" b="1" dirty="0">
              <a:solidFill>
                <a:srgbClr val="17365D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899" y="1528549"/>
            <a:ext cx="7942997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Frequently testing to identify and address all errors encountered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Keep all relevant departments involved on all updates made on the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Ensure frequent data clean-ups in accordance with SETMIS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14824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603" y="489992"/>
            <a:ext cx="7772400" cy="956671"/>
          </a:xfrm>
        </p:spPr>
        <p:txBody>
          <a:bodyPr/>
          <a:lstStyle/>
          <a:p>
            <a:pPr algn="ctr"/>
            <a:r>
              <a:rPr lang="en-US" sz="4800" dirty="0" smtClean="0">
                <a:solidFill>
                  <a:srgbClr val="002060"/>
                </a:solidFill>
              </a:rPr>
              <a:t>Issues</a:t>
            </a:r>
            <a:r>
              <a:rPr lang="en-US" sz="4800" dirty="0" smtClean="0"/>
              <a:t> </a:t>
            </a:r>
            <a:r>
              <a:rPr lang="en-US" sz="4800" dirty="0" smtClean="0">
                <a:solidFill>
                  <a:srgbClr val="002060"/>
                </a:solidFill>
              </a:rPr>
              <a:t>Encountered</a:t>
            </a:r>
            <a:endParaRPr lang="en-US" sz="48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9433" y="1869743"/>
            <a:ext cx="761545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We are still in the process of addressing a number of issues in terms of what's pulling into SETMIS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Alignment between SETMIS and Manual QMR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2060"/>
                </a:solidFill>
              </a:rPr>
              <a:t>Automatic Submission of SETMIS files via EDUKtiv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291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/>
        </p:nvSpPr>
        <p:spPr>
          <a:xfrm>
            <a:off x="107504" y="2204864"/>
            <a:ext cx="8928992" cy="17041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ZA" sz="4400" b="1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END</a:t>
            </a:r>
            <a:endParaRPr lang="en-ZA" sz="4400" b="1" i="0" u="none" strike="noStrike" cap="none" baseline="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None/>
            </a:pPr>
            <a:endParaRPr sz="4400" b="1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None/>
            </a:pPr>
            <a:endParaRPr sz="44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None/>
            </a:pPr>
            <a:endParaRPr sz="3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845951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5200</TotalTime>
  <Words>240</Words>
  <Application>Microsoft Office PowerPoint</Application>
  <PresentationFormat>On-screen Show (4:3)</PresentationFormat>
  <Paragraphs>29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Issues Encountered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Q2 Performance Information summary as at 30 September 2015</dc:title>
  <dc:creator>Shivanthini Nagalingam</dc:creator>
  <cp:lastModifiedBy>Lekalake.K</cp:lastModifiedBy>
  <cp:revision>169</cp:revision>
  <cp:lastPrinted>2017-01-13T15:30:16Z</cp:lastPrinted>
  <dcterms:modified xsi:type="dcterms:W3CDTF">2018-12-04T11:42:43Z</dcterms:modified>
</cp:coreProperties>
</file>