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2" r:id="rId1"/>
  </p:sldMasterIdLst>
  <p:notesMasterIdLst>
    <p:notesMasterId r:id="rId9"/>
  </p:notesMasterIdLst>
  <p:sldIdLst>
    <p:sldId id="256" r:id="rId2"/>
    <p:sldId id="269" r:id="rId3"/>
    <p:sldId id="268" r:id="rId4"/>
    <p:sldId id="302" r:id="rId5"/>
    <p:sldId id="300" r:id="rId6"/>
    <p:sldId id="303" r:id="rId7"/>
    <p:sldId id="264" r:id="rId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61271" autoAdjust="0"/>
  </p:normalViewPr>
  <p:slideViewPr>
    <p:cSldViewPr>
      <p:cViewPr varScale="1">
        <p:scale>
          <a:sx n="59" d="100"/>
          <a:sy n="59" d="100"/>
        </p:scale>
        <p:origin x="2129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95DD0-08AB-4F69-A080-697498022025}" type="datetimeFigureOut">
              <a:rPr lang="en-ZA" smtClean="0"/>
              <a:t>2018/12/04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B989E-3549-42EA-827D-2A77BDA66B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73866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B989E-3549-42EA-827D-2A77BDA66B90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42288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B989E-3549-42EA-827D-2A77BDA66B90}" type="slidenum">
              <a:rPr lang="en-ZA" smtClean="0"/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97776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B989E-3549-42EA-827D-2A77BDA66B90}" type="slidenum">
              <a:rPr lang="en-ZA" smtClean="0"/>
              <a:t>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45091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B989E-3549-42EA-827D-2A77BDA66B90}" type="slidenum">
              <a:rPr lang="en-ZA" smtClean="0"/>
              <a:t>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74472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B989E-3549-42EA-827D-2A77BDA66B90}" type="slidenum">
              <a:rPr lang="en-ZA" smtClean="0"/>
              <a:t>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84823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B989E-3549-42EA-827D-2A77BDA66B90}" type="slidenum">
              <a:rPr lang="en-ZA" smtClean="0"/>
              <a:t>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2150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174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1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33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26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04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11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57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55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6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28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3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6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ZA" sz="3200" b="1" dirty="0"/>
              <a:t>Skills Education and Training Management Information System (SETMIS)</a:t>
            </a:r>
            <a:r>
              <a:rPr lang="en-ZA" sz="3200" dirty="0" smtClean="0"/>
              <a:t/>
            </a:r>
            <a:br>
              <a:rPr lang="en-ZA" sz="3200" dirty="0" smtClean="0"/>
            </a:br>
            <a:endParaRPr lang="en-ZA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/>
          </a:bodyPr>
          <a:lstStyle/>
          <a:p>
            <a:pPr algn="r"/>
            <a:r>
              <a:rPr lang="en-ZA" sz="2000" dirty="0" smtClean="0"/>
              <a:t>05 December 2018</a:t>
            </a:r>
            <a:endParaRPr lang="en-ZA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8600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09600" y="1340768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/>
              <a:t>Data</a:t>
            </a:r>
          </a:p>
          <a:p>
            <a:r>
              <a:rPr lang="en-US" sz="2800" dirty="0" smtClean="0"/>
              <a:t>Received 112 submissions since inception</a:t>
            </a:r>
          </a:p>
          <a:p>
            <a:r>
              <a:rPr lang="en-US" sz="2800" dirty="0" smtClean="0"/>
              <a:t>2 retracted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ZA" sz="2800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721937"/>
              </p:ext>
            </p:extLst>
          </p:nvPr>
        </p:nvGraphicFramePr>
        <p:xfrm>
          <a:off x="1043608" y="2996952"/>
          <a:ext cx="7344816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7219"/>
                <a:gridCol w="2053715"/>
                <a:gridCol w="1735189"/>
                <a:gridCol w="1618693"/>
              </a:tblGrid>
              <a:tr h="360040">
                <a:tc>
                  <a:txBody>
                    <a:bodyPr/>
                    <a:lstStyle/>
                    <a:p>
                      <a:r>
                        <a:rPr lang="en-US" dirty="0" smtClean="0"/>
                        <a:t>Report Year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Report Quarter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Submissions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Declarations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2017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Q1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2017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Q2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2017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Q3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2017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Q4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2018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Q1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2018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Q2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Z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673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09600" y="1340768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ZA" sz="2800" b="1" dirty="0" smtClean="0"/>
              <a:t>Data</a:t>
            </a:r>
            <a:endParaRPr lang="en-ZA" sz="2800" b="1" dirty="0"/>
          </a:p>
          <a:p>
            <a:r>
              <a:rPr lang="en-ZA" sz="2800" dirty="0" smtClean="0"/>
              <a:t>Learnerships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ZA" sz="2400" dirty="0" smtClean="0"/>
              <a:t>31 978 enrolments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ZA" sz="2400" dirty="0"/>
              <a:t>17331</a:t>
            </a:r>
            <a:r>
              <a:rPr lang="en-ZA" sz="2400" dirty="0"/>
              <a:t> </a:t>
            </a:r>
            <a:r>
              <a:rPr lang="en-ZA" sz="2400" dirty="0" smtClean="0"/>
              <a:t>completions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2400" dirty="0" smtClean="0"/>
              <a:t>14 647 entered</a:t>
            </a:r>
            <a:endParaRPr lang="en-ZA" sz="2400" dirty="0" smtClean="0"/>
          </a:p>
          <a:p>
            <a:pPr marL="971550" lvl="1" indent="-571500">
              <a:buFont typeface="+mj-lt"/>
              <a:buAutoNum type="romanLcPeriod"/>
            </a:pPr>
            <a:endParaRPr lang="en-ZA" sz="2400" dirty="0" smtClean="0"/>
          </a:p>
          <a:p>
            <a:pPr marL="400050" lvl="1" indent="0">
              <a:buNone/>
            </a:pPr>
            <a:endParaRPr lang="en-ZA" sz="2400" dirty="0" smtClean="0"/>
          </a:p>
          <a:p>
            <a:r>
              <a:rPr lang="en-ZA" sz="2800" dirty="0" smtClean="0"/>
              <a:t>Skills Programme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ZA" sz="2400" dirty="0"/>
              <a:t>15140</a:t>
            </a:r>
            <a:r>
              <a:rPr lang="en-ZA" sz="2400" dirty="0"/>
              <a:t> </a:t>
            </a:r>
            <a:r>
              <a:rPr lang="en-ZA" sz="2400" dirty="0" smtClean="0"/>
              <a:t>enrolments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2400" dirty="0" smtClean="0"/>
              <a:t>8050 entered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ZA" sz="2000" dirty="0"/>
              <a:t>7086</a:t>
            </a:r>
            <a:r>
              <a:rPr lang="en-ZA" sz="2000" dirty="0"/>
              <a:t> </a:t>
            </a:r>
            <a:r>
              <a:rPr lang="en-ZA" sz="2000" dirty="0" smtClean="0"/>
              <a:t> completions</a:t>
            </a:r>
            <a:r>
              <a:rPr lang="en-US" sz="2400" dirty="0"/>
              <a:t>	</a:t>
            </a:r>
            <a:endParaRPr lang="en-ZA" sz="2400" dirty="0" smtClean="0"/>
          </a:p>
          <a:p>
            <a:endParaRPr lang="en-ZA" sz="2800" dirty="0" smtClean="0"/>
          </a:p>
          <a:p>
            <a:r>
              <a:rPr lang="en-ZA" sz="2800" dirty="0" smtClean="0"/>
              <a:t>Artisans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2400" dirty="0" smtClean="0"/>
              <a:t>1900 enrolments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ZA" sz="2000" dirty="0"/>
              <a:t>835</a:t>
            </a:r>
            <a:r>
              <a:rPr lang="en-ZA" sz="2000" dirty="0"/>
              <a:t> </a:t>
            </a:r>
            <a:r>
              <a:rPr lang="en-US" sz="2400" dirty="0" smtClean="0"/>
              <a:t>completions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2400" dirty="0" smtClean="0"/>
              <a:t>1065 entered</a:t>
            </a:r>
          </a:p>
          <a:p>
            <a:pPr marL="400050" lvl="1" indent="0">
              <a:buNone/>
            </a:pPr>
            <a:endParaRPr lang="en-US" sz="2400" dirty="0" smtClean="0"/>
          </a:p>
          <a:p>
            <a:pPr marL="971550" lvl="1" indent="-571500">
              <a:buFont typeface="+mj-lt"/>
              <a:buAutoNum type="romanLcPeriod"/>
            </a:pPr>
            <a:endParaRPr lang="en-ZA" sz="2400" dirty="0" smtClean="0"/>
          </a:p>
        </p:txBody>
      </p:sp>
    </p:spTree>
    <p:extLst>
      <p:ext uri="{BB962C8B-B14F-4D97-AF65-F5344CB8AC3E}">
        <p14:creationId xmlns:p14="http://schemas.microsoft.com/office/powerpoint/2010/main" val="170421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09600" y="1340768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ZA" sz="2800" b="1" dirty="0" smtClean="0"/>
              <a:t>Data</a:t>
            </a:r>
            <a:endParaRPr lang="en-ZA" sz="2800" b="1" dirty="0"/>
          </a:p>
          <a:p>
            <a:r>
              <a:rPr lang="en-ZA" sz="2800" dirty="0" smtClean="0"/>
              <a:t>RPL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ZA" sz="2400" dirty="0" smtClean="0"/>
              <a:t>71 enrolments</a:t>
            </a:r>
            <a:endParaRPr lang="en-ZA" sz="2400" dirty="0" smtClean="0"/>
          </a:p>
          <a:p>
            <a:pPr marL="971550" lvl="1" indent="-571500">
              <a:buFont typeface="+mj-lt"/>
              <a:buAutoNum type="romanLcPeriod"/>
            </a:pPr>
            <a:r>
              <a:rPr lang="en-ZA" sz="2400" dirty="0" smtClean="0"/>
              <a:t>71 completions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2400" dirty="0" smtClean="0"/>
              <a:t>14 647 entered</a:t>
            </a:r>
            <a:endParaRPr lang="en-ZA" sz="2400" dirty="0" smtClean="0"/>
          </a:p>
          <a:p>
            <a:pPr marL="971550" lvl="1" indent="-571500">
              <a:buFont typeface="+mj-lt"/>
              <a:buAutoNum type="romanLcPeriod"/>
            </a:pPr>
            <a:endParaRPr lang="en-ZA" sz="2400" dirty="0" smtClean="0"/>
          </a:p>
          <a:p>
            <a:pPr marL="400050" lvl="1" indent="0">
              <a:buNone/>
            </a:pPr>
            <a:endParaRPr lang="en-ZA" sz="2400" dirty="0" smtClean="0"/>
          </a:p>
          <a:p>
            <a:r>
              <a:rPr lang="en-ZA" sz="2800" dirty="0" smtClean="0"/>
              <a:t>Bursary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ZA" sz="2000" dirty="0"/>
              <a:t>340</a:t>
            </a:r>
            <a:r>
              <a:rPr lang="en-ZA" sz="2000" dirty="0"/>
              <a:t> </a:t>
            </a:r>
            <a:r>
              <a:rPr lang="en-ZA" sz="2400" dirty="0" smtClean="0"/>
              <a:t>enrolments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2400" dirty="0" smtClean="0"/>
              <a:t>173 entered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ZA" sz="2000" dirty="0" smtClean="0"/>
              <a:t>167 completions</a:t>
            </a:r>
            <a:r>
              <a:rPr lang="en-US" sz="2400" dirty="0"/>
              <a:t>	</a:t>
            </a:r>
            <a:endParaRPr lang="en-ZA" sz="2400" dirty="0" smtClean="0"/>
          </a:p>
          <a:p>
            <a:endParaRPr lang="en-ZA" sz="2800" dirty="0" smtClean="0"/>
          </a:p>
          <a:p>
            <a:r>
              <a:rPr lang="en-ZA" sz="2800" dirty="0" smtClean="0"/>
              <a:t>TVET Placement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2400" dirty="0" smtClean="0"/>
              <a:t>168 enrolments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2400" dirty="0" smtClean="0"/>
              <a:t>3 completions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2400" dirty="0" smtClean="0"/>
              <a:t>165 entered</a:t>
            </a:r>
          </a:p>
          <a:p>
            <a:pPr marL="400050" lvl="1" indent="0">
              <a:buNone/>
            </a:pPr>
            <a:endParaRPr lang="en-US" sz="2400" dirty="0" smtClean="0"/>
          </a:p>
          <a:p>
            <a:pPr marL="971550" lvl="1" indent="-571500">
              <a:buFont typeface="+mj-lt"/>
              <a:buAutoNum type="romanLcPeriod"/>
            </a:pPr>
            <a:endParaRPr lang="en-ZA" sz="2400" dirty="0" smtClean="0"/>
          </a:p>
        </p:txBody>
      </p:sp>
    </p:spTree>
    <p:extLst>
      <p:ext uri="{BB962C8B-B14F-4D97-AF65-F5344CB8AC3E}">
        <p14:creationId xmlns:p14="http://schemas.microsoft.com/office/powerpoint/2010/main" val="60471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09600" y="1340768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ZA" sz="2800" b="1" dirty="0" smtClean="0"/>
              <a:t>Other Data (2017 Performance)</a:t>
            </a:r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endParaRPr lang="en-ZA" sz="2800" b="1" dirty="0" smtClean="0"/>
          </a:p>
          <a:p>
            <a:pPr marL="0" indent="0">
              <a:buNone/>
            </a:pPr>
            <a:endParaRPr lang="en-ZA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931538"/>
              </p:ext>
            </p:extLst>
          </p:nvPr>
        </p:nvGraphicFramePr>
        <p:xfrm>
          <a:off x="734798" y="2071410"/>
          <a:ext cx="4629290" cy="42849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37202"/>
                <a:gridCol w="792088"/>
              </a:tblGrid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OUTCOME</a:t>
                      </a:r>
                      <a:endParaRPr lang="en-ZA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TOTAL ACHIEVEMENT</a:t>
                      </a:r>
                      <a:endParaRPr lang="en-ZA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Large Firms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716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Medium Firms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860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Small Levy Paying Firms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3471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Entering Learnerships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5622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Entering Bursaries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Entering Internships/Workplace Experience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Entering Skills Programmes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15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Completed in Learnerships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6403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Completed in Bursaries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18822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Unemployed Completed in Internships/Workplace Experience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Unemployed Completed in Skills Programmes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6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Artisans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32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Artisans Completed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19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Entering Learnerships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2713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Entering Bursaries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Entering Skills Programmes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Completed in Learnerships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2120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Completed in Bursary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Workers Completed in Skills Programmes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159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Candidacy Programme Entered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Candidacy Programme Completed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Recognition of prior Learning (RPL)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TVET Student Placement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TVET Student Placement Completed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Universities Student Placement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Universities Student Placement Completed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7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SETA/TVET College Partnerships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59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SETA/Universities Partnerships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14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SETA/Employer Partnerships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28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Number of SETA offices opened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Lecturer Development Programmes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Lecturer Development Programmes Completed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AET Programmes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197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AET Programmes Completed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Cooperatives Supported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17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Small Business Supported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133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NGOs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NLPE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CBO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3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Trade Unions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3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Career Guidance  Events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114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Rural development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51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5272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Governance Charter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 dirty="0">
                          <a:effectLst/>
                        </a:rPr>
                        <a:t>0</a:t>
                      </a:r>
                      <a:endParaRPr lang="en-ZA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31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09600" y="1340768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ZA" sz="2800" b="1" dirty="0" smtClean="0"/>
              <a:t>Other Data (2018 Performance)</a:t>
            </a:r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endParaRPr lang="en-ZA" sz="2800" b="1" dirty="0" smtClean="0"/>
          </a:p>
          <a:p>
            <a:pPr marL="0" indent="0">
              <a:buNone/>
            </a:pPr>
            <a:endParaRPr lang="en-ZA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873680"/>
              </p:ext>
            </p:extLst>
          </p:nvPr>
        </p:nvGraphicFramePr>
        <p:xfrm>
          <a:off x="734798" y="1999402"/>
          <a:ext cx="4485274" cy="42172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65194"/>
                <a:gridCol w="720080"/>
              </a:tblGrid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OUTCOME</a:t>
                      </a:r>
                      <a:endParaRPr lang="en-ZA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TOTAL ACHIEVEMENT</a:t>
                      </a:r>
                      <a:endParaRPr lang="en-ZA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Large Firms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2041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Medium Firms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2880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Small Levy Paying Firms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8454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Entering Learnerships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5834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Entering Bursaries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35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Entering Internships/Workplace Experience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Entering Skills Programmes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284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Completed in Learnerships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4193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Unemployed Completed in Bursaries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86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17983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 dirty="0">
                          <a:effectLst/>
                        </a:rPr>
                        <a:t>Unemployed Completed in Internships/Workplace Experience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Unemployed Completed in Skills Programmes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496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Artisans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1030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Artisans Completed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347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Entering Learnerships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1184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Entering Bursaries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129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Entering Skills Programmes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1054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Completed in Learnerships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972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Workers Completed in Bursary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72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Workers Completed in Skills Programmes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3400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Candidacy Programme Entered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Candidacy Programme Completed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Recognition of prior Learning (RPL)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TVET Student Placement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164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TVET Student Placement Completed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3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Universities Student Placement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370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Universities Student Placement Completed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47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SETA/TVET College Partnerships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15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SETA/Universities Partnerships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22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SETA/Employer Partnerships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15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Number of SETA offices opened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Lecturer Development Programmes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50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Lecturer Development Programmes Completed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AET Programmes Entered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265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AET Programmes Completed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Cooperatives Supported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85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Small Business Supported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254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NGOs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77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NLPE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98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CBO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Trade Unions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0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Career Guidance  Events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245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Rural development 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>
                          <a:effectLst/>
                        </a:rPr>
                        <a:t>29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  <a:tr h="91025">
                <a:tc>
                  <a:txBody>
                    <a:bodyPr/>
                    <a:lstStyle/>
                    <a:p>
                      <a:pPr algn="l" fontAlgn="b"/>
                      <a:r>
                        <a:rPr lang="en-ZA" sz="600" u="none" strike="noStrike">
                          <a:effectLst/>
                        </a:rPr>
                        <a:t>Governance Charter</a:t>
                      </a:r>
                      <a:endParaRPr lang="en-ZA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600" u="none" strike="noStrike" dirty="0">
                          <a:effectLst/>
                        </a:rPr>
                        <a:t>0</a:t>
                      </a:r>
                      <a:endParaRPr lang="en-ZA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4" marR="2454" marT="245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541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7"/>
            <a:ext cx="7772400" cy="1827634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			</a:t>
            </a:r>
            <a:r>
              <a:rPr lang="en-US" sz="3100" dirty="0" smtClean="0"/>
              <a:t>Discussion</a:t>
            </a:r>
            <a:endParaRPr lang="en-ZA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/>
          </a:bodyPr>
          <a:lstStyle/>
          <a:p>
            <a:pPr algn="r"/>
            <a:r>
              <a:rPr lang="en-ZA" sz="2000" dirty="0" smtClean="0"/>
              <a:t>05 </a:t>
            </a:r>
            <a:r>
              <a:rPr lang="en-ZA" sz="2000" dirty="0" smtClean="0"/>
              <a:t>December 2018</a:t>
            </a:r>
            <a:endParaRPr lang="en-ZA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5278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4070</TotalTime>
  <Words>483</Words>
  <Application>Microsoft Office PowerPoint</Application>
  <PresentationFormat>On-screen Show (4:3)</PresentationFormat>
  <Paragraphs>260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Skills Education and Training Management Information System (SETMIS)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Discussion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Barth.k</dc:creator>
  <cp:lastModifiedBy>Kanhanga.B</cp:lastModifiedBy>
  <cp:revision>200</cp:revision>
  <dcterms:created xsi:type="dcterms:W3CDTF">2013-04-27T20:28:13Z</dcterms:created>
  <dcterms:modified xsi:type="dcterms:W3CDTF">2018-12-04T13:15:43Z</dcterms:modified>
</cp:coreProperties>
</file>