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handoutMasterIdLst>
    <p:handoutMasterId r:id="rId16"/>
  </p:handout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Lst>
  <p:sldSz cx="9144000" cy="6858000" type="screen4x3"/>
  <p:notesSz cx="6797675" cy="9926638"/>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Objects="1">
      <p:cViewPr>
        <p:scale>
          <a:sx n="78" d="100"/>
          <a:sy n="78" d="100"/>
        </p:scale>
        <p:origin x="-834" y="-552"/>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handoutMaster" Target="handoutMasters/handout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6332"/>
          </a:xfrm>
          <a:prstGeom prst="rect">
            <a:avLst/>
          </a:prstGeom>
        </p:spPr>
        <p:txBody>
          <a:bodyPr vert="horz" lIns="91440" tIns="45720" rIns="91440" bIns="45720" rtlCol="0"/>
          <a:lstStyle>
            <a:lvl1pPr algn="l">
              <a:defRPr sz="1200"/>
            </a:lvl1pPr>
          </a:lstStyle>
          <a:p>
            <a:endParaRPr lang="en-ZA"/>
          </a:p>
        </p:txBody>
      </p:sp>
      <p:sp>
        <p:nvSpPr>
          <p:cNvPr id="3" name="Date Placeholder 2"/>
          <p:cNvSpPr>
            <a:spLocks noGrp="1"/>
          </p:cNvSpPr>
          <p:nvPr>
            <p:ph type="dt" sz="quarter" idx="1"/>
          </p:nvPr>
        </p:nvSpPr>
        <p:spPr>
          <a:xfrm>
            <a:off x="3850443" y="0"/>
            <a:ext cx="2945659" cy="496332"/>
          </a:xfrm>
          <a:prstGeom prst="rect">
            <a:avLst/>
          </a:prstGeom>
        </p:spPr>
        <p:txBody>
          <a:bodyPr vert="horz" lIns="91440" tIns="45720" rIns="91440" bIns="45720" rtlCol="0"/>
          <a:lstStyle>
            <a:lvl1pPr algn="r">
              <a:defRPr sz="1200"/>
            </a:lvl1pPr>
          </a:lstStyle>
          <a:p>
            <a:fld id="{33CE064B-EBCE-43DA-ACF2-D290D656A085}" type="datetimeFigureOut">
              <a:rPr lang="en-ZA" smtClean="0"/>
              <a:t>2018/12/04</a:t>
            </a:fld>
            <a:endParaRPr lang="en-ZA"/>
          </a:p>
        </p:txBody>
      </p:sp>
      <p:sp>
        <p:nvSpPr>
          <p:cNvPr id="4" name="Footer Placeholder 3"/>
          <p:cNvSpPr>
            <a:spLocks noGrp="1"/>
          </p:cNvSpPr>
          <p:nvPr>
            <p:ph type="ftr" sz="quarter" idx="2"/>
          </p:nvPr>
        </p:nvSpPr>
        <p:spPr>
          <a:xfrm>
            <a:off x="0" y="9428583"/>
            <a:ext cx="2945659" cy="496332"/>
          </a:xfrm>
          <a:prstGeom prst="rect">
            <a:avLst/>
          </a:prstGeom>
        </p:spPr>
        <p:txBody>
          <a:bodyPr vert="horz" lIns="91440" tIns="45720" rIns="91440" bIns="45720" rtlCol="0" anchor="b"/>
          <a:lstStyle>
            <a:lvl1pPr algn="l">
              <a:defRPr sz="1200"/>
            </a:lvl1pPr>
          </a:lstStyle>
          <a:p>
            <a:endParaRPr lang="en-ZA"/>
          </a:p>
        </p:txBody>
      </p:sp>
      <p:sp>
        <p:nvSpPr>
          <p:cNvPr id="5" name="Slide Number Placeholder 4"/>
          <p:cNvSpPr>
            <a:spLocks noGrp="1"/>
          </p:cNvSpPr>
          <p:nvPr>
            <p:ph type="sldNum" sz="quarter" idx="3"/>
          </p:nvPr>
        </p:nvSpPr>
        <p:spPr>
          <a:xfrm>
            <a:off x="3850443" y="9428583"/>
            <a:ext cx="2945659" cy="496332"/>
          </a:xfrm>
          <a:prstGeom prst="rect">
            <a:avLst/>
          </a:prstGeom>
        </p:spPr>
        <p:txBody>
          <a:bodyPr vert="horz" lIns="91440" tIns="45720" rIns="91440" bIns="45720" rtlCol="0" anchor="b"/>
          <a:lstStyle>
            <a:lvl1pPr algn="r">
              <a:defRPr sz="1200"/>
            </a:lvl1pPr>
          </a:lstStyle>
          <a:p>
            <a:fld id="{B6C92929-23F3-4D49-A017-EE556A2EC44D}" type="slidenum">
              <a:rPr lang="en-ZA" smtClean="0"/>
              <a:t>‹#›</a:t>
            </a:fld>
            <a:endParaRPr lang="en-ZA"/>
          </a:p>
        </p:txBody>
      </p:sp>
    </p:spTree>
    <p:extLst>
      <p:ext uri="{BB962C8B-B14F-4D97-AF65-F5344CB8AC3E}">
        <p14:creationId xmlns:p14="http://schemas.microsoft.com/office/powerpoint/2010/main" val="1410054903"/>
      </p:ext>
    </p:extLst>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8CFDA066-3676-C94A-96BB-63CD4139955D}" type="datetimeFigureOut">
              <a:rPr lang="en-US" smtClean="0"/>
              <a:pPr/>
              <a:t>12/4/2018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BB0B389-7061-5F40-9C18-9A6CD34FEB23}"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CFDA066-3676-C94A-96BB-63CD4139955D}" type="datetimeFigureOut">
              <a:rPr lang="en-US" smtClean="0"/>
              <a:pPr/>
              <a:t>12/4/2018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BB0B389-7061-5F40-9C18-9A6CD34FEB23}"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CFDA066-3676-C94A-96BB-63CD4139955D}" type="datetimeFigureOut">
              <a:rPr lang="en-US" smtClean="0"/>
              <a:pPr/>
              <a:t>12/4/2018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BB0B389-7061-5F40-9C18-9A6CD34FEB23}"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CFDA066-3676-C94A-96BB-63CD4139955D}" type="datetimeFigureOut">
              <a:rPr lang="en-US" smtClean="0"/>
              <a:pPr/>
              <a:t>12/4/2018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BB0B389-7061-5F40-9C18-9A6CD34FEB23}"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8CFDA066-3676-C94A-96BB-63CD4139955D}" type="datetimeFigureOut">
              <a:rPr lang="en-US" smtClean="0"/>
              <a:pPr/>
              <a:t>12/4/2018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BB0B389-7061-5F40-9C18-9A6CD34FEB23}"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8CFDA066-3676-C94A-96BB-63CD4139955D}" type="datetimeFigureOut">
              <a:rPr lang="en-US" smtClean="0"/>
              <a:pPr/>
              <a:t>12/4/2018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BB0B389-7061-5F40-9C18-9A6CD34FEB23}"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8CFDA066-3676-C94A-96BB-63CD4139955D}" type="datetimeFigureOut">
              <a:rPr lang="en-US" smtClean="0"/>
              <a:pPr/>
              <a:t>12/4/2018</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5BB0B389-7061-5F40-9C18-9A6CD34FEB23}"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8CFDA066-3676-C94A-96BB-63CD4139955D}" type="datetimeFigureOut">
              <a:rPr lang="en-US" smtClean="0"/>
              <a:pPr/>
              <a:t>12/4/2018</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5BB0B389-7061-5F40-9C18-9A6CD34FEB23}"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CFDA066-3676-C94A-96BB-63CD4139955D}" type="datetimeFigureOut">
              <a:rPr lang="en-US" smtClean="0"/>
              <a:pPr/>
              <a:t>12/4/2018</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5BB0B389-7061-5F40-9C18-9A6CD34FEB23}"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CFDA066-3676-C94A-96BB-63CD4139955D}" type="datetimeFigureOut">
              <a:rPr lang="en-US" smtClean="0"/>
              <a:pPr/>
              <a:t>12/4/2018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BB0B389-7061-5F40-9C18-9A6CD34FEB23}"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CFDA066-3676-C94A-96BB-63CD4139955D}" type="datetimeFigureOut">
              <a:rPr lang="en-US" smtClean="0"/>
              <a:pPr/>
              <a:t>12/4/2018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BB0B389-7061-5F40-9C18-9A6CD34FEB23}"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CFDA066-3676-C94A-96BB-63CD4139955D}" type="datetimeFigureOut">
              <a:rPr lang="en-US" smtClean="0"/>
              <a:pPr/>
              <a:t>12/4/2018</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BB0B389-7061-5F40-9C18-9A6CD34FEB23}"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2.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SLIDE THEME.jpg"/>
          <p:cNvPicPr>
            <a:picLocks noChangeAspect="1"/>
          </p:cNvPicPr>
          <p:nvPr/>
        </p:nvPicPr>
        <p:blipFill>
          <a:blip r:embed="rId2"/>
          <a:stretch>
            <a:fillRect/>
          </a:stretch>
        </p:blipFill>
        <p:spPr>
          <a:xfrm>
            <a:off x="0" y="0"/>
            <a:ext cx="9144000" cy="6858000"/>
          </a:xfrm>
          <a:prstGeom prst="rect">
            <a:avLst/>
          </a:prstGeom>
        </p:spPr>
      </p:pic>
      <p:sp>
        <p:nvSpPr>
          <p:cNvPr id="8" name="Title 1"/>
          <p:cNvSpPr>
            <a:spLocks noGrp="1"/>
          </p:cNvSpPr>
          <p:nvPr>
            <p:ph type="ctrTitle"/>
          </p:nvPr>
        </p:nvSpPr>
        <p:spPr>
          <a:xfrm>
            <a:off x="685800" y="2130425"/>
            <a:ext cx="7772400" cy="1470025"/>
          </a:xfrm>
        </p:spPr>
        <p:txBody>
          <a:bodyPr/>
          <a:lstStyle/>
          <a:p>
            <a:r>
              <a:rPr lang="en-ZA" sz="3200" b="1" dirty="0">
                <a:solidFill>
                  <a:prstClr val="black"/>
                </a:solidFill>
              </a:rPr>
              <a:t>Skills Education and Training Management Information System (SETMIS)</a:t>
            </a:r>
            <a:endParaRPr lang="en-US" dirty="0"/>
          </a:p>
        </p:txBody>
      </p:sp>
      <p:sp>
        <p:nvSpPr>
          <p:cNvPr id="5" name="Subtitle 2"/>
          <p:cNvSpPr>
            <a:spLocks noGrp="1"/>
          </p:cNvSpPr>
          <p:nvPr>
            <p:ph type="subTitle" idx="1"/>
          </p:nvPr>
        </p:nvSpPr>
        <p:spPr>
          <a:xfrm>
            <a:off x="1371600" y="3886200"/>
            <a:ext cx="6400800" cy="1752600"/>
          </a:xfrm>
        </p:spPr>
        <p:txBody>
          <a:bodyPr anchor="b">
            <a:normAutofit/>
          </a:bodyPr>
          <a:lstStyle/>
          <a:p>
            <a:pPr algn="r"/>
            <a:r>
              <a:rPr lang="en-ZA" sz="2000" dirty="0" smtClean="0"/>
              <a:t>05 December 2018</a:t>
            </a:r>
            <a:endParaRPr lang="en-ZA" sz="2000"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SLIDE LAYOUT.jpg"/>
          <p:cNvPicPr>
            <a:picLocks noChangeAspect="1"/>
          </p:cNvPicPr>
          <p:nvPr/>
        </p:nvPicPr>
        <p:blipFill>
          <a:blip r:embed="rId2"/>
          <a:stretch>
            <a:fillRect/>
          </a:stretch>
        </p:blipFill>
        <p:spPr>
          <a:xfrm>
            <a:off x="0" y="-32352"/>
            <a:ext cx="9144000" cy="6858000"/>
          </a:xfrm>
          <a:prstGeom prst="rect">
            <a:avLst/>
          </a:prstGeom>
        </p:spPr>
      </p:pic>
      <p:sp>
        <p:nvSpPr>
          <p:cNvPr id="7" name="Content Placeholder 2"/>
          <p:cNvSpPr>
            <a:spLocks noGrp="1"/>
          </p:cNvSpPr>
          <p:nvPr>
            <p:ph idx="1"/>
          </p:nvPr>
        </p:nvSpPr>
        <p:spPr>
          <a:xfrm>
            <a:off x="457200" y="1700808"/>
            <a:ext cx="8229600" cy="4608512"/>
          </a:xfrm>
          <a:prstGeom prst="rect">
            <a:avLst/>
          </a:prstGeom>
        </p:spPr>
        <p:txBody>
          <a:bodyPr>
            <a:normAutofit fontScale="25000" lnSpcReduction="20000"/>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ZA" sz="8000" b="1" i="0" u="none" strike="noStrike" kern="0" cap="none" spc="0" normalizeH="0" baseline="0" noProof="0" dirty="0" smtClean="0">
                <a:ln>
                  <a:noFill/>
                </a:ln>
                <a:solidFill>
                  <a:sysClr val="windowText" lastClr="000000"/>
                </a:solidFill>
                <a:effectLst/>
                <a:uLnTx/>
                <a:uFillTx/>
              </a:rPr>
              <a:t>Common Problems and challenges</a:t>
            </a:r>
          </a:p>
          <a:p>
            <a:pPr marL="0" marR="0" lvl="0" indent="0" defTabSz="914400" eaLnBrk="1" fontAlgn="auto" latinLnBrk="0" hangingPunct="1">
              <a:lnSpc>
                <a:spcPct val="100000"/>
              </a:lnSpc>
              <a:spcBef>
                <a:spcPts val="0"/>
              </a:spcBef>
              <a:spcAft>
                <a:spcPts val="0"/>
              </a:spcAft>
              <a:buClrTx/>
              <a:buSzTx/>
              <a:buFontTx/>
              <a:buNone/>
              <a:tabLst/>
              <a:defRPr/>
            </a:pPr>
            <a:endParaRPr kumimoji="0" lang="en-ZA" sz="6000" b="1" i="0" u="none" strike="noStrike" kern="0" cap="none" spc="0" normalizeH="0" baseline="0" noProof="0" dirty="0" smtClean="0">
              <a:ln>
                <a:noFill/>
              </a:ln>
              <a:solidFill>
                <a:sysClr val="windowText" lastClr="000000"/>
              </a:solidFill>
              <a:effectLst/>
              <a:uLnTx/>
              <a:uFillTx/>
            </a:endParaRPr>
          </a:p>
          <a:p>
            <a:pPr defTabSz="914400">
              <a:spcBef>
                <a:spcPts val="0"/>
              </a:spcBef>
            </a:pPr>
            <a:r>
              <a:rPr kumimoji="0" lang="en-US" sz="8000" b="0" i="0" u="none" strike="noStrike" kern="0" cap="none" spc="0" normalizeH="0" baseline="0" noProof="0" dirty="0">
                <a:ln>
                  <a:noFill/>
                </a:ln>
                <a:solidFill>
                  <a:sysClr val="windowText" lastClr="000000"/>
                </a:solidFill>
                <a:effectLst/>
                <a:uLnTx/>
                <a:uFillTx/>
              </a:rPr>
              <a:t>This constant system switching has left some SETAs operating some processes on a proper system and some running manually with no full process automation. In worst case </a:t>
            </a:r>
            <a:r>
              <a:rPr kumimoji="0" lang="en-US" sz="8000" b="0" i="0" u="none" strike="noStrike" kern="0" cap="none" spc="0" normalizeH="0" baseline="0" noProof="0" dirty="0" smtClean="0">
                <a:ln>
                  <a:noFill/>
                </a:ln>
                <a:solidFill>
                  <a:sysClr val="windowText" lastClr="000000"/>
                </a:solidFill>
                <a:effectLst/>
                <a:uLnTx/>
                <a:uFillTx/>
              </a:rPr>
              <a:t>scenario, </a:t>
            </a:r>
            <a:r>
              <a:rPr kumimoji="0" lang="en-US" sz="8000" b="0" i="0" u="none" strike="noStrike" kern="0" cap="none" spc="0" normalizeH="0" baseline="0" noProof="0" dirty="0">
                <a:ln>
                  <a:noFill/>
                </a:ln>
                <a:solidFill>
                  <a:sysClr val="windowText" lastClr="000000"/>
                </a:solidFill>
                <a:effectLst/>
                <a:uLnTx/>
                <a:uFillTx/>
              </a:rPr>
              <a:t>some SETAs have been left running most of the processes as manual processes</a:t>
            </a:r>
            <a:r>
              <a:rPr kumimoji="0" lang="en-US" sz="8000" b="0" i="0" u="none" strike="noStrike" kern="0" cap="none" spc="0" normalizeH="0" baseline="0" noProof="0" dirty="0" smtClean="0">
                <a:ln>
                  <a:noFill/>
                </a:ln>
                <a:solidFill>
                  <a:sysClr val="windowText" lastClr="000000"/>
                </a:solidFill>
                <a:effectLst/>
                <a:uLnTx/>
                <a:uFillTx/>
              </a:rPr>
              <a:t>.</a:t>
            </a:r>
          </a:p>
          <a:p>
            <a:pPr marL="0" indent="0" defTabSz="914400">
              <a:spcBef>
                <a:spcPts val="0"/>
              </a:spcBef>
              <a:buNone/>
            </a:pPr>
            <a:endParaRPr kumimoji="0" lang="en-ZA" sz="8000" b="0" i="0" u="none" strike="noStrike" kern="0" cap="none" spc="0" normalizeH="0" baseline="0" noProof="0" dirty="0">
              <a:ln>
                <a:noFill/>
              </a:ln>
              <a:solidFill>
                <a:sysClr val="windowText" lastClr="000000"/>
              </a:solidFill>
              <a:effectLst/>
              <a:uLnTx/>
              <a:uFillTx/>
            </a:endParaRPr>
          </a:p>
          <a:p>
            <a:pPr defTabSz="914400">
              <a:spcBef>
                <a:spcPts val="0"/>
              </a:spcBef>
            </a:pPr>
            <a:r>
              <a:rPr kumimoji="0" lang="en-US" sz="8000" b="0" i="0" u="none" strike="noStrike" kern="0" cap="none" spc="0" normalizeH="0" baseline="0" noProof="0" dirty="0">
                <a:ln>
                  <a:noFill/>
                </a:ln>
                <a:solidFill>
                  <a:sysClr val="windowText" lastClr="000000"/>
                </a:solidFill>
                <a:effectLst/>
                <a:uLnTx/>
                <a:uFillTx/>
              </a:rPr>
              <a:t>The contracting of MIS providers </a:t>
            </a:r>
            <a:r>
              <a:rPr kumimoji="0" lang="en-US" sz="8000" b="0" i="0" u="none" strike="noStrike" kern="0" cap="none" spc="0" normalizeH="0" baseline="0" noProof="0" dirty="0" smtClean="0">
                <a:ln>
                  <a:noFill/>
                </a:ln>
                <a:solidFill>
                  <a:sysClr val="windowText" lastClr="000000"/>
                </a:solidFill>
                <a:effectLst/>
                <a:uLnTx/>
                <a:uFillTx/>
              </a:rPr>
              <a:t>has </a:t>
            </a:r>
            <a:r>
              <a:rPr kumimoji="0" lang="en-US" sz="8000" b="0" i="0" u="none" strike="noStrike" kern="0" cap="none" spc="0" normalizeH="0" baseline="0" noProof="0" dirty="0">
                <a:ln>
                  <a:noFill/>
                </a:ln>
                <a:solidFill>
                  <a:sysClr val="windowText" lastClr="000000"/>
                </a:solidFill>
                <a:effectLst/>
                <a:uLnTx/>
                <a:uFillTx/>
              </a:rPr>
              <a:t>seen most of the SETAs not investing in the operations of the MIS systems since it’s an outsourced function. This severely impacts SETMIS in the sense that most SETAs have to rely on the expertise of the outsourced IT </a:t>
            </a:r>
            <a:r>
              <a:rPr kumimoji="0" lang="en-US" sz="8000" b="0" i="0" u="none" strike="noStrike" kern="0" cap="none" spc="0" normalizeH="0" baseline="0" noProof="0" dirty="0" smtClean="0">
                <a:ln>
                  <a:noFill/>
                </a:ln>
                <a:solidFill>
                  <a:sysClr val="windowText" lastClr="000000"/>
                </a:solidFill>
                <a:effectLst/>
                <a:uLnTx/>
                <a:uFillTx/>
              </a:rPr>
              <a:t>experts </a:t>
            </a:r>
            <a:r>
              <a:rPr kumimoji="0" lang="en-US" sz="8000" b="0" i="0" u="none" strike="noStrike" kern="0" cap="none" spc="0" normalizeH="0" baseline="0" noProof="0" dirty="0">
                <a:ln>
                  <a:noFill/>
                </a:ln>
                <a:solidFill>
                  <a:sysClr val="windowText" lastClr="000000"/>
                </a:solidFill>
                <a:effectLst/>
                <a:uLnTx/>
                <a:uFillTx/>
              </a:rPr>
              <a:t>to do the extraction, validation and submitting of the SETMIS submissions. There is a</a:t>
            </a:r>
            <a:r>
              <a:rPr kumimoji="0" lang="en-US" sz="8000" b="0" i="0" u="none" strike="noStrike" kern="0" cap="none" spc="0" normalizeH="0" baseline="0" noProof="0" dirty="0" smtClean="0">
                <a:ln>
                  <a:noFill/>
                </a:ln>
                <a:solidFill>
                  <a:sysClr val="windowText" lastClr="000000"/>
                </a:solidFill>
                <a:effectLst/>
                <a:uLnTx/>
                <a:uFillTx/>
              </a:rPr>
              <a:t> </a:t>
            </a:r>
            <a:r>
              <a:rPr kumimoji="0" lang="en-US" sz="8000" b="0" i="0" u="none" strike="noStrike" kern="0" cap="none" spc="0" normalizeH="0" baseline="0" noProof="0" dirty="0">
                <a:ln>
                  <a:noFill/>
                </a:ln>
                <a:solidFill>
                  <a:sysClr val="windowText" lastClr="000000"/>
                </a:solidFill>
                <a:effectLst/>
                <a:uLnTx/>
                <a:uFillTx/>
              </a:rPr>
              <a:t>gap in the knowledge on what the SETAs expect in the submission and what is being submitted since many of the SETA personnel are not being fully involved in the submission </a:t>
            </a:r>
            <a:r>
              <a:rPr kumimoji="0" lang="en-US" sz="8000" b="0" i="0" u="none" strike="noStrike" kern="0" cap="none" spc="0" normalizeH="0" baseline="0" noProof="0" dirty="0" smtClean="0">
                <a:ln>
                  <a:noFill/>
                </a:ln>
                <a:solidFill>
                  <a:sysClr val="windowText" lastClr="000000"/>
                </a:solidFill>
                <a:effectLst/>
                <a:uLnTx/>
                <a:uFillTx/>
              </a:rPr>
              <a:t>process, </a:t>
            </a:r>
            <a:r>
              <a:rPr kumimoji="0" lang="en-US" sz="8000" b="0" i="0" u="none" strike="noStrike" kern="0" cap="none" spc="0" normalizeH="0" baseline="0" noProof="0" dirty="0">
                <a:ln>
                  <a:noFill/>
                </a:ln>
                <a:solidFill>
                  <a:sysClr val="windowText" lastClr="000000"/>
                </a:solidFill>
                <a:effectLst/>
                <a:uLnTx/>
                <a:uFillTx/>
              </a:rPr>
              <a:t>preferring to leave the entire submission process entirely in the hands of the MIS </a:t>
            </a:r>
            <a:r>
              <a:rPr kumimoji="0" lang="en-US" sz="8000" b="0" i="0" u="none" strike="noStrike" kern="0" cap="none" spc="0" normalizeH="0" baseline="0" noProof="0" dirty="0" smtClean="0">
                <a:ln>
                  <a:noFill/>
                </a:ln>
                <a:solidFill>
                  <a:sysClr val="windowText" lastClr="000000"/>
                </a:solidFill>
                <a:effectLst/>
                <a:uLnTx/>
                <a:uFillTx/>
              </a:rPr>
              <a:t>consultants’ </a:t>
            </a:r>
            <a:r>
              <a:rPr kumimoji="0" lang="en-US" sz="8000" b="0" i="0" u="none" strike="noStrike" kern="0" cap="none" spc="0" normalizeH="0" baseline="0" noProof="0" dirty="0">
                <a:ln>
                  <a:noFill/>
                </a:ln>
                <a:solidFill>
                  <a:sysClr val="windowText" lastClr="000000"/>
                </a:solidFill>
                <a:effectLst/>
                <a:uLnTx/>
                <a:uFillTx/>
              </a:rPr>
              <a:t>systems who </a:t>
            </a:r>
            <a:r>
              <a:rPr kumimoji="0" lang="en-US" sz="8000" b="0" i="0" u="none" strike="noStrike" kern="0" cap="none" spc="0" normalizeH="0" baseline="0" noProof="0" dirty="0" smtClean="0">
                <a:ln>
                  <a:noFill/>
                </a:ln>
                <a:solidFill>
                  <a:sysClr val="windowText" lastClr="000000"/>
                </a:solidFill>
                <a:effectLst/>
                <a:uLnTx/>
                <a:uFillTx/>
              </a:rPr>
              <a:t>do </a:t>
            </a:r>
            <a:r>
              <a:rPr kumimoji="0" lang="en-US" sz="8000" b="0" i="0" u="none" strike="noStrike" kern="0" cap="none" spc="0" normalizeH="0" baseline="0" noProof="0" dirty="0">
                <a:ln>
                  <a:noFill/>
                </a:ln>
                <a:solidFill>
                  <a:sysClr val="windowText" lastClr="000000"/>
                </a:solidFill>
                <a:effectLst/>
                <a:uLnTx/>
                <a:uFillTx/>
              </a:rPr>
              <a:t>not the carry the full weight of the SETA’s reporting responsibilities to the </a:t>
            </a:r>
            <a:r>
              <a:rPr kumimoji="0" lang="en-US" sz="8000" b="0" i="0" u="none" strike="noStrike" kern="0" cap="none" spc="0" normalizeH="0" baseline="0" noProof="0" dirty="0" smtClean="0">
                <a:ln>
                  <a:noFill/>
                </a:ln>
                <a:solidFill>
                  <a:sysClr val="windowText" lastClr="000000"/>
                </a:solidFill>
                <a:effectLst/>
                <a:uLnTx/>
                <a:uFillTx/>
              </a:rPr>
              <a:t>department.</a:t>
            </a:r>
            <a:endParaRPr kumimoji="0" lang="en-ZA" sz="8000" b="0" i="0" u="none" strike="noStrike" kern="0" cap="none" spc="0" normalizeH="0" baseline="0" noProof="0" dirty="0">
              <a:ln>
                <a:noFill/>
              </a:ln>
              <a:solidFill>
                <a:sysClr val="windowText" lastClr="000000"/>
              </a:solidFill>
              <a:effectLst/>
              <a:uLnTx/>
              <a:uFillTx/>
            </a:endParaRPr>
          </a:p>
        </p:txBody>
      </p:sp>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580112" y="568513"/>
            <a:ext cx="3028950" cy="1019175"/>
          </a:xfrm>
          <a:prstGeom prst="rect">
            <a:avLst/>
          </a:prstGeom>
        </p:spPr>
      </p:pic>
    </p:spTree>
    <p:extLst>
      <p:ext uri="{BB962C8B-B14F-4D97-AF65-F5344CB8AC3E}">
        <p14:creationId xmlns:p14="http://schemas.microsoft.com/office/powerpoint/2010/main" val="340144760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SLIDE LAYOUT.jpg"/>
          <p:cNvPicPr>
            <a:picLocks noChangeAspect="1"/>
          </p:cNvPicPr>
          <p:nvPr/>
        </p:nvPicPr>
        <p:blipFill>
          <a:blip r:embed="rId2"/>
          <a:stretch>
            <a:fillRect/>
          </a:stretch>
        </p:blipFill>
        <p:spPr>
          <a:xfrm>
            <a:off x="0" y="0"/>
            <a:ext cx="9144000" cy="6858000"/>
          </a:xfrm>
          <a:prstGeom prst="rect">
            <a:avLst/>
          </a:prstGeom>
        </p:spPr>
      </p:pic>
      <p:sp>
        <p:nvSpPr>
          <p:cNvPr id="7" name="Content Placeholder 2"/>
          <p:cNvSpPr>
            <a:spLocks noGrp="1"/>
          </p:cNvSpPr>
          <p:nvPr>
            <p:ph idx="1"/>
          </p:nvPr>
        </p:nvSpPr>
        <p:spPr>
          <a:xfrm>
            <a:off x="457200" y="1988840"/>
            <a:ext cx="8229600" cy="4137323"/>
          </a:xfrm>
          <a:prstGeom prst="rect">
            <a:avLst/>
          </a:prstGeom>
        </p:spPr>
        <p:txBody>
          <a:bodyPr>
            <a:norm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ZA" sz="2400" b="1" i="0" u="none" strike="noStrike" kern="0" cap="none" spc="0" normalizeH="0" baseline="0" noProof="0" dirty="0" smtClean="0">
                <a:ln>
                  <a:noFill/>
                </a:ln>
                <a:solidFill>
                  <a:sysClr val="windowText" lastClr="000000"/>
                </a:solidFill>
                <a:effectLst/>
                <a:uLnTx/>
                <a:uFillTx/>
              </a:rPr>
              <a:t>Common Problems and challenges</a:t>
            </a:r>
          </a:p>
          <a:p>
            <a:pPr defTabSz="914400">
              <a:spcBef>
                <a:spcPts val="0"/>
              </a:spcBef>
            </a:pPr>
            <a:r>
              <a:rPr kumimoji="0" lang="en-US" sz="2000" b="0" i="0" u="none" strike="noStrike" kern="0" cap="none" spc="0" normalizeH="0" baseline="0" noProof="0" dirty="0">
                <a:ln>
                  <a:noFill/>
                </a:ln>
                <a:solidFill>
                  <a:sysClr val="windowText" lastClr="000000"/>
                </a:solidFill>
                <a:effectLst/>
                <a:uLnTx/>
                <a:uFillTx/>
              </a:rPr>
              <a:t>There is a time lag on gathering documentation required for reporting by the SETAs and this impacts on quarterly reporting as some information ends up being reported outside the correct quarter. Now with targets to achieve in one hand, this results in reporting the indicators </a:t>
            </a:r>
            <a:r>
              <a:rPr kumimoji="0" lang="en-US" sz="2000" b="0" i="0" u="none" strike="noStrike" kern="0" cap="none" spc="0" normalizeH="0" baseline="0" noProof="0" dirty="0" smtClean="0">
                <a:ln>
                  <a:noFill/>
                </a:ln>
                <a:solidFill>
                  <a:sysClr val="windowText" lastClr="000000"/>
                </a:solidFill>
                <a:effectLst/>
                <a:uLnTx/>
                <a:uFillTx/>
              </a:rPr>
              <a:t>as and </a:t>
            </a:r>
            <a:r>
              <a:rPr kumimoji="0" lang="en-US" sz="2000" b="0" i="0" u="none" strike="noStrike" kern="0" cap="none" spc="0" normalizeH="0" baseline="0" noProof="0" dirty="0">
                <a:ln>
                  <a:noFill/>
                </a:ln>
                <a:solidFill>
                  <a:sysClr val="windowText" lastClr="000000"/>
                </a:solidFill>
                <a:effectLst/>
                <a:uLnTx/>
                <a:uFillTx/>
              </a:rPr>
              <a:t>when the SETA processes them but the Auditor General (AG) will come and dispute the achievements identifying “reporting outside the correct periods” as the reason for his findings</a:t>
            </a:r>
            <a:r>
              <a:rPr kumimoji="0" lang="en-US" sz="2000" b="0" i="0" u="none" strike="noStrike" kern="0" cap="none" spc="0" normalizeH="0" baseline="0" noProof="0" dirty="0" smtClean="0">
                <a:ln>
                  <a:noFill/>
                </a:ln>
                <a:solidFill>
                  <a:sysClr val="windowText" lastClr="000000"/>
                </a:solidFill>
                <a:effectLst/>
                <a:uLnTx/>
                <a:uFillTx/>
              </a:rPr>
              <a:t>.</a:t>
            </a:r>
          </a:p>
          <a:p>
            <a:pPr marL="0" indent="0" defTabSz="914400">
              <a:spcBef>
                <a:spcPts val="0"/>
              </a:spcBef>
              <a:buNone/>
            </a:pPr>
            <a:endParaRPr kumimoji="0" lang="en-ZA" sz="2000" b="0" i="0" u="none" strike="noStrike" kern="0" cap="none" spc="0" normalizeH="0" baseline="0" noProof="0" dirty="0">
              <a:ln>
                <a:noFill/>
              </a:ln>
              <a:solidFill>
                <a:sysClr val="windowText" lastClr="000000"/>
              </a:solidFill>
              <a:effectLst/>
              <a:uLnTx/>
              <a:uFillTx/>
            </a:endParaRPr>
          </a:p>
          <a:p>
            <a:pPr defTabSz="914400">
              <a:spcBef>
                <a:spcPts val="0"/>
              </a:spcBef>
            </a:pPr>
            <a:r>
              <a:rPr kumimoji="0" lang="en-US" sz="2000" b="0" i="0" u="none" strike="noStrike" kern="0" cap="none" spc="0" normalizeH="0" baseline="0" noProof="0" dirty="0">
                <a:ln>
                  <a:noFill/>
                </a:ln>
                <a:solidFill>
                  <a:sysClr val="windowText" lastClr="000000"/>
                </a:solidFill>
                <a:effectLst/>
                <a:uLnTx/>
                <a:uFillTx/>
              </a:rPr>
              <a:t>These overall challenges have resulted in partial or incomplete datasets being forwarded to the department and makes the intended use of the </a:t>
            </a:r>
            <a:r>
              <a:rPr kumimoji="0" lang="en-US" sz="2000" b="0" i="0" u="none" strike="noStrike" kern="0" cap="none" spc="0" normalizeH="0" baseline="0" noProof="0" dirty="0" smtClean="0">
                <a:ln>
                  <a:noFill/>
                </a:ln>
                <a:solidFill>
                  <a:sysClr val="windowText" lastClr="000000"/>
                </a:solidFill>
                <a:effectLst/>
                <a:uLnTx/>
                <a:uFillTx/>
              </a:rPr>
              <a:t>data to </a:t>
            </a:r>
            <a:r>
              <a:rPr kumimoji="0" lang="en-US" sz="2000" b="0" i="0" u="none" strike="noStrike" kern="0" cap="none" spc="0" normalizeH="0" baseline="0" noProof="0" dirty="0">
                <a:ln>
                  <a:noFill/>
                </a:ln>
                <a:solidFill>
                  <a:sysClr val="windowText" lastClr="000000"/>
                </a:solidFill>
                <a:effectLst/>
                <a:uLnTx/>
                <a:uFillTx/>
              </a:rPr>
              <a:t>be based on incomplete information.</a:t>
            </a:r>
            <a:endParaRPr kumimoji="0" lang="en-ZA" sz="2000" b="0" i="0" u="none" strike="noStrike" kern="0" cap="none" spc="0" normalizeH="0" baseline="0" noProof="0" dirty="0">
              <a:ln>
                <a:noFill/>
              </a:ln>
              <a:solidFill>
                <a:sysClr val="windowText" lastClr="000000"/>
              </a:solidFill>
              <a:effectLst/>
              <a:uLnTx/>
              <a:uFillTx/>
            </a:endParaRPr>
          </a:p>
          <a:p>
            <a:pPr defTabSz="914400">
              <a:spcBef>
                <a:spcPts val="0"/>
              </a:spcBef>
            </a:pPr>
            <a:endParaRPr kumimoji="0" lang="en-ZA" sz="2200" b="1" i="0" u="none" strike="noStrike" kern="0" cap="none" spc="0" normalizeH="0" baseline="0" noProof="0" dirty="0">
              <a:ln>
                <a:noFill/>
              </a:ln>
              <a:solidFill>
                <a:sysClr val="windowText" lastClr="000000"/>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ZA" sz="2400" b="0" i="0" u="none" strike="noStrike" kern="0" cap="none" spc="0" normalizeH="0" baseline="0" noProof="0" dirty="0">
              <a:ln>
                <a:noFill/>
              </a:ln>
              <a:solidFill>
                <a:sysClr val="windowText" lastClr="000000"/>
              </a:solidFill>
              <a:effectLst/>
              <a:uLnTx/>
              <a:uFillTx/>
            </a:endParaRPr>
          </a:p>
        </p:txBody>
      </p:sp>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580112" y="568513"/>
            <a:ext cx="3028950" cy="1019175"/>
          </a:xfrm>
          <a:prstGeom prst="rect">
            <a:avLst/>
          </a:prstGeom>
        </p:spPr>
      </p:pic>
    </p:spTree>
    <p:extLst>
      <p:ext uri="{BB962C8B-B14F-4D97-AF65-F5344CB8AC3E}">
        <p14:creationId xmlns:p14="http://schemas.microsoft.com/office/powerpoint/2010/main" val="137521938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SLIDE LAYOUT.jpg"/>
          <p:cNvPicPr>
            <a:picLocks noChangeAspect="1"/>
          </p:cNvPicPr>
          <p:nvPr/>
        </p:nvPicPr>
        <p:blipFill>
          <a:blip r:embed="rId2"/>
          <a:stretch>
            <a:fillRect/>
          </a:stretch>
        </p:blipFill>
        <p:spPr>
          <a:xfrm>
            <a:off x="0" y="0"/>
            <a:ext cx="9144000" cy="6858000"/>
          </a:xfrm>
          <a:prstGeom prst="rect">
            <a:avLst/>
          </a:prstGeom>
        </p:spPr>
      </p:pic>
      <p:sp>
        <p:nvSpPr>
          <p:cNvPr id="6" name="Content Placeholder 2"/>
          <p:cNvSpPr>
            <a:spLocks noGrp="1"/>
          </p:cNvSpPr>
          <p:nvPr>
            <p:ph idx="1"/>
          </p:nvPr>
        </p:nvSpPr>
        <p:spPr>
          <a:xfrm>
            <a:off x="457200" y="1628800"/>
            <a:ext cx="8229600" cy="4680520"/>
          </a:xfrm>
          <a:prstGeom prst="rect">
            <a:avLst/>
          </a:prstGeom>
        </p:spPr>
        <p:txBody>
          <a:bodyPr>
            <a:normAutofit fontScale="25000" lnSpcReduction="20000"/>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ZA" sz="8000" b="1" i="0" u="none" strike="noStrike" kern="0" cap="none" spc="0" normalizeH="0" baseline="0" noProof="0" dirty="0" smtClean="0">
                <a:ln>
                  <a:noFill/>
                </a:ln>
                <a:solidFill>
                  <a:sysClr val="windowText" lastClr="000000"/>
                </a:solidFill>
                <a:effectLst/>
                <a:uLnTx/>
                <a:uFillTx/>
              </a:rPr>
              <a:t>Conclusion</a:t>
            </a:r>
            <a:r>
              <a:rPr kumimoji="0" lang="en-US" sz="8000" b="0" i="0" u="none" strike="noStrike" kern="0" cap="none" spc="0" normalizeH="0" baseline="0" noProof="0" dirty="0">
                <a:ln>
                  <a:noFill/>
                </a:ln>
                <a:solidFill>
                  <a:sysClr val="windowText" lastClr="000000"/>
                </a:solidFill>
                <a:effectLst/>
                <a:uLnTx/>
                <a:uFillTx/>
              </a:rPr>
              <a:t> </a:t>
            </a:r>
            <a:endParaRPr kumimoji="0" lang="en-ZA" sz="8000" b="0" i="0" u="none" strike="noStrike" kern="0" cap="none" spc="0" normalizeH="0" baseline="0" noProof="0" dirty="0">
              <a:ln>
                <a:noFill/>
              </a:ln>
              <a:solidFill>
                <a:sysClr val="windowText" lastClr="000000"/>
              </a:solidFill>
              <a:effectLst/>
              <a:uLnTx/>
              <a:uFillTx/>
            </a:endParaRPr>
          </a:p>
          <a:p>
            <a:pPr defTabSz="914400">
              <a:spcBef>
                <a:spcPts val="0"/>
              </a:spcBef>
            </a:pPr>
            <a:r>
              <a:rPr kumimoji="0" lang="en-ZA" sz="8000" b="0" i="0" u="none" strike="noStrike" kern="0" cap="none" spc="0" normalizeH="0" baseline="0" noProof="0" dirty="0">
                <a:ln>
                  <a:noFill/>
                </a:ln>
                <a:solidFill>
                  <a:sysClr val="windowText" lastClr="000000"/>
                </a:solidFill>
                <a:effectLst/>
                <a:uLnTx/>
                <a:uFillTx/>
              </a:rPr>
              <a:t>The site visits brought together a deeper understanding of SETMIS, its importance to reporting and as a data source to support planning and research including tracer studies. It was important to make the SETAs understand the importance of each required mandatory field because it’s not a case of compliance but how useful the gathered information and what intelligence can be gathered from the data. For example, the alignment to occupations in high demand to the qualifications such that learners are guided to study qualifications that offer them more employability chances can only be done by linking it to the qualifications, which are accurately identifiable not qualifications that are inconclusive such </a:t>
            </a:r>
            <a:r>
              <a:rPr kumimoji="0" lang="en-ZA" sz="8000" b="0" i="0" u="none" strike="noStrike" kern="0" cap="none" spc="0" normalizeH="0" baseline="0" noProof="0" dirty="0" smtClean="0">
                <a:ln>
                  <a:noFill/>
                </a:ln>
                <a:solidFill>
                  <a:sysClr val="windowText" lastClr="000000"/>
                </a:solidFill>
                <a:effectLst/>
                <a:uLnTx/>
                <a:uFillTx/>
              </a:rPr>
              <a:t>as just </a:t>
            </a:r>
            <a:r>
              <a:rPr kumimoji="0" lang="en-ZA" sz="8000" b="0" i="0" u="none" strike="noStrike" kern="0" cap="none" spc="0" normalizeH="0" baseline="0" noProof="0" dirty="0">
                <a:ln>
                  <a:noFill/>
                </a:ln>
                <a:solidFill>
                  <a:sysClr val="windowText" lastClr="000000"/>
                </a:solidFill>
                <a:effectLst/>
                <a:uLnTx/>
                <a:uFillTx/>
              </a:rPr>
              <a:t>saying “ND 5” as we have seen in some submissions.</a:t>
            </a:r>
          </a:p>
          <a:p>
            <a:pPr defTabSz="914400">
              <a:spcBef>
                <a:spcPts val="0"/>
              </a:spcBef>
            </a:pPr>
            <a:endParaRPr kumimoji="0" lang="en-ZA" sz="8000" b="0" i="0" u="none" strike="noStrike" kern="0" cap="none" spc="0" normalizeH="0" baseline="0" noProof="0" dirty="0">
              <a:ln>
                <a:noFill/>
              </a:ln>
              <a:solidFill>
                <a:sysClr val="windowText" lastClr="000000"/>
              </a:solidFill>
              <a:effectLst/>
              <a:uLnTx/>
              <a:uFillTx/>
            </a:endParaRPr>
          </a:p>
          <a:p>
            <a:pPr defTabSz="914400">
              <a:spcBef>
                <a:spcPts val="0"/>
              </a:spcBef>
            </a:pPr>
            <a:r>
              <a:rPr kumimoji="0" lang="en-ZA" sz="8000" b="0" i="0" u="none" strike="noStrike" kern="0" cap="none" spc="0" normalizeH="0" baseline="0" noProof="0" dirty="0">
                <a:ln>
                  <a:noFill/>
                </a:ln>
                <a:solidFill>
                  <a:sysClr val="windowText" lastClr="000000"/>
                </a:solidFill>
                <a:effectLst/>
                <a:uLnTx/>
                <a:uFillTx/>
              </a:rPr>
              <a:t>There has been a significant shift to the content of the submissions from just making a submission to asking the right question in terms of the content of the submission. Whilst we are now receiving more submissions to cover all the indicators, there has been some SETAs that have begun to correct the numbers in the submissions by making additional submissions that correct the indicators.</a:t>
            </a:r>
          </a:p>
          <a:p>
            <a:pPr marL="0" marR="0" lvl="0" indent="0" defTabSz="914400" eaLnBrk="1" fontAlgn="auto" latinLnBrk="0" hangingPunct="1">
              <a:lnSpc>
                <a:spcPct val="100000"/>
              </a:lnSpc>
              <a:spcBef>
                <a:spcPts val="0"/>
              </a:spcBef>
              <a:spcAft>
                <a:spcPts val="0"/>
              </a:spcAft>
              <a:buClrTx/>
              <a:buSzTx/>
              <a:buFontTx/>
              <a:buNone/>
              <a:tabLst/>
              <a:defRPr/>
            </a:pPr>
            <a:r>
              <a:rPr kumimoji="0" lang="en-ZA" sz="8000" b="0" i="0" u="none" strike="noStrike" kern="0" cap="none" spc="0" normalizeH="0" baseline="0" noProof="0" dirty="0">
                <a:ln>
                  <a:noFill/>
                </a:ln>
                <a:solidFill>
                  <a:sysClr val="windowText" lastClr="000000"/>
                </a:solidFill>
                <a:effectLst/>
                <a:uLnTx/>
                <a:uFillTx/>
              </a:rPr>
              <a:t> </a:t>
            </a:r>
          </a:p>
          <a:p>
            <a:pPr marL="0" marR="0" lvl="0" indent="0" defTabSz="914400" eaLnBrk="1" fontAlgn="auto" latinLnBrk="0" hangingPunct="1">
              <a:lnSpc>
                <a:spcPct val="100000"/>
              </a:lnSpc>
              <a:spcBef>
                <a:spcPts val="0"/>
              </a:spcBef>
              <a:spcAft>
                <a:spcPts val="0"/>
              </a:spcAft>
              <a:buClrTx/>
              <a:buSzTx/>
              <a:buFontTx/>
              <a:buNone/>
              <a:tabLst/>
              <a:defRPr/>
            </a:pPr>
            <a:r>
              <a:rPr kumimoji="0" lang="en-US" sz="6200" b="0" i="0" u="none" strike="noStrike" kern="0" cap="none" spc="0" normalizeH="0" baseline="0" noProof="0" dirty="0">
                <a:ln>
                  <a:noFill/>
                </a:ln>
                <a:solidFill>
                  <a:sysClr val="windowText" lastClr="000000"/>
                </a:solidFill>
                <a:effectLst/>
                <a:uLnTx/>
                <a:uFillTx/>
              </a:rPr>
              <a:t> </a:t>
            </a:r>
            <a:endParaRPr kumimoji="0" lang="en-ZA" sz="6200" b="0" i="0" u="none" strike="noStrike" kern="0" cap="none" spc="0" normalizeH="0" baseline="0" noProof="0" dirty="0">
              <a:ln>
                <a:noFill/>
              </a:ln>
              <a:solidFill>
                <a:sysClr val="windowText" lastClr="000000"/>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ZA" sz="2400" b="0" i="0" u="none" strike="noStrike" kern="0" cap="none" spc="0" normalizeH="0" baseline="0" noProof="0" dirty="0">
              <a:ln>
                <a:noFill/>
              </a:ln>
              <a:solidFill>
                <a:sysClr val="windowText" lastClr="000000"/>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ZA" sz="2400" b="0" i="0" u="none" strike="noStrike" kern="0" cap="none" spc="0" normalizeH="0" baseline="0" noProof="0" dirty="0">
              <a:ln>
                <a:noFill/>
              </a:ln>
              <a:solidFill>
                <a:sysClr val="windowText" lastClr="000000"/>
              </a:solidFill>
              <a:effectLst/>
              <a:uLnTx/>
              <a:uFillTx/>
            </a:endParaRPr>
          </a:p>
        </p:txBody>
      </p:sp>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580112" y="568513"/>
            <a:ext cx="3028950" cy="1019175"/>
          </a:xfrm>
          <a:prstGeom prst="rect">
            <a:avLst/>
          </a:prstGeom>
        </p:spPr>
      </p:pic>
    </p:spTree>
    <p:extLst>
      <p:ext uri="{BB962C8B-B14F-4D97-AF65-F5344CB8AC3E}">
        <p14:creationId xmlns:p14="http://schemas.microsoft.com/office/powerpoint/2010/main" val="65029846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SLIDE LAYOUT.jpg"/>
          <p:cNvPicPr>
            <a:picLocks noChangeAspect="1"/>
          </p:cNvPicPr>
          <p:nvPr/>
        </p:nvPicPr>
        <p:blipFill>
          <a:blip r:embed="rId2"/>
          <a:stretch>
            <a:fillRect/>
          </a:stretch>
        </p:blipFill>
        <p:spPr>
          <a:xfrm>
            <a:off x="0" y="0"/>
            <a:ext cx="9144000" cy="6858000"/>
          </a:xfrm>
          <a:prstGeom prst="rect">
            <a:avLst/>
          </a:prstGeom>
        </p:spPr>
      </p:pic>
      <p:sp>
        <p:nvSpPr>
          <p:cNvPr id="7" name="Content Placeholder 2"/>
          <p:cNvSpPr>
            <a:spLocks noGrp="1"/>
          </p:cNvSpPr>
          <p:nvPr>
            <p:ph idx="1"/>
          </p:nvPr>
        </p:nvSpPr>
        <p:spPr>
          <a:xfrm>
            <a:off x="457200" y="2168688"/>
            <a:ext cx="8229600" cy="3993307"/>
          </a:xfrm>
          <a:prstGeom prst="rect">
            <a:avLst/>
          </a:prstGeom>
        </p:spPr>
        <p:txBody>
          <a:bodyPr>
            <a:normAutofit lnSpcReduction="10000"/>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ZA" sz="2400" b="1" i="0" u="none" strike="noStrike" kern="0" cap="none" spc="0" normalizeH="0" baseline="0" noProof="0" dirty="0" smtClean="0">
                <a:ln>
                  <a:noFill/>
                </a:ln>
                <a:solidFill>
                  <a:sysClr val="windowText" lastClr="000000"/>
                </a:solidFill>
                <a:effectLst/>
                <a:uLnTx/>
                <a:uFillTx/>
              </a:rPr>
              <a:t>Conclusion</a:t>
            </a:r>
          </a:p>
          <a:p>
            <a:pPr marL="0" marR="0" lvl="0" indent="0" defTabSz="914400" eaLnBrk="1" fontAlgn="auto" latinLnBrk="0" hangingPunct="1">
              <a:lnSpc>
                <a:spcPct val="100000"/>
              </a:lnSpc>
              <a:spcBef>
                <a:spcPts val="0"/>
              </a:spcBef>
              <a:spcAft>
                <a:spcPts val="0"/>
              </a:spcAft>
              <a:buClrTx/>
              <a:buSzTx/>
              <a:buFontTx/>
              <a:buNone/>
              <a:tabLst/>
              <a:defRPr/>
            </a:pPr>
            <a:endParaRPr kumimoji="0" lang="en-ZA" sz="2200" b="0" i="0" u="none" strike="noStrike" kern="0" cap="none" spc="0" normalizeH="0" baseline="0" noProof="0" dirty="0">
              <a:ln>
                <a:noFill/>
              </a:ln>
              <a:solidFill>
                <a:sysClr val="windowText" lastClr="000000"/>
              </a:solidFill>
              <a:effectLst/>
              <a:uLnTx/>
              <a:uFillTx/>
            </a:endParaRPr>
          </a:p>
          <a:p>
            <a:pPr defTabSz="914400">
              <a:spcBef>
                <a:spcPts val="0"/>
              </a:spcBef>
            </a:pPr>
            <a:r>
              <a:rPr kumimoji="0" lang="en-ZA" sz="2400" b="0" i="0" u="none" strike="noStrike" kern="0" cap="none" spc="0" normalizeH="0" baseline="0" noProof="0" dirty="0">
                <a:ln>
                  <a:noFill/>
                </a:ln>
                <a:solidFill>
                  <a:sysClr val="windowText" lastClr="000000"/>
                </a:solidFill>
                <a:effectLst/>
                <a:uLnTx/>
                <a:uFillTx/>
              </a:rPr>
              <a:t>Definitions on procedures don’t seem to be interpreted uniformly across SETAs. For example, the definition of a completion varies across SETAs with some saying you have only completed if you have been certificated whilst some are less stringent by saying it’s a completion so long the qualification has been achieved, assessed and moderated on, even if the certificate is yet to be issued and this can affect the overall reporting.</a:t>
            </a:r>
          </a:p>
          <a:p>
            <a:pPr marL="0" marR="0" lvl="0" indent="0" defTabSz="914400" eaLnBrk="1" fontAlgn="auto" latinLnBrk="0" hangingPunct="1">
              <a:lnSpc>
                <a:spcPct val="100000"/>
              </a:lnSpc>
              <a:spcBef>
                <a:spcPts val="0"/>
              </a:spcBef>
              <a:spcAft>
                <a:spcPts val="0"/>
              </a:spcAft>
              <a:buClrTx/>
              <a:buSzTx/>
              <a:buFontTx/>
              <a:buNone/>
              <a:tabLst/>
              <a:defRPr/>
            </a:pPr>
            <a:r>
              <a:rPr kumimoji="0" lang="en-US" sz="4200" b="0" i="0" u="none" strike="noStrike" kern="0" cap="none" spc="0" normalizeH="0" baseline="0" noProof="0" dirty="0">
                <a:ln>
                  <a:noFill/>
                </a:ln>
                <a:solidFill>
                  <a:sysClr val="windowText" lastClr="000000"/>
                </a:solidFill>
                <a:effectLst/>
                <a:uLnTx/>
                <a:uFillTx/>
              </a:rPr>
              <a:t> </a:t>
            </a:r>
            <a:endParaRPr kumimoji="0" lang="en-ZA" sz="4200" b="0" i="0" u="none" strike="noStrike" kern="0" cap="none" spc="0" normalizeH="0" baseline="0" noProof="0" dirty="0">
              <a:ln>
                <a:noFill/>
              </a:ln>
              <a:solidFill>
                <a:sysClr val="windowText" lastClr="000000"/>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ZA" sz="2400" b="0" i="0" u="none" strike="noStrike" kern="0" cap="none" spc="0" normalizeH="0" baseline="0" noProof="0" dirty="0">
              <a:ln>
                <a:noFill/>
              </a:ln>
              <a:solidFill>
                <a:sysClr val="windowText" lastClr="000000"/>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ZA" sz="2400" b="0" i="0" u="none" strike="noStrike" kern="0" cap="none" spc="0" normalizeH="0" baseline="0" noProof="0" dirty="0">
              <a:ln>
                <a:noFill/>
              </a:ln>
              <a:solidFill>
                <a:sysClr val="windowText" lastClr="000000"/>
              </a:solidFill>
              <a:effectLst/>
              <a:uLnTx/>
              <a:uFillTx/>
            </a:endParaRPr>
          </a:p>
        </p:txBody>
      </p:sp>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580112" y="568513"/>
            <a:ext cx="3028950" cy="1019175"/>
          </a:xfrm>
          <a:prstGeom prst="rect">
            <a:avLst/>
          </a:prstGeom>
        </p:spPr>
      </p:pic>
    </p:spTree>
    <p:extLst>
      <p:ext uri="{BB962C8B-B14F-4D97-AF65-F5344CB8AC3E}">
        <p14:creationId xmlns:p14="http://schemas.microsoft.com/office/powerpoint/2010/main" val="90336541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SLIDE LAYOUT.jpg"/>
          <p:cNvPicPr>
            <a:picLocks noChangeAspect="1"/>
          </p:cNvPicPr>
          <p:nvPr/>
        </p:nvPicPr>
        <p:blipFill>
          <a:blip r:embed="rId2"/>
          <a:stretch>
            <a:fillRect/>
          </a:stretch>
        </p:blipFill>
        <p:spPr>
          <a:xfrm>
            <a:off x="0" y="0"/>
            <a:ext cx="9144000" cy="6858000"/>
          </a:xfrm>
          <a:prstGeom prst="rect">
            <a:avLst/>
          </a:prstGeom>
        </p:spPr>
      </p:pic>
      <p:sp>
        <p:nvSpPr>
          <p:cNvPr id="7" name="Title 1"/>
          <p:cNvSpPr txBox="1">
            <a:spLocks/>
          </p:cNvSpPr>
          <p:nvPr/>
        </p:nvSpPr>
        <p:spPr>
          <a:xfrm>
            <a:off x="685800" y="2130425"/>
            <a:ext cx="7772400" cy="1470025"/>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ZA" sz="3200" b="1" i="0" u="none" strike="noStrike" kern="1200" cap="none" spc="0" normalizeH="0" baseline="0" noProof="0" smtClean="0">
                <a:ln>
                  <a:noFill/>
                </a:ln>
                <a:solidFill>
                  <a:sysClr val="windowText" lastClr="000000"/>
                </a:solidFill>
                <a:effectLst/>
                <a:uLnTx/>
                <a:uFillTx/>
                <a:latin typeface="Calibri"/>
                <a:ea typeface="+mj-ea"/>
                <a:cs typeface="+mj-cs"/>
              </a:rPr>
              <a:t>Thank-you</a:t>
            </a:r>
            <a:endParaRPr kumimoji="0" lang="en-ZA" sz="3200" b="1" i="0" u="none" strike="noStrike" kern="1200" cap="none" spc="0" normalizeH="0" baseline="0" noProof="0" dirty="0">
              <a:ln>
                <a:noFill/>
              </a:ln>
              <a:solidFill>
                <a:sysClr val="windowText" lastClr="000000"/>
              </a:solidFill>
              <a:effectLst/>
              <a:uLnTx/>
              <a:uFillTx/>
              <a:latin typeface="Calibri"/>
              <a:ea typeface="+mj-ea"/>
              <a:cs typeface="+mj-cs"/>
            </a:endParaRPr>
          </a:p>
        </p:txBody>
      </p:sp>
      <p:sp>
        <p:nvSpPr>
          <p:cNvPr id="8" name="Subtitle 2"/>
          <p:cNvSpPr txBox="1">
            <a:spLocks/>
          </p:cNvSpPr>
          <p:nvPr/>
        </p:nvSpPr>
        <p:spPr>
          <a:xfrm>
            <a:off x="1371600" y="3886200"/>
            <a:ext cx="6400800" cy="1752600"/>
          </a:xfrm>
          <a:prstGeom prst="rect">
            <a:avLst/>
          </a:prstGeom>
        </p:spPr>
        <p:txBody>
          <a:bodyPr vert="horz" lIns="91440" tIns="45720" rIns="91440" bIns="45720" rtlCol="0" anchor="b">
            <a:norm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marL="0" marR="0" lvl="0" indent="0" algn="r" defTabSz="914400" rtl="0" eaLnBrk="1" fontAlgn="auto" latinLnBrk="0" hangingPunct="1">
              <a:lnSpc>
                <a:spcPct val="100000"/>
              </a:lnSpc>
              <a:spcBef>
                <a:spcPct val="20000"/>
              </a:spcBef>
              <a:spcAft>
                <a:spcPts val="0"/>
              </a:spcAft>
              <a:buClrTx/>
              <a:buSzTx/>
              <a:buFont typeface="Arial" pitchFamily="34" charset="0"/>
              <a:buNone/>
              <a:tabLst/>
              <a:defRPr/>
            </a:pPr>
            <a:r>
              <a:rPr kumimoji="0" lang="en-ZA" sz="2000" b="0" i="0" u="none" strike="noStrike" kern="1200" cap="none" spc="0" normalizeH="0" baseline="0" noProof="0" smtClean="0">
                <a:ln>
                  <a:noFill/>
                </a:ln>
                <a:solidFill>
                  <a:sysClr val="windowText" lastClr="000000">
                    <a:tint val="75000"/>
                  </a:sysClr>
                </a:solidFill>
                <a:effectLst/>
                <a:uLnTx/>
                <a:uFillTx/>
                <a:latin typeface="Calibri"/>
                <a:ea typeface="+mn-ea"/>
                <a:cs typeface="+mn-cs"/>
              </a:rPr>
              <a:t>05 December 2018</a:t>
            </a:r>
            <a:endParaRPr kumimoji="0" lang="en-ZA" sz="2000" b="0" i="0" u="none" strike="noStrike" kern="1200" cap="none" spc="0" normalizeH="0" baseline="0" noProof="0" dirty="0">
              <a:ln>
                <a:noFill/>
              </a:ln>
              <a:solidFill>
                <a:sysClr val="windowText" lastClr="000000">
                  <a:tint val="75000"/>
                </a:sysClr>
              </a:solidFill>
              <a:effectLst/>
              <a:uLnTx/>
              <a:uFillTx/>
              <a:latin typeface="Calibri"/>
              <a:ea typeface="+mn-ea"/>
              <a:cs typeface="+mn-cs"/>
            </a:endParaRPr>
          </a:p>
        </p:txBody>
      </p:sp>
      <p:pic>
        <p:nvPicPr>
          <p:cNvPr id="9" name="Picture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580112" y="568513"/>
            <a:ext cx="3028950" cy="1019175"/>
          </a:xfrm>
          <a:prstGeom prst="rect">
            <a:avLst/>
          </a:prstGeom>
        </p:spPr>
      </p:pic>
    </p:spTree>
    <p:extLst>
      <p:ext uri="{BB962C8B-B14F-4D97-AF65-F5344CB8AC3E}">
        <p14:creationId xmlns:p14="http://schemas.microsoft.com/office/powerpoint/2010/main" val="424104345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SLIDE LAYOUT.jpg"/>
          <p:cNvPicPr>
            <a:picLocks noChangeAspect="1"/>
          </p:cNvPicPr>
          <p:nvPr/>
        </p:nvPicPr>
        <p:blipFill>
          <a:blip r:embed="rId2"/>
          <a:stretch>
            <a:fillRect/>
          </a:stretch>
        </p:blipFill>
        <p:spPr>
          <a:xfrm>
            <a:off x="0" y="0"/>
            <a:ext cx="9144000" cy="6858000"/>
          </a:xfrm>
          <a:prstGeom prst="rect">
            <a:avLst/>
          </a:prstGeom>
        </p:spPr>
      </p:pic>
      <p:sp>
        <p:nvSpPr>
          <p:cNvPr id="12" name="Content Placeholder 2"/>
          <p:cNvSpPr>
            <a:spLocks noGrp="1"/>
          </p:cNvSpPr>
          <p:nvPr>
            <p:ph idx="1"/>
          </p:nvPr>
        </p:nvSpPr>
        <p:spPr>
          <a:xfrm>
            <a:off x="493024" y="1700808"/>
            <a:ext cx="8229600" cy="4680520"/>
          </a:xfrm>
        </p:spPr>
        <p:txBody>
          <a:bodyPr/>
          <a:lstStyle/>
          <a:p>
            <a:pPr marL="0" lvl="0" indent="0" defTabSz="914400">
              <a:buNone/>
            </a:pPr>
            <a:r>
              <a:rPr lang="en-ZA" sz="2000" b="1" dirty="0">
                <a:solidFill>
                  <a:prstClr val="black"/>
                </a:solidFill>
              </a:rPr>
              <a:t>Background</a:t>
            </a:r>
          </a:p>
          <a:p>
            <a:pPr lvl="0" defTabSz="914400">
              <a:buFont typeface="Arial" pitchFamily="34" charset="0"/>
              <a:buChar char="•"/>
            </a:pPr>
            <a:r>
              <a:rPr lang="en-US" sz="2000" dirty="0">
                <a:solidFill>
                  <a:prstClr val="black"/>
                </a:solidFill>
              </a:rPr>
              <a:t>The SETMIS system was launched on 17 July 2017. The 2017 Quarterly reporting had every SETA participating, except PSETA which didn’t have targets for that quarter. From that point the submissions took a knock and only 14 SETAs who are serviced by one Management Information System (MIS) Provider could make a submission. A closer look at the content of the submissions revealed that the submissions were only for compliance purposes as the submissions were not complete and no efforts were being made to have all the indicators populated. The performance agreement for the SETAs speaks to the 43 indicators as aligned to the goals and outcomes of the NSDS III. </a:t>
            </a:r>
            <a:endParaRPr lang="en-ZA" sz="2000" dirty="0">
              <a:solidFill>
                <a:prstClr val="black"/>
              </a:solidFill>
            </a:endParaRPr>
          </a:p>
          <a:p>
            <a:endParaRPr lang="en-US" dirty="0"/>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580112" y="568513"/>
            <a:ext cx="3028950" cy="1019175"/>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SLIDE LAYOUT.jpg"/>
          <p:cNvPicPr>
            <a:picLocks noChangeAspect="1"/>
          </p:cNvPicPr>
          <p:nvPr/>
        </p:nvPicPr>
        <p:blipFill>
          <a:blip r:embed="rId2"/>
          <a:stretch>
            <a:fillRect/>
          </a:stretch>
        </p:blipFill>
        <p:spPr>
          <a:xfrm>
            <a:off x="0" y="0"/>
            <a:ext cx="9144000" cy="6858000"/>
          </a:xfrm>
          <a:prstGeom prst="rect">
            <a:avLst/>
          </a:prstGeom>
        </p:spPr>
      </p:pic>
      <p:sp>
        <p:nvSpPr>
          <p:cNvPr id="7" name="Content Placeholder 2"/>
          <p:cNvSpPr>
            <a:spLocks noGrp="1"/>
          </p:cNvSpPr>
          <p:nvPr>
            <p:ph idx="1"/>
          </p:nvPr>
        </p:nvSpPr>
        <p:spPr>
          <a:xfrm>
            <a:off x="457200" y="1916832"/>
            <a:ext cx="8229600" cy="4209331"/>
          </a:xfrm>
          <a:prstGeom prst="rect">
            <a:avLst/>
          </a:prstGeom>
        </p:spPr>
        <p:txBody>
          <a:bodyPr>
            <a:no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ZA" sz="2400" b="1" i="0" u="none" strike="noStrike" kern="0" cap="none" spc="0" normalizeH="0" baseline="0" noProof="0" dirty="0" smtClean="0">
                <a:ln>
                  <a:noFill/>
                </a:ln>
                <a:solidFill>
                  <a:sysClr val="windowText" lastClr="000000"/>
                </a:solidFill>
                <a:effectLst/>
                <a:uLnTx/>
                <a:uFillTx/>
              </a:rPr>
              <a:t>Background</a:t>
            </a:r>
          </a:p>
          <a:p>
            <a:pPr marL="0" marR="0" lvl="0" indent="0"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ysClr val="windowText" lastClr="000000"/>
                </a:solidFill>
                <a:effectLst/>
                <a:uLnTx/>
                <a:uFillTx/>
              </a:rPr>
              <a:t>The SETMIS system has the overall mandate above all to bring in data that can populate these indicators and also be able to be used as a tool to measure each SETA performance by simply considering what was agreed in the Service Level Agreement (SLA) and comparing each indicator with the achievement for each quarter. Each quarterly achievement for each indicator is then summed up to give the overall performance for each indicator. The overall annual performance is then calculated based on the count of indicators that have been achieved with a performance above 100% out of the total possible indicators of 43.</a:t>
            </a:r>
            <a:endParaRPr kumimoji="0" lang="en-ZA" sz="2000" b="0" i="0" u="none" strike="noStrike" kern="0" cap="none" spc="0" normalizeH="0" baseline="0" noProof="0" dirty="0">
              <a:ln>
                <a:noFill/>
              </a:ln>
              <a:solidFill>
                <a:sysClr val="windowText" lastClr="000000"/>
              </a:solidFill>
              <a:effectLst/>
              <a:uLnTx/>
              <a:uFillTx/>
            </a:endParaRPr>
          </a:p>
        </p:txBody>
      </p:sp>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580112" y="568513"/>
            <a:ext cx="3028950" cy="1019175"/>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SLIDE LAYOUT.jpg"/>
          <p:cNvPicPr>
            <a:picLocks noChangeAspect="1"/>
          </p:cNvPicPr>
          <p:nvPr/>
        </p:nvPicPr>
        <p:blipFill>
          <a:blip r:embed="rId2"/>
          <a:stretch>
            <a:fillRect/>
          </a:stretch>
        </p:blipFill>
        <p:spPr>
          <a:xfrm>
            <a:off x="0" y="0"/>
            <a:ext cx="9144000" cy="6858000"/>
          </a:xfrm>
          <a:prstGeom prst="rect">
            <a:avLst/>
          </a:prstGeom>
        </p:spPr>
      </p:pic>
      <p:sp>
        <p:nvSpPr>
          <p:cNvPr id="7" name="Content Placeholder 2"/>
          <p:cNvSpPr>
            <a:spLocks noGrp="1"/>
          </p:cNvSpPr>
          <p:nvPr>
            <p:ph idx="1"/>
          </p:nvPr>
        </p:nvSpPr>
        <p:spPr>
          <a:xfrm>
            <a:off x="457200" y="1700808"/>
            <a:ext cx="8229600" cy="4680520"/>
          </a:xfrm>
          <a:prstGeom prst="rect">
            <a:avLst/>
          </a:prstGeom>
        </p:spPr>
        <p:txBody>
          <a:bodyPr>
            <a:no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ZA" sz="2000" b="1" i="0" u="none" strike="noStrike" kern="0" cap="none" spc="0" normalizeH="0" baseline="0" noProof="0" dirty="0" smtClean="0">
                <a:ln>
                  <a:noFill/>
                </a:ln>
                <a:solidFill>
                  <a:sysClr val="windowText" lastClr="000000"/>
                </a:solidFill>
                <a:effectLst/>
                <a:uLnTx/>
                <a:uFillTx/>
              </a:rPr>
              <a:t>Purpose</a:t>
            </a:r>
          </a:p>
          <a:p>
            <a:pPr marL="0" marR="0" lvl="0" indent="0"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ysClr val="windowText" lastClr="000000"/>
                </a:solidFill>
                <a:effectLst/>
                <a:uLnTx/>
                <a:uFillTx/>
              </a:rPr>
              <a:t>The aim of the technical SETA visits was to educate the SETA personnel on the SETMIS processes, the purpose for SETMIS with regards to skills planning and development as the data collected via the submissions is one of the key ingredients to planning and research such that decisions and policies can be crafted from a position of factual data. It was also important to get the SETAs to buy into the idea of SETMIS automated reporting as opposed to the manual reporting in the sense that, the SETAs like all government entities are suffering from reporting fatigue since there is always reports that need to be submitted in addition to the ad hoc reports that emanate from requirements to respond to parliamentary questions and the ministerial visits to various areas. </a:t>
            </a:r>
            <a:endParaRPr kumimoji="0" lang="en-ZA" sz="2000" b="0" i="0" u="none" strike="noStrike" kern="0" cap="none" spc="0" normalizeH="0" baseline="0" noProof="0" dirty="0">
              <a:ln>
                <a:noFill/>
              </a:ln>
              <a:solidFill>
                <a:sysClr val="windowText" lastClr="000000"/>
              </a:solidFill>
              <a:effectLst/>
              <a:uLnTx/>
              <a:uFillTx/>
            </a:endParaRPr>
          </a:p>
        </p:txBody>
      </p:sp>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580112" y="568513"/>
            <a:ext cx="3028950" cy="1019175"/>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SLIDE LAYOUT.jpg"/>
          <p:cNvPicPr>
            <a:picLocks noChangeAspect="1"/>
          </p:cNvPicPr>
          <p:nvPr/>
        </p:nvPicPr>
        <p:blipFill>
          <a:blip r:embed="rId2"/>
          <a:stretch>
            <a:fillRect/>
          </a:stretch>
        </p:blipFill>
        <p:spPr>
          <a:xfrm>
            <a:off x="0" y="0"/>
            <a:ext cx="9144000" cy="6858000"/>
          </a:xfrm>
          <a:prstGeom prst="rect">
            <a:avLst/>
          </a:prstGeom>
        </p:spPr>
      </p:pic>
      <p:sp>
        <p:nvSpPr>
          <p:cNvPr id="6" name="Title 1"/>
          <p:cNvSpPr txBox="1">
            <a:spLocks/>
          </p:cNvSpPr>
          <p:nvPr/>
        </p:nvSpPr>
        <p:spPr>
          <a:xfrm>
            <a:off x="539552" y="1700809"/>
            <a:ext cx="7918648" cy="4464496"/>
          </a:xfrm>
          <a:prstGeom prst="rect">
            <a:avLst/>
          </a:prstGeom>
        </p:spPr>
        <p:txBody>
          <a:bodyPr vert="horz" lIns="91440" tIns="45720" rIns="91440" bIns="45720" rtlCol="0" anchor="t">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ZA" sz="2000" b="1" i="0" u="none" strike="noStrike" kern="1200" cap="none" spc="0" normalizeH="0" baseline="0" noProof="0" dirty="0" smtClean="0">
                <a:ln>
                  <a:noFill/>
                </a:ln>
                <a:solidFill>
                  <a:sysClr val="windowText" lastClr="000000"/>
                </a:solidFill>
                <a:effectLst/>
                <a:uLnTx/>
                <a:uFillTx/>
                <a:latin typeface="Calibri"/>
                <a:ea typeface="+mj-ea"/>
                <a:cs typeface="+mj-cs"/>
              </a:rPr>
              <a:t>Purpose</a:t>
            </a:r>
            <a:br>
              <a:rPr kumimoji="0" lang="en-ZA" sz="2000" b="1" i="0" u="none" strike="noStrike" kern="1200" cap="none" spc="0" normalizeH="0" baseline="0" noProof="0" dirty="0" smtClean="0">
                <a:ln>
                  <a:noFill/>
                </a:ln>
                <a:solidFill>
                  <a:sysClr val="windowText" lastClr="000000"/>
                </a:solidFill>
                <a:effectLst/>
                <a:uLnTx/>
                <a:uFillTx/>
                <a:latin typeface="Calibri"/>
                <a:ea typeface="+mj-ea"/>
                <a:cs typeface="+mj-cs"/>
              </a:rPr>
            </a:br>
            <a:r>
              <a:rPr kumimoji="0" lang="en-US" sz="2000" b="0" i="0" u="none" strike="noStrike" kern="1200" cap="none" spc="0" normalizeH="0" baseline="0" noProof="0" dirty="0" smtClean="0">
                <a:ln>
                  <a:noFill/>
                </a:ln>
                <a:solidFill>
                  <a:sysClr val="windowText" lastClr="000000"/>
                </a:solidFill>
                <a:effectLst/>
                <a:uLnTx/>
                <a:uFillTx/>
                <a:latin typeface="Calibri"/>
                <a:ea typeface="+mj-ea"/>
                <a:cs typeface="+mj-cs"/>
              </a:rPr>
              <a:t>The idea is to collect all the unit record data not just data that speaks to the NSDS III outputs but all data on all interventions such that from those datasets the department (DHET) can be able to extract reports without the need to ask the same information again from the SETAs.</a:t>
            </a:r>
            <a:br>
              <a:rPr kumimoji="0" lang="en-US" sz="2000" b="0" i="0" u="none" strike="noStrike" kern="1200" cap="none" spc="0" normalizeH="0" baseline="0" noProof="0" dirty="0" smtClean="0">
                <a:ln>
                  <a:noFill/>
                </a:ln>
                <a:solidFill>
                  <a:sysClr val="windowText" lastClr="000000"/>
                </a:solidFill>
                <a:effectLst/>
                <a:uLnTx/>
                <a:uFillTx/>
                <a:latin typeface="Calibri"/>
                <a:ea typeface="+mj-ea"/>
                <a:cs typeface="+mj-cs"/>
              </a:rPr>
            </a:br>
            <a:r>
              <a:rPr kumimoji="0" lang="en-ZA" sz="2000" b="0" i="0" u="none" strike="noStrike" kern="1200" cap="none" spc="0" normalizeH="0" baseline="0" noProof="0" dirty="0" smtClean="0">
                <a:ln>
                  <a:noFill/>
                </a:ln>
                <a:solidFill>
                  <a:sysClr val="windowText" lastClr="000000"/>
                </a:solidFill>
                <a:effectLst/>
                <a:uLnTx/>
                <a:uFillTx/>
                <a:latin typeface="Calibri"/>
                <a:ea typeface="+mj-ea"/>
                <a:cs typeface="+mj-cs"/>
              </a:rPr>
              <a:t/>
            </a:r>
            <a:br>
              <a:rPr kumimoji="0" lang="en-ZA" sz="2000" b="0" i="0" u="none" strike="noStrike" kern="1200" cap="none" spc="0" normalizeH="0" baseline="0" noProof="0" dirty="0" smtClean="0">
                <a:ln>
                  <a:noFill/>
                </a:ln>
                <a:solidFill>
                  <a:sysClr val="windowText" lastClr="000000"/>
                </a:solidFill>
                <a:effectLst/>
                <a:uLnTx/>
                <a:uFillTx/>
                <a:latin typeface="Calibri"/>
                <a:ea typeface="+mj-ea"/>
                <a:cs typeface="+mj-cs"/>
              </a:rPr>
            </a:br>
            <a:r>
              <a:rPr kumimoji="0" lang="en-US" sz="2000" b="0" i="0" u="none" strike="noStrike" kern="1200" cap="none" spc="0" normalizeH="0" baseline="0" noProof="0" dirty="0" smtClean="0">
                <a:ln>
                  <a:noFill/>
                </a:ln>
                <a:solidFill>
                  <a:sysClr val="windowText" lastClr="000000"/>
                </a:solidFill>
                <a:effectLst/>
                <a:uLnTx/>
                <a:uFillTx/>
                <a:latin typeface="Calibri"/>
                <a:ea typeface="+mj-ea"/>
                <a:cs typeface="+mj-cs"/>
              </a:rPr>
              <a:t>The submissions that were being submitted to the department were being done by the MIS providers with little or no input from the actual SETA people. The SETAs are the ones responsible for reporting to the department and therefore they should have ownership on the reporting process from their part since it is the SETA’s Chief Executive Officer (CEO) that actually signs off the declarations on the data submitted to the department. </a:t>
            </a:r>
            <a:endParaRPr kumimoji="0" lang="en-ZA" sz="2000" b="0" i="0" u="none" strike="noStrike" kern="1200" cap="none" spc="0" normalizeH="0" baseline="0" noProof="0" dirty="0">
              <a:ln>
                <a:noFill/>
              </a:ln>
              <a:solidFill>
                <a:sysClr val="windowText" lastClr="000000"/>
              </a:solidFill>
              <a:effectLst/>
              <a:uLnTx/>
              <a:uFillTx/>
              <a:latin typeface="Calibri"/>
              <a:ea typeface="+mj-ea"/>
              <a:cs typeface="+mj-cs"/>
            </a:endParaRPr>
          </a:p>
        </p:txBody>
      </p:sp>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580112" y="568513"/>
            <a:ext cx="3028950" cy="1019175"/>
          </a:xfrm>
          <a:prstGeom prst="rect">
            <a:avLst/>
          </a:prstGeom>
        </p:spPr>
      </p:pic>
    </p:spTree>
    <p:extLst>
      <p:ext uri="{BB962C8B-B14F-4D97-AF65-F5344CB8AC3E}">
        <p14:creationId xmlns:p14="http://schemas.microsoft.com/office/powerpoint/2010/main" val="174760922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SLIDE LAYOUT.jpg"/>
          <p:cNvPicPr>
            <a:picLocks noChangeAspect="1"/>
          </p:cNvPicPr>
          <p:nvPr/>
        </p:nvPicPr>
        <p:blipFill>
          <a:blip r:embed="rId2"/>
          <a:stretch>
            <a:fillRect/>
          </a:stretch>
        </p:blipFill>
        <p:spPr>
          <a:xfrm>
            <a:off x="0" y="0"/>
            <a:ext cx="9144000" cy="6858000"/>
          </a:xfrm>
          <a:prstGeom prst="rect">
            <a:avLst/>
          </a:prstGeom>
        </p:spPr>
      </p:pic>
      <p:sp>
        <p:nvSpPr>
          <p:cNvPr id="7" name="Title 1"/>
          <p:cNvSpPr txBox="1">
            <a:spLocks/>
          </p:cNvSpPr>
          <p:nvPr/>
        </p:nvSpPr>
        <p:spPr>
          <a:xfrm>
            <a:off x="466946" y="1916833"/>
            <a:ext cx="8219854" cy="4320480"/>
          </a:xfrm>
          <a:prstGeom prst="rect">
            <a:avLst/>
          </a:prstGeom>
        </p:spPr>
        <p:txBody>
          <a:bodyPr vert="horz" lIns="91440" tIns="45720" rIns="91440" bIns="45720" rtlCol="0" anchor="t">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ZA" sz="2000" b="1" i="0" u="none" strike="noStrike" kern="1200" cap="none" spc="0" normalizeH="0" baseline="0" noProof="0" smtClean="0">
                <a:ln>
                  <a:noFill/>
                </a:ln>
                <a:solidFill>
                  <a:sysClr val="windowText" lastClr="000000"/>
                </a:solidFill>
                <a:effectLst/>
                <a:uLnTx/>
                <a:uFillTx/>
                <a:latin typeface="Calibri"/>
                <a:ea typeface="+mj-ea"/>
                <a:cs typeface="+mj-cs"/>
              </a:rPr>
              <a:t>Purpose</a:t>
            </a:r>
            <a:br>
              <a:rPr kumimoji="0" lang="en-ZA" sz="2000" b="1" i="0" u="none" strike="noStrike" kern="1200" cap="none" spc="0" normalizeH="0" baseline="0" noProof="0" smtClean="0">
                <a:ln>
                  <a:noFill/>
                </a:ln>
                <a:solidFill>
                  <a:sysClr val="windowText" lastClr="000000"/>
                </a:solidFill>
                <a:effectLst/>
                <a:uLnTx/>
                <a:uFillTx/>
                <a:latin typeface="Calibri"/>
                <a:ea typeface="+mj-ea"/>
                <a:cs typeface="+mj-cs"/>
              </a:rPr>
            </a:br>
            <a:r>
              <a:rPr kumimoji="0" lang="en-US" sz="2000" b="0" i="0" u="none" strike="noStrike" kern="1200" cap="none" spc="0" normalizeH="0" baseline="0" noProof="0" smtClean="0">
                <a:ln>
                  <a:noFill/>
                </a:ln>
                <a:solidFill>
                  <a:sysClr val="windowText" lastClr="000000"/>
                </a:solidFill>
                <a:effectLst/>
                <a:uLnTx/>
                <a:uFillTx/>
                <a:latin typeface="Calibri"/>
                <a:ea typeface="+mj-ea"/>
                <a:cs typeface="+mj-cs"/>
              </a:rPr>
              <a:t>The visits therefore aimed to empower the SETAs to be able to conduct their own submissions by making sure that they understood the requirements of the data loading specification, the data content and the rules implemented in the data submission process, such that they are aware of the data they are actually submitting. </a:t>
            </a:r>
            <a:r>
              <a:rPr kumimoji="0" lang="en-ZA" sz="2000" b="0" i="0" u="none" strike="noStrike" kern="1200" cap="none" spc="0" normalizeH="0" baseline="0" noProof="0" smtClean="0">
                <a:ln>
                  <a:noFill/>
                </a:ln>
                <a:solidFill>
                  <a:sysClr val="windowText" lastClr="000000"/>
                </a:solidFill>
                <a:effectLst/>
                <a:uLnTx/>
                <a:uFillTx/>
                <a:latin typeface="Calibri"/>
                <a:ea typeface="+mj-ea"/>
                <a:cs typeface="+mj-cs"/>
              </a:rPr>
              <a:t/>
            </a:r>
            <a:br>
              <a:rPr kumimoji="0" lang="en-ZA" sz="2000" b="0" i="0" u="none" strike="noStrike" kern="1200" cap="none" spc="0" normalizeH="0" baseline="0" noProof="0" smtClean="0">
                <a:ln>
                  <a:noFill/>
                </a:ln>
                <a:solidFill>
                  <a:sysClr val="windowText" lastClr="000000"/>
                </a:solidFill>
                <a:effectLst/>
                <a:uLnTx/>
                <a:uFillTx/>
                <a:latin typeface="Calibri"/>
                <a:ea typeface="+mj-ea"/>
                <a:cs typeface="+mj-cs"/>
              </a:rPr>
            </a:br>
            <a:r>
              <a:rPr kumimoji="0" lang="en-ZA" sz="2000" b="0" i="0" u="none" strike="noStrike" kern="1200" cap="none" spc="0" normalizeH="0" baseline="0" noProof="0" smtClean="0">
                <a:ln>
                  <a:noFill/>
                </a:ln>
                <a:solidFill>
                  <a:sysClr val="windowText" lastClr="000000"/>
                </a:solidFill>
                <a:effectLst/>
                <a:uLnTx/>
                <a:uFillTx/>
                <a:latin typeface="Calibri"/>
                <a:ea typeface="+mj-ea"/>
                <a:cs typeface="+mj-cs"/>
              </a:rPr>
              <a:t/>
            </a:r>
            <a:br>
              <a:rPr kumimoji="0" lang="en-ZA" sz="2000" b="0" i="0" u="none" strike="noStrike" kern="1200" cap="none" spc="0" normalizeH="0" baseline="0" noProof="0" smtClean="0">
                <a:ln>
                  <a:noFill/>
                </a:ln>
                <a:solidFill>
                  <a:sysClr val="windowText" lastClr="000000"/>
                </a:solidFill>
                <a:effectLst/>
                <a:uLnTx/>
                <a:uFillTx/>
                <a:latin typeface="Calibri"/>
                <a:ea typeface="+mj-ea"/>
                <a:cs typeface="+mj-cs"/>
              </a:rPr>
            </a:br>
            <a:r>
              <a:rPr kumimoji="0" lang="en-US" sz="2000" b="0" i="0" u="none" strike="noStrike" kern="1200" cap="none" spc="0" normalizeH="0" baseline="0" noProof="0" smtClean="0">
                <a:ln>
                  <a:noFill/>
                </a:ln>
                <a:solidFill>
                  <a:sysClr val="windowText" lastClr="000000"/>
                </a:solidFill>
                <a:effectLst/>
                <a:uLnTx/>
                <a:uFillTx/>
                <a:latin typeface="Calibri"/>
                <a:ea typeface="+mj-ea"/>
                <a:cs typeface="+mj-cs"/>
              </a:rPr>
              <a:t>The completeness of the datasets was also emphasized since it is important for the SETAs to make accurate, complete and comprehensive submissions such that when research and decisions are made using data from these submissions then the decisions are from a position of knowledge supported by facts and numbers to back it up, not just guesswork. </a:t>
            </a:r>
            <a:r>
              <a:rPr kumimoji="0" lang="en-ZA" sz="2400" b="0" i="0" u="none" strike="noStrike" kern="1200" cap="none" spc="0" normalizeH="0" baseline="0" noProof="0" smtClean="0">
                <a:ln>
                  <a:noFill/>
                </a:ln>
                <a:solidFill>
                  <a:sysClr val="windowText" lastClr="000000"/>
                </a:solidFill>
                <a:effectLst/>
                <a:uLnTx/>
                <a:uFillTx/>
                <a:latin typeface="Calibri"/>
                <a:ea typeface="+mj-ea"/>
                <a:cs typeface="+mj-cs"/>
              </a:rPr>
              <a:t/>
            </a:r>
            <a:br>
              <a:rPr kumimoji="0" lang="en-ZA" sz="2400" b="0" i="0" u="none" strike="noStrike" kern="1200" cap="none" spc="0" normalizeH="0" baseline="0" noProof="0" smtClean="0">
                <a:ln>
                  <a:noFill/>
                </a:ln>
                <a:solidFill>
                  <a:sysClr val="windowText" lastClr="000000"/>
                </a:solidFill>
                <a:effectLst/>
                <a:uLnTx/>
                <a:uFillTx/>
                <a:latin typeface="Calibri"/>
                <a:ea typeface="+mj-ea"/>
                <a:cs typeface="+mj-cs"/>
              </a:rPr>
            </a:br>
            <a:r>
              <a:rPr kumimoji="0" lang="en-ZA" sz="2400" b="0" i="0" u="none" strike="noStrike" kern="1200" cap="none" spc="0" normalizeH="0" baseline="0" noProof="0" smtClean="0">
                <a:ln>
                  <a:noFill/>
                </a:ln>
                <a:solidFill>
                  <a:sysClr val="windowText" lastClr="000000"/>
                </a:solidFill>
                <a:effectLst/>
                <a:uLnTx/>
                <a:uFillTx/>
                <a:latin typeface="Calibri"/>
                <a:ea typeface="+mj-ea"/>
                <a:cs typeface="+mj-cs"/>
              </a:rPr>
              <a:t/>
            </a:r>
            <a:br>
              <a:rPr kumimoji="0" lang="en-ZA" sz="2400" b="0" i="0" u="none" strike="noStrike" kern="1200" cap="none" spc="0" normalizeH="0" baseline="0" noProof="0" smtClean="0">
                <a:ln>
                  <a:noFill/>
                </a:ln>
                <a:solidFill>
                  <a:sysClr val="windowText" lastClr="000000"/>
                </a:solidFill>
                <a:effectLst/>
                <a:uLnTx/>
                <a:uFillTx/>
                <a:latin typeface="Calibri"/>
                <a:ea typeface="+mj-ea"/>
                <a:cs typeface="+mj-cs"/>
              </a:rPr>
            </a:br>
            <a:endParaRPr kumimoji="0" lang="en-ZA" sz="2400" b="0" i="0" u="none" strike="noStrike" kern="1200" cap="none" spc="0" normalizeH="0" baseline="0" noProof="0" dirty="0">
              <a:ln>
                <a:noFill/>
              </a:ln>
              <a:solidFill>
                <a:sysClr val="windowText" lastClr="000000"/>
              </a:solidFill>
              <a:effectLst/>
              <a:uLnTx/>
              <a:uFillTx/>
              <a:latin typeface="Calibri"/>
              <a:ea typeface="+mj-ea"/>
              <a:cs typeface="+mj-cs"/>
            </a:endParaRPr>
          </a:p>
        </p:txBody>
      </p:sp>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580112" y="568513"/>
            <a:ext cx="3028950" cy="1019175"/>
          </a:xfrm>
          <a:prstGeom prst="rect">
            <a:avLst/>
          </a:prstGeom>
        </p:spPr>
      </p:pic>
    </p:spTree>
    <p:extLst>
      <p:ext uri="{BB962C8B-B14F-4D97-AF65-F5344CB8AC3E}">
        <p14:creationId xmlns:p14="http://schemas.microsoft.com/office/powerpoint/2010/main" val="148696047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SLIDE LAYOUT.jpg"/>
          <p:cNvPicPr>
            <a:picLocks noChangeAspect="1"/>
          </p:cNvPicPr>
          <p:nvPr/>
        </p:nvPicPr>
        <p:blipFill>
          <a:blip r:embed="rId2"/>
          <a:stretch>
            <a:fillRect/>
          </a:stretch>
        </p:blipFill>
        <p:spPr>
          <a:xfrm>
            <a:off x="0" y="0"/>
            <a:ext cx="9144000" cy="6858000"/>
          </a:xfrm>
          <a:prstGeom prst="rect">
            <a:avLst/>
          </a:prstGeom>
        </p:spPr>
      </p:pic>
      <p:sp>
        <p:nvSpPr>
          <p:cNvPr id="7" name="Content Placeholder 2"/>
          <p:cNvSpPr txBox="1">
            <a:spLocks/>
          </p:cNvSpPr>
          <p:nvPr/>
        </p:nvSpPr>
        <p:spPr>
          <a:xfrm>
            <a:off x="457200" y="2060848"/>
            <a:ext cx="8229600" cy="4065315"/>
          </a:xfrm>
          <a:prstGeom prst="rect">
            <a:avLst/>
          </a:prstGeom>
        </p:spPr>
        <p:txBody>
          <a:bodyPr vert="horz" lIns="91440" tIns="45720" rIns="91440" bIns="45720" rtlCol="0">
            <a:norm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en-ZA" sz="2400" b="1" i="0" u="none" strike="noStrike" kern="1200" cap="none" spc="0" normalizeH="0" baseline="0" noProof="0" dirty="0" smtClean="0">
                <a:ln>
                  <a:noFill/>
                </a:ln>
                <a:solidFill>
                  <a:sysClr val="windowText" lastClr="000000"/>
                </a:solidFill>
                <a:effectLst/>
                <a:uLnTx/>
                <a:uFillTx/>
                <a:latin typeface="Calibri"/>
                <a:ea typeface="+mn-ea"/>
                <a:cs typeface="+mn-cs"/>
              </a:rPr>
              <a:t>Purpose</a:t>
            </a:r>
          </a:p>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en-US" sz="2000" b="0" i="0" u="none" strike="noStrike" kern="1200" cap="none" spc="0" normalizeH="0" baseline="0" noProof="0" dirty="0">
                <a:ln>
                  <a:noFill/>
                </a:ln>
                <a:solidFill>
                  <a:sysClr val="windowText" lastClr="000000"/>
                </a:solidFill>
                <a:effectLst/>
                <a:uLnTx/>
                <a:uFillTx/>
                <a:latin typeface="Calibri"/>
                <a:ea typeface="+mn-ea"/>
                <a:cs typeface="+mn-cs"/>
              </a:rPr>
              <a:t>To understand the </a:t>
            </a:r>
            <a:r>
              <a:rPr kumimoji="0" lang="en-US" sz="2000" b="0" i="0" u="none" strike="noStrike" kern="1200" cap="none" spc="0" normalizeH="0" baseline="0" noProof="0" dirty="0" smtClean="0">
                <a:ln>
                  <a:noFill/>
                </a:ln>
                <a:solidFill>
                  <a:sysClr val="windowText" lastClr="000000"/>
                </a:solidFill>
                <a:effectLst/>
                <a:uLnTx/>
                <a:uFillTx/>
                <a:latin typeface="Calibri"/>
                <a:ea typeface="+mn-ea"/>
                <a:cs typeface="+mn-cs"/>
              </a:rPr>
              <a:t>data, </a:t>
            </a:r>
            <a:r>
              <a:rPr kumimoji="0" lang="en-US" sz="2000" b="0" i="0" u="none" strike="noStrike" kern="1200" cap="none" spc="0" normalizeH="0" baseline="0" noProof="0" dirty="0">
                <a:ln>
                  <a:noFill/>
                </a:ln>
                <a:solidFill>
                  <a:sysClr val="windowText" lastClr="000000"/>
                </a:solidFill>
                <a:effectLst/>
                <a:uLnTx/>
                <a:uFillTx/>
                <a:latin typeface="Calibri"/>
                <a:ea typeface="+mn-ea"/>
                <a:cs typeface="+mn-cs"/>
              </a:rPr>
              <a:t>you have to understand the source and how it fits into the overall picture as defined in the data loading specification. The SETAs are the source of the data and it is important to understand their processes such that the department, in terms of what it is asking for and what the SETA is supposed to supply can have the same interpretation and understanding. This same </a:t>
            </a:r>
            <a:r>
              <a:rPr kumimoji="0" lang="en-US" sz="2000" b="0" i="0" u="none" strike="noStrike" kern="1200" cap="none" spc="0" normalizeH="0" baseline="0" noProof="0" dirty="0" smtClean="0">
                <a:ln>
                  <a:noFill/>
                </a:ln>
                <a:solidFill>
                  <a:sysClr val="windowText" lastClr="000000"/>
                </a:solidFill>
                <a:effectLst/>
                <a:uLnTx/>
                <a:uFillTx/>
                <a:latin typeface="Calibri"/>
                <a:ea typeface="+mn-ea"/>
                <a:cs typeface="+mn-cs"/>
              </a:rPr>
              <a:t>understanding </a:t>
            </a:r>
            <a:r>
              <a:rPr kumimoji="0" lang="en-US" sz="2000" b="0" i="0" u="none" strike="noStrike" kern="1200" cap="none" spc="0" normalizeH="0" baseline="0" noProof="0" dirty="0">
                <a:ln>
                  <a:noFill/>
                </a:ln>
                <a:solidFill>
                  <a:sysClr val="windowText" lastClr="000000"/>
                </a:solidFill>
                <a:effectLst/>
                <a:uLnTx/>
                <a:uFillTx/>
                <a:latin typeface="Calibri"/>
                <a:ea typeface="+mn-ea"/>
                <a:cs typeface="+mn-cs"/>
              </a:rPr>
              <a:t>would allow the SETAs to be able to know exactly, if there are any shortfalls in the current systems and what is expected from them such that if they are any gaps then some appropriate modifications can be made to have that perfect requirements alignment</a:t>
            </a:r>
            <a:r>
              <a:rPr kumimoji="0" lang="en-US" sz="2000" b="0" i="0" u="none" strike="noStrike" kern="1200" cap="none" spc="0" normalizeH="0" baseline="0" noProof="0" dirty="0">
                <a:ln>
                  <a:noFill/>
                </a:ln>
                <a:solidFill>
                  <a:sysClr val="windowText" lastClr="000000">
                    <a:tint val="75000"/>
                  </a:sysClr>
                </a:solidFill>
                <a:effectLst/>
                <a:uLnTx/>
                <a:uFillTx/>
                <a:latin typeface="Calibri"/>
                <a:ea typeface="+mn-ea"/>
                <a:cs typeface="+mn-cs"/>
              </a:rPr>
              <a:t>.</a:t>
            </a:r>
            <a:endParaRPr kumimoji="0" lang="en-ZA" sz="2000" b="0" i="0" u="none" strike="noStrike" kern="1200" cap="none" spc="0" normalizeH="0" baseline="0" noProof="0" dirty="0">
              <a:ln>
                <a:noFill/>
              </a:ln>
              <a:solidFill>
                <a:sysClr val="windowText" lastClr="000000"/>
              </a:solidFill>
              <a:effectLst/>
              <a:uLnTx/>
              <a:uFillTx/>
              <a:latin typeface="Calibri"/>
              <a:ea typeface="+mn-ea"/>
              <a:cs typeface="+mn-cs"/>
            </a:endParaRPr>
          </a:p>
        </p:txBody>
      </p:sp>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580112" y="568513"/>
            <a:ext cx="3028950" cy="1019175"/>
          </a:xfrm>
          <a:prstGeom prst="rect">
            <a:avLst/>
          </a:prstGeom>
        </p:spPr>
      </p:pic>
    </p:spTree>
    <p:extLst>
      <p:ext uri="{BB962C8B-B14F-4D97-AF65-F5344CB8AC3E}">
        <p14:creationId xmlns:p14="http://schemas.microsoft.com/office/powerpoint/2010/main" val="311835286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SLIDE LAYOUT.jpg"/>
          <p:cNvPicPr>
            <a:picLocks noChangeAspect="1"/>
          </p:cNvPicPr>
          <p:nvPr/>
        </p:nvPicPr>
        <p:blipFill>
          <a:blip r:embed="rId2"/>
          <a:stretch>
            <a:fillRect/>
          </a:stretch>
        </p:blipFill>
        <p:spPr>
          <a:xfrm>
            <a:off x="0" y="0"/>
            <a:ext cx="9144000" cy="6858000"/>
          </a:xfrm>
          <a:prstGeom prst="rect">
            <a:avLst/>
          </a:prstGeom>
        </p:spPr>
      </p:pic>
      <p:sp>
        <p:nvSpPr>
          <p:cNvPr id="6" name="Content Placeholder 2"/>
          <p:cNvSpPr txBox="1">
            <a:spLocks/>
          </p:cNvSpPr>
          <p:nvPr/>
        </p:nvSpPr>
        <p:spPr>
          <a:xfrm>
            <a:off x="457200" y="2276872"/>
            <a:ext cx="8229600" cy="3849291"/>
          </a:xfrm>
          <a:prstGeom prst="rect">
            <a:avLst/>
          </a:prstGeom>
        </p:spPr>
        <p:txBody>
          <a:bodyPr vert="horz" lIns="91440" tIns="45720" rIns="91440" bIns="45720"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 typeface="Arial" pitchFamily="34" charset="0"/>
              <a:buNone/>
              <a:tabLst/>
              <a:defRPr/>
            </a:pPr>
            <a:r>
              <a:rPr kumimoji="0" lang="en-ZA" sz="2400" b="1" i="0" u="none" strike="noStrike" kern="1200" cap="none" spc="0" normalizeH="0" baseline="0" noProof="0" dirty="0" smtClean="0">
                <a:ln>
                  <a:noFill/>
                </a:ln>
                <a:solidFill>
                  <a:sysClr val="windowText" lastClr="000000"/>
                </a:solidFill>
                <a:effectLst/>
                <a:uLnTx/>
                <a:uFillTx/>
                <a:latin typeface="Calibri"/>
                <a:ea typeface="+mn-ea"/>
                <a:cs typeface="+mn-cs"/>
              </a:rPr>
              <a:t>Common Problems and challenges</a:t>
            </a:r>
          </a:p>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en-US" sz="2000" b="0" i="0" u="none" strike="noStrike" kern="1200" cap="none" spc="0" normalizeH="0" baseline="0" noProof="0" dirty="0">
                <a:ln>
                  <a:noFill/>
                </a:ln>
                <a:solidFill>
                  <a:sysClr val="windowText" lastClr="000000"/>
                </a:solidFill>
                <a:effectLst/>
                <a:uLnTx/>
                <a:uFillTx/>
                <a:latin typeface="Calibri"/>
                <a:ea typeface="+mn-ea"/>
                <a:cs typeface="+mn-cs"/>
              </a:rPr>
              <a:t>Over the years SETAs had developed their reporting around the structures of the QMR. This manual reporting came with the obvious benefit of being able to report on interventions without being restricted with the application of rules  and data relationships since this excel spreadsheet doesn’t enforce any checks on the integrity of the data. SETMIS comes from the premise that its data sources should be validated by enforcing rules and the datasets should have relationships that link them such that they are integration ready and be able to be integrated into the skills supply datasets from all Post School Education feeder systems. </a:t>
            </a:r>
            <a:endParaRPr kumimoji="0" lang="en-ZA" sz="2000" b="0" i="0" u="none" strike="noStrike" kern="1200" cap="none" spc="0" normalizeH="0" baseline="0" noProof="0" dirty="0">
              <a:ln>
                <a:noFill/>
              </a:ln>
              <a:solidFill>
                <a:sysClr val="windowText" lastClr="000000"/>
              </a:solidFill>
              <a:effectLst/>
              <a:uLnTx/>
              <a:uFillTx/>
              <a:latin typeface="Calibri"/>
              <a:ea typeface="+mn-ea"/>
              <a:cs typeface="+mn-cs"/>
            </a:endParaRPr>
          </a:p>
        </p:txBody>
      </p:sp>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580112" y="568513"/>
            <a:ext cx="3028950" cy="1019175"/>
          </a:xfrm>
          <a:prstGeom prst="rect">
            <a:avLst/>
          </a:prstGeom>
        </p:spPr>
      </p:pic>
    </p:spTree>
    <p:extLst>
      <p:ext uri="{BB962C8B-B14F-4D97-AF65-F5344CB8AC3E}">
        <p14:creationId xmlns:p14="http://schemas.microsoft.com/office/powerpoint/2010/main" val="170854238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SLIDE LAYOUT.jpg"/>
          <p:cNvPicPr>
            <a:picLocks noChangeAspect="1"/>
          </p:cNvPicPr>
          <p:nvPr/>
        </p:nvPicPr>
        <p:blipFill>
          <a:blip r:embed="rId2"/>
          <a:stretch>
            <a:fillRect/>
          </a:stretch>
        </p:blipFill>
        <p:spPr>
          <a:xfrm>
            <a:off x="0" y="0"/>
            <a:ext cx="9144000" cy="6858000"/>
          </a:xfrm>
          <a:prstGeom prst="rect">
            <a:avLst/>
          </a:prstGeom>
        </p:spPr>
      </p:pic>
      <p:sp>
        <p:nvSpPr>
          <p:cNvPr id="7" name="Content Placeholder 2"/>
          <p:cNvSpPr txBox="1">
            <a:spLocks/>
          </p:cNvSpPr>
          <p:nvPr/>
        </p:nvSpPr>
        <p:spPr>
          <a:xfrm>
            <a:off x="474540" y="1844824"/>
            <a:ext cx="8229600" cy="4228579"/>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en-ZA" sz="2000" b="1" i="0" u="none" strike="noStrike" kern="1200" cap="none" spc="0" normalizeH="0" baseline="0" noProof="0" dirty="0" smtClean="0">
                <a:ln>
                  <a:noFill/>
                </a:ln>
                <a:solidFill>
                  <a:sysClr val="windowText" lastClr="000000"/>
                </a:solidFill>
                <a:effectLst/>
                <a:uLnTx/>
                <a:uFillTx/>
                <a:latin typeface="Calibri"/>
                <a:ea typeface="+mn-ea"/>
                <a:cs typeface="+mn-cs"/>
              </a:rPr>
              <a:t>Common Problems and challenges</a:t>
            </a:r>
            <a:endParaRPr kumimoji="0" lang="en-ZA" sz="2000" b="1" i="0" u="none" strike="noStrike" kern="1200" cap="none" spc="0" normalizeH="0" baseline="0" noProof="0" dirty="0">
              <a:ln>
                <a:noFill/>
              </a:ln>
              <a:solidFill>
                <a:sysClr val="windowText" lastClr="000000"/>
              </a:solidFill>
              <a:effectLst/>
              <a:uLnTx/>
              <a:uFillTx/>
              <a:latin typeface="Calibri"/>
              <a:ea typeface="+mn-ea"/>
              <a:cs typeface="+mn-cs"/>
            </a:endParaRP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n-US" sz="2000" b="0" i="0" u="none" strike="noStrike" kern="1200" cap="none" spc="0" normalizeH="0" baseline="0" noProof="0" dirty="0">
                <a:ln>
                  <a:noFill/>
                </a:ln>
                <a:solidFill>
                  <a:sysClr val="windowText" lastClr="000000"/>
                </a:solidFill>
                <a:effectLst/>
                <a:uLnTx/>
                <a:uFillTx/>
                <a:latin typeface="Calibri"/>
                <a:ea typeface="+mn-ea"/>
                <a:cs typeface="+mn-cs"/>
              </a:rPr>
              <a:t>Most SETA MIS were not ready to populate SETMIS datasets and have only started now to include all the required attributes for a complete SETMIS reporting.</a:t>
            </a:r>
            <a:endParaRPr kumimoji="0" lang="en-ZA" sz="2000" b="0" i="0" u="none" strike="noStrike" kern="1200" cap="none" spc="0" normalizeH="0" baseline="0" noProof="0" dirty="0">
              <a:ln>
                <a:noFill/>
              </a:ln>
              <a:solidFill>
                <a:sysClr val="windowText" lastClr="000000"/>
              </a:solidFill>
              <a:effectLst/>
              <a:uLnTx/>
              <a:uFillTx/>
              <a:latin typeface="Calibri"/>
              <a:ea typeface="+mn-ea"/>
              <a:cs typeface="+mn-cs"/>
            </a:endParaRP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n-US" sz="2000" b="0" i="0" u="none" strike="noStrike" kern="1200" cap="none" spc="0" normalizeH="0" baseline="0" noProof="0" dirty="0">
                <a:ln>
                  <a:noFill/>
                </a:ln>
                <a:solidFill>
                  <a:sysClr val="windowText" lastClr="000000"/>
                </a:solidFill>
                <a:effectLst/>
                <a:uLnTx/>
                <a:uFillTx/>
                <a:latin typeface="Calibri"/>
                <a:ea typeface="+mn-ea"/>
                <a:cs typeface="+mn-cs"/>
              </a:rPr>
              <a:t>SETAs are not permanent structures as yet and as a result most of them haven’t invested in permanent MIS solutions for their operations. This means that at certain intervals they are tendering for a new system and this leaves a gap in the operations as there is always restarting in terms of aligning of the SETA processes to system capabilities and also migrating of the data into the new MIS system. </a:t>
            </a:r>
            <a:endParaRPr kumimoji="0" lang="en-ZA" sz="2000" b="1" i="0" u="none" strike="noStrike" kern="1200" cap="none" spc="0" normalizeH="0" baseline="0" noProof="0" dirty="0">
              <a:ln>
                <a:noFill/>
              </a:ln>
              <a:solidFill>
                <a:sysClr val="windowText" lastClr="000000"/>
              </a:solidFill>
              <a:effectLst/>
              <a:uLnTx/>
              <a:uFillTx/>
              <a:latin typeface="Calibri"/>
              <a:ea typeface="+mn-ea"/>
              <a:cs typeface="+mn-cs"/>
            </a:endParaRPr>
          </a:p>
        </p:txBody>
      </p:sp>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580112" y="568513"/>
            <a:ext cx="3028950" cy="1019175"/>
          </a:xfrm>
          <a:prstGeom prst="rect">
            <a:avLst/>
          </a:prstGeom>
        </p:spPr>
      </p:pic>
    </p:spTree>
    <p:extLst>
      <p:ext uri="{BB962C8B-B14F-4D97-AF65-F5344CB8AC3E}">
        <p14:creationId xmlns:p14="http://schemas.microsoft.com/office/powerpoint/2010/main" val="2284954007"/>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221</TotalTime>
  <Words>1090</Words>
  <Application>Microsoft Office PowerPoint</Application>
  <PresentationFormat>On-screen Show (4:3)</PresentationFormat>
  <Paragraphs>38</Paragraphs>
  <Slides>14</Slides>
  <Notes>0</Notes>
  <HiddenSlides>0</HiddenSlides>
  <MMClips>0</MMClips>
  <ScaleCrop>false</ScaleCrop>
  <HeadingPairs>
    <vt:vector size="4" baseType="variant">
      <vt:variant>
        <vt:lpstr>Theme</vt:lpstr>
      </vt:variant>
      <vt:variant>
        <vt:i4>1</vt:i4>
      </vt:variant>
      <vt:variant>
        <vt:lpstr>Slide Titles</vt:lpstr>
      </vt:variant>
      <vt:variant>
        <vt:i4>14</vt:i4>
      </vt:variant>
    </vt:vector>
  </HeadingPairs>
  <TitlesOfParts>
    <vt:vector size="15" baseType="lpstr">
      <vt:lpstr>Office Theme</vt:lpstr>
      <vt:lpstr>Skills Education and Training Management Information System (SETMIS)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African Graphix</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Leruo Sandamela</dc:creator>
  <cp:lastModifiedBy>Plaatjies.Kedisaletse</cp:lastModifiedBy>
  <cp:revision>9</cp:revision>
  <cp:lastPrinted>2018-12-04T10:31:13Z</cp:lastPrinted>
  <dcterms:created xsi:type="dcterms:W3CDTF">2010-05-07T06:42:18Z</dcterms:created>
  <dcterms:modified xsi:type="dcterms:W3CDTF">2018-12-04T13:53:56Z</dcterms:modified>
</cp:coreProperties>
</file>