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5" r:id="rId12"/>
    <p:sldId id="25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92" d="100"/>
          <a:sy n="92" d="100"/>
        </p:scale>
        <p:origin x="65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B19C4-214A-4C2C-B284-A9D5B7EC9E42}" type="datetimeFigureOut">
              <a:rPr lang="en-ZA" smtClean="0"/>
              <a:t>2018/12/04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35D6E-7F62-4157-98AD-B7DF024ACE3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288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Data submission is</a:t>
            </a:r>
            <a:r>
              <a:rPr lang="en-US" baseline="0" dirty="0" smtClean="0"/>
              <a:t> for the period quarter 1 and 2.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Only one SETA has not complied with data submission for 2018, namely, HWSETA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35D6E-7F62-4157-98AD-B7DF024ACE30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389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35D6E-7F62-4157-98AD-B7DF024ACE30}" type="slidenum">
              <a:rPr lang="en-ZA" smtClean="0"/>
              <a:t>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68366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35D6E-7F62-4157-98AD-B7DF024ACE30}" type="slidenum">
              <a:rPr lang="en-ZA" smtClean="0"/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15589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35D6E-7F62-4157-98AD-B7DF024ACE30}" type="slidenum">
              <a:rPr lang="en-ZA" smtClean="0"/>
              <a:t>10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50611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baseline="0" dirty="0" smtClean="0"/>
              <a:t>Hand written caption quoted is “”There is possibility of non alignment to due to different systems”.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Note: SOP – denotes Standard Operating Procedure.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35D6E-7F62-4157-98AD-B7DF024ACE30}" type="slidenum">
              <a:rPr lang="en-ZA" smtClean="0"/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20957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DA066-3676-C94A-96BB-63CD4139955D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0B389-7061-5F40-9C18-9A6CD34FE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 THE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 STATE OF SETAs REPORTING ON SETMIS </a:t>
            </a:r>
            <a:endParaRPr lang="en-US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05 December 2018</a:t>
            </a:r>
          </a:p>
          <a:p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Constantia 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Hotel And </a:t>
            </a:r>
            <a:r>
              <a:rPr lang="en-US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Conference Centre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, 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Midrand</a:t>
            </a:r>
            <a:endParaRPr lang="en-US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5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" y="-33077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marL="714375" indent="274638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Quality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/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Assurance and Analysis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1600" y="2132857"/>
            <a:ext cx="6120680" cy="3240360"/>
          </a:xfrm>
        </p:spPr>
        <p:txBody>
          <a:bodyPr>
            <a:normAutofit lnSpcReduction="10000"/>
          </a:bodyPr>
          <a:lstStyle/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Data quality of paramount importance as data gets used for decision making and also for planning purposes.</a:t>
            </a: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At all times, SETAs must ensure that the data submitted to SETMIS is quality assured and complete.</a:t>
            </a: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 Department will on a regular basis conduct its own data quality assurance and alerts SETAs on discrepancies found for correction and/or resubmission.</a:t>
            </a: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For reporting purposes, data analysis will be conducted hence the accuracy of data submission is significantly critical. </a:t>
            </a:r>
            <a:endParaRPr lang="en-U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354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marL="1163638" indent="-449263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Declaration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/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Guideline Required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1911926"/>
            <a:ext cx="2448272" cy="4397394"/>
          </a:xfrm>
        </p:spPr>
        <p:txBody>
          <a:bodyPr>
            <a:normAutofit fontScale="85000" lnSpcReduction="20000"/>
          </a:bodyPr>
          <a:lstStyle/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There are currently two SETA declarations that DHET have not been processed.  The forms were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accompanied by an email  identified discrepancy message for noting.</a:t>
            </a:r>
            <a:endParaRPr lang="en-U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Another SITA submitted a declaration form that contains a hand written message on it for DHET’s consideration.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All the three data declarations forms have not been processed – clarity on the SOP should be determined and understood by all SETAs</a:t>
            </a:r>
            <a:endParaRPr lang="en-ZA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1927"/>
            <a:ext cx="5268446" cy="439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02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Thank </a:t>
            </a:r>
            <a:r>
              <a:rPr lang="en-US" dirty="0"/>
              <a:t>you</a:t>
            </a:r>
            <a:r>
              <a:rPr lang="en-US" dirty="0" smtClean="0"/>
              <a:t>…!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1" y="19544"/>
            <a:ext cx="9144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Autofit/>
          </a:bodyPr>
          <a:lstStyle/>
          <a:p>
            <a:pPr marL="1703388" indent="-1163638" algn="l"/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Presentation Purpose</a:t>
            </a:r>
            <a:endParaRPr lang="en-ZA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259632" y="1988840"/>
            <a:ext cx="7427168" cy="413732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Provide a brief overview on the:</a:t>
            </a:r>
          </a:p>
          <a:p>
            <a:pPr marL="0" indent="0">
              <a:buNone/>
            </a:pPr>
            <a:endParaRPr lang="en-US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r>
              <a:rPr lang="en-US" u="sng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collection and submission process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SETAs data extraction module for </a:t>
            </a: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transmission</a:t>
            </a:r>
            <a:endParaRPr lang="en-US" dirty="0" smtClean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SETAs data validation and transmission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EDUktiV validation and 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submission 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utility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DHET data loading procedure 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 smtClean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u="sng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DHET SETMIS day-to-day management </a:t>
            </a:r>
            <a:endParaRPr lang="en-US" dirty="0" smtClean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Data submission feedback reports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Data quality and analysis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Data 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submission declaration </a:t>
            </a: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processing</a:t>
            </a:r>
            <a:endParaRPr lang="en-ZA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1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48678"/>
            <a:ext cx="8229600" cy="1440162"/>
          </a:xfrm>
        </p:spPr>
        <p:txBody>
          <a:bodyPr>
            <a:normAutofit/>
          </a:bodyPr>
          <a:lstStyle/>
          <a:p>
            <a:pPr marL="449263" indent="539750" algn="l"/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Collection</a:t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And Submission Procedure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SETMIS data source derived directly from individual SETAs Operational Management Information Systems (OMIS). </a:t>
            </a: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36" y="2674833"/>
            <a:ext cx="6048672" cy="2974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43608" y="548679"/>
            <a:ext cx="7643192" cy="1584177"/>
          </a:xfrm>
        </p:spPr>
        <p:txBody>
          <a:bodyPr>
            <a:normAutofit/>
          </a:bodyPr>
          <a:lstStyle/>
          <a:p>
            <a:pPr marL="85725" indent="276225" algn="l"/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Extraction</a:t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Module For Transmission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Data extraction module is embedded within OMIS as per the SETMIS designed specification.  </a:t>
            </a:r>
          </a:p>
          <a:p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Generates data extraction files ready for validation and transmission to SETMIS.</a:t>
            </a: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89790"/>
            <a:ext cx="5688632" cy="261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6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48678"/>
            <a:ext cx="8229600" cy="1440162"/>
          </a:xfrm>
        </p:spPr>
        <p:txBody>
          <a:bodyPr>
            <a:normAutofit/>
          </a:bodyPr>
          <a:lstStyle/>
          <a:p>
            <a:pPr marL="806450" indent="-266700" algn="l"/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Some Of </a:t>
            </a:r>
            <a:r>
              <a:rPr lang="en-US" sz="3200" b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T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he SETMIS </a:t>
            </a:r>
            <a:r>
              <a:rPr lang="en-US" sz="3200" b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/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Extraction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Functionality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SETAs OMIS data extraction module conduct: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Data mapping of records;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E</a:t>
            </a:r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rror correction (as detected in EDUktiV validation utility);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Learner data file, namely:  </a:t>
            </a: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Learnership.</a:t>
            </a: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Artisan.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Skills 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Programmes.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Bursary.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TVET Graduate 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Placement.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University Graduate 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Placement.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Lecturer 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Development.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Recognition of Prior 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Learning.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Candidacy.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989013" lvl="2" indent="-182563">
              <a:buFont typeface="Wingdings" panose="05000000000000000000" pitchFamily="2" charset="2"/>
              <a:buChar char="q"/>
            </a:pPr>
            <a:r>
              <a:rPr lang="en-US" sz="15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Adult Education and Training (AET</a:t>
            </a:r>
            <a:r>
              <a:rPr lang="en-US" sz="1500" dirty="0" smtClean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).</a:t>
            </a:r>
            <a:endParaRPr lang="en-US" sz="1500" dirty="0">
              <a:latin typeface="Segoe UI" panose="020B0502040204020203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26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48678"/>
            <a:ext cx="8229600" cy="1152129"/>
          </a:xfrm>
        </p:spPr>
        <p:txBody>
          <a:bodyPr>
            <a:normAutofit/>
          </a:bodyPr>
          <a:lstStyle/>
          <a:p>
            <a:pPr marL="85725" indent="544513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</a:t>
            </a:r>
            <a:r>
              <a:rPr lang="en-US" sz="3200" b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Data Validation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/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And Submission via EDUktiV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794" y="1815243"/>
            <a:ext cx="5604462" cy="4422069"/>
          </a:xfrm>
        </p:spPr>
      </p:pic>
    </p:spTree>
    <p:extLst>
      <p:ext uri="{BB962C8B-B14F-4D97-AF65-F5344CB8AC3E}">
        <p14:creationId xmlns:p14="http://schemas.microsoft.com/office/powerpoint/2010/main" val="1621553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" y="14207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496" y="548680"/>
            <a:ext cx="6408712" cy="1050932"/>
          </a:xfrm>
        </p:spPr>
        <p:txBody>
          <a:bodyPr>
            <a:normAutofit/>
          </a:bodyPr>
          <a:lstStyle/>
          <a:p>
            <a:pPr marL="1795463" indent="-1165225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Load Overview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465522"/>
              </p:ext>
            </p:extLst>
          </p:nvPr>
        </p:nvGraphicFramePr>
        <p:xfrm>
          <a:off x="1187624" y="1484784"/>
          <a:ext cx="4320480" cy="475388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41913">
                  <a:extLst>
                    <a:ext uri="{9D8B030D-6E8A-4147-A177-3AD203B41FA5}">
                      <a16:colId xmlns:a16="http://schemas.microsoft.com/office/drawing/2014/main" val="4102899134"/>
                    </a:ext>
                  </a:extLst>
                </a:gridCol>
                <a:gridCol w="944102">
                  <a:extLst>
                    <a:ext uri="{9D8B030D-6E8A-4147-A177-3AD203B41FA5}">
                      <a16:colId xmlns:a16="http://schemas.microsoft.com/office/drawing/2014/main" val="2751210898"/>
                    </a:ext>
                  </a:extLst>
                </a:gridCol>
                <a:gridCol w="940786">
                  <a:extLst>
                    <a:ext uri="{9D8B030D-6E8A-4147-A177-3AD203B41FA5}">
                      <a16:colId xmlns:a16="http://schemas.microsoft.com/office/drawing/2014/main" val="1570931884"/>
                    </a:ext>
                  </a:extLst>
                </a:gridCol>
                <a:gridCol w="1181555">
                  <a:extLst>
                    <a:ext uri="{9D8B030D-6E8A-4147-A177-3AD203B41FA5}">
                      <a16:colId xmlns:a16="http://schemas.microsoft.com/office/drawing/2014/main" val="3962266070"/>
                    </a:ext>
                  </a:extLst>
                </a:gridCol>
                <a:gridCol w="1012124">
                  <a:extLst>
                    <a:ext uri="{9D8B030D-6E8A-4147-A177-3AD203B41FA5}">
                      <a16:colId xmlns:a16="http://schemas.microsoft.com/office/drawing/2014/main" val="1422489571"/>
                    </a:ext>
                  </a:extLst>
                </a:gridCol>
              </a:tblGrid>
              <a:tr h="38792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Figure 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Total number of SETMIS submissions, declarations and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retractions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made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772006"/>
                  </a:ext>
                </a:extLst>
              </a:tr>
              <a:tr h="339418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SETA Name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Grand Total Submission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Grand Total Declaration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Grand Total Retraction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686024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AgriSETA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964877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BANKSETA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744502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CATHSSETA 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660315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CETA 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58566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174548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ETDP 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3922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EWSETA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651588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FASSET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825006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FOODBEV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92167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FP&amp;M 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132675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INSETA 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33815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0544042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484293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MICTS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774714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MQA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978918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4572064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SASSETA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362457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SERVICES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414234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TETA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2473"/>
                  </a:ext>
                </a:extLst>
              </a:tr>
              <a:tr h="173474"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W&amp;RSETA 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147465"/>
                  </a:ext>
                </a:extLst>
              </a:tr>
              <a:tr h="173474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695411"/>
                  </a:ext>
                </a:extLst>
              </a:tr>
              <a:tr h="339418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Source: </a:t>
                      </a:r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SETMIS</a:t>
                      </a:r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Extraction Date: </a:t>
                      </a:r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12/4/2018 12:38:46 PM</a:t>
                      </a:r>
                    </a:p>
                  </a:txBody>
                  <a:tcPr marL="7607" marR="7607" marT="7607" marB="0">
                    <a:lnL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4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707803"/>
                  </a:ext>
                </a:extLst>
              </a:tr>
            </a:tbl>
          </a:graphicData>
        </a:graphic>
      </p:graphicFrame>
      <p:sp>
        <p:nvSpPr>
          <p:cNvPr id="8" name="Content Placeholder 1"/>
          <p:cNvSpPr txBox="1">
            <a:spLocks/>
          </p:cNvSpPr>
          <p:nvPr/>
        </p:nvSpPr>
        <p:spPr>
          <a:xfrm>
            <a:off x="5652121" y="2055942"/>
            <a:ext cx="2520280" cy="3965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 grand total number of  SETMIS data submissions conducted is 42 in quarter one and two of 2018.</a:t>
            </a:r>
          </a:p>
          <a:p>
            <a:pPr marL="0" indent="0">
              <a:buNone/>
            </a:pPr>
            <a:endParaRPr lang="en-U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 grand total number SETMIS data declaration </a:t>
            </a:r>
            <a:r>
              <a:rPr lang="en-US" sz="1600" b="1" i="1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received</a:t>
            </a:r>
            <a:r>
              <a:rPr lang="en-US" sz="1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and </a:t>
            </a:r>
            <a:r>
              <a:rPr lang="en-US" sz="1600" b="1" i="1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processed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is 9.</a:t>
            </a:r>
          </a:p>
          <a:p>
            <a:pPr marL="0" indent="0">
              <a:buNone/>
            </a:pPr>
            <a:endParaRPr lang="en-U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There are currently no retractions made. </a:t>
            </a:r>
            <a:endParaRPr lang="en-ZA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347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marL="1163638" indent="-449263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Processing </a:t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Overview Continues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887" y="1911927"/>
            <a:ext cx="2178897" cy="2021130"/>
          </a:xfrm>
        </p:spPr>
        <p:txBody>
          <a:bodyPr>
            <a:normAutofit fontScale="92500" lnSpcReduction="10000"/>
          </a:bodyPr>
          <a:lstStyle/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 total 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number of outstanding data declarations for the period of quarter one and two of 2018 data </a:t>
            </a:r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submissions is 16 and 15 respectively</a:t>
            </a:r>
            <a:r>
              <a:rPr lang="en-US" sz="1600" dirty="0" smtClean="0"/>
              <a:t>.</a:t>
            </a:r>
            <a:endParaRPr lang="en-ZA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87389"/>
              </p:ext>
            </p:extLst>
          </p:nvPr>
        </p:nvGraphicFramePr>
        <p:xfrm>
          <a:off x="2699792" y="1918601"/>
          <a:ext cx="4310980" cy="384048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90456">
                  <a:extLst>
                    <a:ext uri="{9D8B030D-6E8A-4147-A177-3AD203B41FA5}">
                      <a16:colId xmlns:a16="http://schemas.microsoft.com/office/drawing/2014/main" val="3725936366"/>
                    </a:ext>
                  </a:extLst>
                </a:gridCol>
                <a:gridCol w="901943">
                  <a:extLst>
                    <a:ext uri="{9D8B030D-6E8A-4147-A177-3AD203B41FA5}">
                      <a16:colId xmlns:a16="http://schemas.microsoft.com/office/drawing/2014/main" val="4284402031"/>
                    </a:ext>
                  </a:extLst>
                </a:gridCol>
                <a:gridCol w="932517">
                  <a:extLst>
                    <a:ext uri="{9D8B030D-6E8A-4147-A177-3AD203B41FA5}">
                      <a16:colId xmlns:a16="http://schemas.microsoft.com/office/drawing/2014/main" val="2079634203"/>
                    </a:ext>
                  </a:extLst>
                </a:gridCol>
                <a:gridCol w="122297">
                  <a:extLst>
                    <a:ext uri="{9D8B030D-6E8A-4147-A177-3AD203B41FA5}">
                      <a16:colId xmlns:a16="http://schemas.microsoft.com/office/drawing/2014/main" val="3713245967"/>
                    </a:ext>
                  </a:extLst>
                </a:gridCol>
                <a:gridCol w="290456">
                  <a:extLst>
                    <a:ext uri="{9D8B030D-6E8A-4147-A177-3AD203B41FA5}">
                      <a16:colId xmlns:a16="http://schemas.microsoft.com/office/drawing/2014/main" val="1542305247"/>
                    </a:ext>
                  </a:extLst>
                </a:gridCol>
                <a:gridCol w="901943">
                  <a:extLst>
                    <a:ext uri="{9D8B030D-6E8A-4147-A177-3AD203B41FA5}">
                      <a16:colId xmlns:a16="http://schemas.microsoft.com/office/drawing/2014/main" val="745969672"/>
                    </a:ext>
                  </a:extLst>
                </a:gridCol>
                <a:gridCol w="871368">
                  <a:extLst>
                    <a:ext uri="{9D8B030D-6E8A-4147-A177-3AD203B41FA5}">
                      <a16:colId xmlns:a16="http://schemas.microsoft.com/office/drawing/2014/main" val="3396943617"/>
                    </a:ext>
                  </a:extLst>
                </a:gridCol>
              </a:tblGrid>
              <a:tr h="31075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Figure 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Total number of SETAs that have not declared SETMIS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data submissions in quarter one and two of 2018.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5365214"/>
                  </a:ext>
                </a:extLst>
              </a:tr>
              <a:tr h="158830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ZA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7620" marR="7620" marT="762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rowSpan="17">
                  <a:txBody>
                    <a:bodyPr/>
                    <a:lstStyle/>
                    <a:p>
                      <a:pPr algn="l" fontAlgn="b"/>
                      <a:endParaRPr lang="en-Z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ZA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899439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SETA Name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Declaration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SETA Name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Declaration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66679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AgriSETA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AgriSETA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071433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BANKSETA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BANKSETA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653158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267484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ETDP 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ETDP 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812202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EWSETA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EWSETA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066701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FASSET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FASSET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044463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FOODBEV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FOODBEV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89803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FP&amp;M 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FP&amp;M 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188394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138184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059597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MICTS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226591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MICTS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085405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SASSETA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256658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SASSETA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839228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626756"/>
                  </a:ext>
                </a:extLst>
              </a:tr>
              <a:tr h="158830"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TETA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ZA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789062"/>
                  </a:ext>
                </a:extLst>
              </a:tr>
              <a:tr h="310754">
                <a:tc gridSpan="7">
                  <a:txBody>
                    <a:bodyPr/>
                    <a:lstStyle/>
                    <a:p>
                      <a:pPr algn="l" fontAlgn="t"/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Source</a:t>
                      </a:r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SETMIS</a:t>
                      </a:r>
                      <a:b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  <a:r>
                        <a:rPr lang="en-ZA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 Extraction Date</a:t>
                      </a:r>
                      <a:r>
                        <a:rPr lang="en-Z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12/4/2018 12:38:46 PM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38D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912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107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LAYOU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marL="1163638" indent="-449263" algn="l">
              <a:tabLst>
                <a:tab pos="449263" algn="l"/>
              </a:tabLst>
            </a:pP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SETMIS Data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Submission </a:t>
            </a: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/>
            </a:r>
            <a:b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n-US" sz="3200" b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Feedback Reports</a:t>
            </a:r>
            <a:endParaRPr lang="en-US" sz="3200" b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36304" cy="1224137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887" y="1911926"/>
            <a:ext cx="2178897" cy="4109361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Data submission feedback to all SETAs is always going to be via an email.</a:t>
            </a:r>
          </a:p>
          <a:p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This is accompanied by three attached documents, namely: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Data comprehensive report;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Data log file; and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Data declaration Form.</a:t>
            </a:r>
            <a:endParaRPr lang="en-ZA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988" y="1772816"/>
            <a:ext cx="5043506" cy="444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68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773</Words>
  <Application>Microsoft Office PowerPoint</Application>
  <PresentationFormat>On-screen Show (4:3)</PresentationFormat>
  <Paragraphs>296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Segoe UI</vt:lpstr>
      <vt:lpstr>Segoe UI Symbol</vt:lpstr>
      <vt:lpstr>Wingdings</vt:lpstr>
      <vt:lpstr>Office Theme</vt:lpstr>
      <vt:lpstr>A STATE OF SETAs REPORTING ON SETMIS </vt:lpstr>
      <vt:lpstr>Presentation Purpose</vt:lpstr>
      <vt:lpstr>SETMIS Data Collection And Submission Procedure</vt:lpstr>
      <vt:lpstr>SETMIS Data Extraction Module For Transmission</vt:lpstr>
      <vt:lpstr>Some Of The SETMIS Data  Extraction Functionality</vt:lpstr>
      <vt:lpstr>SETMIS Data Validation And Submission via EDUktiV</vt:lpstr>
      <vt:lpstr>SETMIS Data Load Overview</vt:lpstr>
      <vt:lpstr>SETMIS Data Processing  Overview Continues</vt:lpstr>
      <vt:lpstr>SETMIS Data Submission  Feedback Reports</vt:lpstr>
      <vt:lpstr>SETMIS Data Quality  Assurance and Analysis</vt:lpstr>
      <vt:lpstr>SETMIS Data Declaration  Guideline Required</vt:lpstr>
      <vt:lpstr> </vt:lpstr>
    </vt:vector>
  </TitlesOfParts>
  <Company>African Graphix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Khoele.N</cp:lastModifiedBy>
  <cp:revision>44</cp:revision>
  <dcterms:created xsi:type="dcterms:W3CDTF">2010-05-07T06:42:18Z</dcterms:created>
  <dcterms:modified xsi:type="dcterms:W3CDTF">2018-12-05T06:14:42Z</dcterms:modified>
</cp:coreProperties>
</file>