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9"/>
  </p:notesMasterIdLst>
  <p:handoutMasterIdLst>
    <p:handoutMasterId r:id="rId20"/>
  </p:handoutMasterIdLst>
  <p:sldIdLst>
    <p:sldId id="256" r:id="rId2"/>
    <p:sldId id="260" r:id="rId3"/>
    <p:sldId id="283" r:id="rId4"/>
    <p:sldId id="275" r:id="rId5"/>
    <p:sldId id="266" r:id="rId6"/>
    <p:sldId id="284" r:id="rId7"/>
    <p:sldId id="268" r:id="rId8"/>
    <p:sldId id="287" r:id="rId9"/>
    <p:sldId id="281" r:id="rId10"/>
    <p:sldId id="273" r:id="rId11"/>
    <p:sldId id="264" r:id="rId12"/>
    <p:sldId id="274" r:id="rId13"/>
    <p:sldId id="277" r:id="rId14"/>
    <p:sldId id="278" r:id="rId15"/>
    <p:sldId id="279" r:id="rId16"/>
    <p:sldId id="286" r:id="rId17"/>
    <p:sldId id="317" r:id="rId18"/>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A98341-F6B8-4316-A867-CC92BB50157B}">
          <p14:sldIdLst>
            <p14:sldId id="256"/>
            <p14:sldId id="260"/>
            <p14:sldId id="283"/>
            <p14:sldId id="275"/>
            <p14:sldId id="266"/>
            <p14:sldId id="284"/>
            <p14:sldId id="268"/>
            <p14:sldId id="287"/>
            <p14:sldId id="281"/>
            <p14:sldId id="273"/>
            <p14:sldId id="264"/>
            <p14:sldId id="274"/>
            <p14:sldId id="277"/>
            <p14:sldId id="278"/>
            <p14:sldId id="279"/>
            <p14:sldId id="286"/>
          </p14:sldIdLst>
        </p14:section>
        <p14:section name="Untitled Section" id="{2C7E8D86-4EE5-4409-9CEE-8ED954BDCE1C}">
          <p14:sldIdLst>
            <p14:sldId id="31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09" autoAdjust="0"/>
  </p:normalViewPr>
  <p:slideViewPr>
    <p:cSldViewPr>
      <p:cViewPr varScale="1">
        <p:scale>
          <a:sx n="84" d="100"/>
          <a:sy n="84" d="100"/>
        </p:scale>
        <p:origin x="1430" y="7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890542" cy="498366"/>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777037" y="1"/>
            <a:ext cx="2890542" cy="498366"/>
          </a:xfrm>
          <a:prstGeom prst="rect">
            <a:avLst/>
          </a:prstGeom>
        </p:spPr>
        <p:txBody>
          <a:bodyPr vert="horz" lIns="91440" tIns="45720" rIns="91440" bIns="45720" rtlCol="0"/>
          <a:lstStyle>
            <a:lvl1pPr algn="r">
              <a:defRPr sz="1200"/>
            </a:lvl1pPr>
          </a:lstStyle>
          <a:p>
            <a:fld id="{C3B03BB4-D1A0-4197-978B-85FBA879B0BF}" type="datetimeFigureOut">
              <a:rPr lang="en-ZA" smtClean="0"/>
              <a:t>2018/06/27</a:t>
            </a:fld>
            <a:endParaRPr lang="en-ZA"/>
          </a:p>
        </p:txBody>
      </p:sp>
      <p:sp>
        <p:nvSpPr>
          <p:cNvPr id="4" name="Footer Placeholder 3"/>
          <p:cNvSpPr>
            <a:spLocks noGrp="1"/>
          </p:cNvSpPr>
          <p:nvPr>
            <p:ph type="ftr" sz="quarter" idx="2"/>
          </p:nvPr>
        </p:nvSpPr>
        <p:spPr>
          <a:xfrm>
            <a:off x="1" y="9428273"/>
            <a:ext cx="2890542" cy="498366"/>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777037" y="9428273"/>
            <a:ext cx="2890542" cy="498366"/>
          </a:xfrm>
          <a:prstGeom prst="rect">
            <a:avLst/>
          </a:prstGeom>
        </p:spPr>
        <p:txBody>
          <a:bodyPr vert="horz" lIns="91440" tIns="45720" rIns="91440" bIns="45720" rtlCol="0" anchor="b"/>
          <a:lstStyle>
            <a:lvl1pPr algn="r">
              <a:defRPr sz="1200"/>
            </a:lvl1pPr>
          </a:lstStyle>
          <a:p>
            <a:fld id="{40EF23D1-75D6-4CDD-BB45-A3AC3D352821}" type="slidenum">
              <a:rPr lang="en-ZA" smtClean="0"/>
              <a:t>‹#›</a:t>
            </a:fld>
            <a:endParaRPr lang="en-ZA"/>
          </a:p>
        </p:txBody>
      </p:sp>
    </p:spTree>
    <p:extLst>
      <p:ext uri="{BB962C8B-B14F-4D97-AF65-F5344CB8AC3E}">
        <p14:creationId xmlns:p14="http://schemas.microsoft.com/office/powerpoint/2010/main" val="16411427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890542" cy="498366"/>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777037" y="1"/>
            <a:ext cx="2890542" cy="498366"/>
          </a:xfrm>
          <a:prstGeom prst="rect">
            <a:avLst/>
          </a:prstGeom>
        </p:spPr>
        <p:txBody>
          <a:bodyPr vert="horz" lIns="91440" tIns="45720" rIns="91440" bIns="45720" rtlCol="0"/>
          <a:lstStyle>
            <a:lvl1pPr algn="r">
              <a:defRPr sz="1200"/>
            </a:lvl1pPr>
          </a:lstStyle>
          <a:p>
            <a:fld id="{CECAABA8-CEAE-4339-885E-B3C281A1389F}" type="datetimeFigureOut">
              <a:rPr lang="en-ZA" smtClean="0"/>
              <a:t>2018/06/27</a:t>
            </a:fld>
            <a:endParaRPr lang="en-ZA"/>
          </a:p>
        </p:txBody>
      </p:sp>
      <p:sp>
        <p:nvSpPr>
          <p:cNvPr id="4" name="Slide Image Placeholder 3"/>
          <p:cNvSpPr>
            <a:spLocks noGrp="1" noRot="1" noChangeAspect="1"/>
          </p:cNvSpPr>
          <p:nvPr>
            <p:ph type="sldImg" idx="2"/>
          </p:nvPr>
        </p:nvSpPr>
        <p:spPr>
          <a:xfrm>
            <a:off x="1101725" y="1241425"/>
            <a:ext cx="4465638" cy="3349625"/>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67513" y="4776856"/>
            <a:ext cx="5334062" cy="390895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1" y="9428273"/>
            <a:ext cx="2890542" cy="498366"/>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777037" y="9428273"/>
            <a:ext cx="2890542" cy="498366"/>
          </a:xfrm>
          <a:prstGeom prst="rect">
            <a:avLst/>
          </a:prstGeom>
        </p:spPr>
        <p:txBody>
          <a:bodyPr vert="horz" lIns="91440" tIns="45720" rIns="91440" bIns="45720" rtlCol="0" anchor="b"/>
          <a:lstStyle>
            <a:lvl1pPr algn="r">
              <a:defRPr sz="1200"/>
            </a:lvl1pPr>
          </a:lstStyle>
          <a:p>
            <a:fld id="{557B2A9E-7D6E-46D2-936F-88B66615C03E}" type="slidenum">
              <a:rPr lang="en-ZA" smtClean="0"/>
              <a:t>‹#›</a:t>
            </a:fld>
            <a:endParaRPr lang="en-ZA"/>
          </a:p>
        </p:txBody>
      </p:sp>
    </p:spTree>
    <p:extLst>
      <p:ext uri="{BB962C8B-B14F-4D97-AF65-F5344CB8AC3E}">
        <p14:creationId xmlns:p14="http://schemas.microsoft.com/office/powerpoint/2010/main" val="3445155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sz="1200" kern="1200" dirty="0" smtClean="0">
                <a:solidFill>
                  <a:schemeClr val="tx1"/>
                </a:solidFill>
                <a:effectLst/>
                <a:latin typeface="+mn-lt"/>
                <a:ea typeface="+mn-ea"/>
                <a:cs typeface="+mn-cs"/>
              </a:rPr>
              <a:t>Step 1: Data preparation – entails the extraction of data from the SETA’s operational information system in a predefined format utilizing specific data codes. The data extraction module on the SETA’s operational information system is developed by the service provider of the operational information system.</a:t>
            </a:r>
          </a:p>
          <a:p>
            <a:r>
              <a:rPr lang="en-ZA" sz="1200" kern="1200" dirty="0" smtClean="0">
                <a:solidFill>
                  <a:schemeClr val="tx1"/>
                </a:solidFill>
                <a:effectLst/>
                <a:latin typeface="+mn-lt"/>
                <a:ea typeface="+mn-ea"/>
                <a:cs typeface="+mn-cs"/>
              </a:rPr>
              <a:t> </a:t>
            </a:r>
          </a:p>
          <a:p>
            <a:r>
              <a:rPr lang="en-ZA" sz="1200" kern="1200" dirty="0" smtClean="0">
                <a:solidFill>
                  <a:schemeClr val="tx1"/>
                </a:solidFill>
                <a:effectLst/>
                <a:latin typeface="+mn-lt"/>
                <a:ea typeface="+mn-ea"/>
                <a:cs typeface="+mn-cs"/>
              </a:rPr>
              <a:t>Step 2: Data validation – entails the validation of the data that has been extracted from the SETA’s operational information system to ensure that the extracted data conforms to the technical requirements of the data submission (i.e. the data is in the correct format, utilizes the correct data codes and adheres to predefined data business rules).The data validation application is distributed free of charge by the Department to the SETAs. If the data submission complies with all the requirements a finalized data submission is created which is compressed and encrypted.</a:t>
            </a:r>
          </a:p>
          <a:p>
            <a:r>
              <a:rPr lang="en-ZA" sz="1200" kern="1200" dirty="0" smtClean="0">
                <a:solidFill>
                  <a:schemeClr val="tx1"/>
                </a:solidFill>
                <a:effectLst/>
                <a:latin typeface="+mn-lt"/>
                <a:ea typeface="+mn-ea"/>
                <a:cs typeface="+mn-cs"/>
              </a:rPr>
              <a:t> </a:t>
            </a:r>
          </a:p>
          <a:p>
            <a:r>
              <a:rPr lang="en-ZA" sz="1200" kern="1200" dirty="0" smtClean="0">
                <a:solidFill>
                  <a:schemeClr val="tx1"/>
                </a:solidFill>
                <a:effectLst/>
                <a:latin typeface="+mn-lt"/>
                <a:ea typeface="+mn-ea"/>
                <a:cs typeface="+mn-cs"/>
              </a:rPr>
              <a:t>Step 3: Data submission – the data validation application distributed by the Department to the SETAs, on confirmation from the SETA user, transfers the data submission to an interim server of the Department.</a:t>
            </a:r>
          </a:p>
          <a:p>
            <a:r>
              <a:rPr lang="en-ZA" sz="1200" kern="1200" dirty="0" smtClean="0">
                <a:solidFill>
                  <a:schemeClr val="tx1"/>
                </a:solidFill>
                <a:effectLst/>
                <a:latin typeface="+mn-lt"/>
                <a:ea typeface="+mn-ea"/>
                <a:cs typeface="+mn-cs"/>
              </a:rPr>
              <a:t> </a:t>
            </a:r>
          </a:p>
          <a:p>
            <a:r>
              <a:rPr lang="en-ZA" sz="1200" kern="1200" dirty="0" smtClean="0">
                <a:solidFill>
                  <a:schemeClr val="tx1"/>
                </a:solidFill>
                <a:effectLst/>
                <a:latin typeface="+mn-lt"/>
                <a:ea typeface="+mn-ea"/>
                <a:cs typeface="+mn-cs"/>
              </a:rPr>
              <a:t>Step 4: Data loading – the server hosting the SETMIS data warehouse collects data from the interim server of the Department to which SETMIS data submissions are transferred by the data validation application on a regular basis. Once a submission is received the data is loaded into SETMIS and feedback is provided to the SETA. The feedback to the SETA includes an overview of the loading of the data and standardized reports of the SETA’s data in SETMIS. </a:t>
            </a:r>
          </a:p>
          <a:p>
            <a:r>
              <a:rPr lang="en-ZA" sz="1200" kern="1200" dirty="0" smtClean="0">
                <a:solidFill>
                  <a:schemeClr val="tx1"/>
                </a:solidFill>
                <a:effectLst/>
                <a:latin typeface="+mn-lt"/>
                <a:ea typeface="+mn-ea"/>
                <a:cs typeface="+mn-cs"/>
              </a:rPr>
              <a:t>as issued by the Department</a:t>
            </a:r>
          </a:p>
          <a:p>
            <a:r>
              <a:rPr lang="en-ZA" sz="1200" kern="1200" dirty="0" smtClean="0">
                <a:solidFill>
                  <a:schemeClr val="tx1"/>
                </a:solidFill>
                <a:effectLst/>
                <a:latin typeface="+mn-lt"/>
                <a:ea typeface="+mn-ea"/>
                <a:cs typeface="+mn-cs"/>
              </a:rPr>
              <a:t>as issued by the Department</a:t>
            </a:r>
          </a:p>
          <a:p>
            <a:endParaRPr lang="en-ZA" dirty="0"/>
          </a:p>
        </p:txBody>
      </p:sp>
      <p:sp>
        <p:nvSpPr>
          <p:cNvPr id="4" name="Slide Number Placeholder 3"/>
          <p:cNvSpPr>
            <a:spLocks noGrp="1"/>
          </p:cNvSpPr>
          <p:nvPr>
            <p:ph type="sldNum" sz="quarter" idx="10"/>
          </p:nvPr>
        </p:nvSpPr>
        <p:spPr/>
        <p:txBody>
          <a:bodyPr/>
          <a:lstStyle/>
          <a:p>
            <a:fld id="{557B2A9E-7D6E-46D2-936F-88B66615C03E}" type="slidenum">
              <a:rPr lang="en-ZA" smtClean="0"/>
              <a:t>9</a:t>
            </a:fld>
            <a:endParaRPr lang="en-ZA"/>
          </a:p>
        </p:txBody>
      </p:sp>
    </p:spTree>
    <p:extLst>
      <p:ext uri="{BB962C8B-B14F-4D97-AF65-F5344CB8AC3E}">
        <p14:creationId xmlns:p14="http://schemas.microsoft.com/office/powerpoint/2010/main" val="3851219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557B2A9E-7D6E-46D2-936F-88B66615C03E}" type="slidenum">
              <a:rPr lang="en-ZA" smtClean="0"/>
              <a:t>16</a:t>
            </a:fld>
            <a:endParaRPr lang="en-ZA"/>
          </a:p>
        </p:txBody>
      </p:sp>
    </p:spTree>
    <p:extLst>
      <p:ext uri="{BB962C8B-B14F-4D97-AF65-F5344CB8AC3E}">
        <p14:creationId xmlns:p14="http://schemas.microsoft.com/office/powerpoint/2010/main" val="3438589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4AF466F-BDA4-4F18-9C7B-FF0A9A1B0E80}" type="datetime1">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3648174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58FB4290-6522-4139-852E-05BD9E7F0D2E}" type="datetime1">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293813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AAB955F9-81EA-47C5-8059-9E5C2B437C70}" type="datetime1">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629333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1CEF607B-A47E-422C-9BEF-122CCDB7C526}" type="datetime1">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700126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6/27/2018</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3762204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B6EE300C-6FC5-4FC3-AF1A-075E4F50620D}" type="datetime1">
              <a:rPr lang="en-US" smtClean="0"/>
              <a:pPr/>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4187112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F50D295D-4A77-4DEB-B04C-9F4282A8BC04}" type="datetime1">
              <a:rPr lang="en-US" smtClean="0"/>
              <a:pPr/>
              <a:t>6/27/2018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510857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2B28685-4D0C-42D5-8013-B5904CD1FCBC}" type="datetime1">
              <a:rPr lang="en-US" smtClean="0"/>
              <a:pPr/>
              <a:t>6/27/2018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523755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6/27/2018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551260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67928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7B613C-1AD7-49D3-885D-F654C5CDBAA6}" type="datetime1">
              <a:rPr lang="en-US" smtClean="0"/>
              <a:pPr/>
              <a:t>6/27/2018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155336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7B613C-1AD7-49D3-885D-F654C5CDBAA6}" type="datetime1">
              <a:rPr lang="en-US" smtClean="0"/>
              <a:pPr/>
              <a:t>6/27/2018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3237563777"/>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ZA" sz="3200" b="1" dirty="0" smtClean="0"/>
              <a:t>Technical and Vocational Education </a:t>
            </a:r>
            <a:r>
              <a:rPr lang="en-ZA" sz="3200" b="1" dirty="0"/>
              <a:t>and Training Management Information System </a:t>
            </a:r>
            <a:r>
              <a:rPr lang="en-ZA" sz="3200" b="1" dirty="0" smtClean="0"/>
              <a:t>(TVETMIS)</a:t>
            </a:r>
            <a:endParaRPr lang="en-ZA" sz="3200" b="1" dirty="0"/>
          </a:p>
        </p:txBody>
      </p:sp>
      <p:sp>
        <p:nvSpPr>
          <p:cNvPr id="3" name="Subtitle 2"/>
          <p:cNvSpPr>
            <a:spLocks noGrp="1"/>
          </p:cNvSpPr>
          <p:nvPr>
            <p:ph type="subTitle" idx="1"/>
          </p:nvPr>
        </p:nvSpPr>
        <p:spPr/>
        <p:txBody>
          <a:bodyPr anchor="b">
            <a:normAutofit/>
          </a:bodyPr>
          <a:lstStyle/>
          <a:p>
            <a:pPr algn="r"/>
            <a:r>
              <a:rPr lang="en-ZA" sz="2000" dirty="0" smtClean="0"/>
              <a:t>27 June 2018</a:t>
            </a:r>
            <a:endParaRPr lang="en-ZA"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7860073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10</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Content Placeholder 2"/>
          <p:cNvSpPr txBox="1">
            <a:spLocks/>
          </p:cNvSpPr>
          <p:nvPr/>
        </p:nvSpPr>
        <p:spPr>
          <a:xfrm>
            <a:off x="457200" y="1253534"/>
            <a:ext cx="8229600" cy="4872629"/>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0" algn="l">
              <a:spcBef>
                <a:spcPts val="0"/>
              </a:spcBef>
            </a:pPr>
            <a:r>
              <a:rPr lang="en-ZA" sz="2400" b="1" dirty="0"/>
              <a:t>What do we have in TVETMIS data warehouse </a:t>
            </a:r>
            <a:r>
              <a:rPr lang="en-ZA" sz="2400" b="1" dirty="0" smtClean="0"/>
              <a:t>today</a:t>
            </a:r>
          </a:p>
          <a:p>
            <a:pPr lvl="0" algn="l">
              <a:spcBef>
                <a:spcPts val="0"/>
              </a:spcBef>
            </a:pPr>
            <a:r>
              <a:rPr lang="en-ZA" sz="2400" dirty="0" smtClean="0"/>
              <a:t>129 997 Enrolments registered in 2018 Semester 1</a:t>
            </a:r>
          </a:p>
          <a:p>
            <a:pPr lvl="0" algn="l">
              <a:spcBef>
                <a:spcPts val="0"/>
              </a:spcBef>
            </a:pPr>
            <a:endParaRPr lang="en-ZA" sz="2400" b="1" dirty="0" smtClean="0"/>
          </a:p>
          <a:p>
            <a:pPr lvl="0" algn="l">
              <a:spcBef>
                <a:spcPts val="0"/>
              </a:spcBef>
            </a:pPr>
            <a:endParaRPr lang="en-ZA" sz="2400" b="1" dirty="0" smtClean="0">
              <a:solidFill>
                <a:schemeClr val="tx1"/>
              </a:solidFill>
            </a:endParaRPr>
          </a:p>
        </p:txBody>
      </p:sp>
      <p:pic>
        <p:nvPicPr>
          <p:cNvPr id="2" name="Picture 1"/>
          <p:cNvPicPr>
            <a:picLocks noChangeAspect="1"/>
          </p:cNvPicPr>
          <p:nvPr/>
        </p:nvPicPr>
        <p:blipFill>
          <a:blip r:embed="rId3"/>
          <a:stretch>
            <a:fillRect/>
          </a:stretch>
        </p:blipFill>
        <p:spPr>
          <a:xfrm>
            <a:off x="539552" y="2178193"/>
            <a:ext cx="8291264" cy="4328109"/>
          </a:xfrm>
          <a:prstGeom prst="rect">
            <a:avLst/>
          </a:prstGeom>
        </p:spPr>
      </p:pic>
    </p:spTree>
    <p:extLst>
      <p:ext uri="{BB962C8B-B14F-4D97-AF65-F5344CB8AC3E}">
        <p14:creationId xmlns:p14="http://schemas.microsoft.com/office/powerpoint/2010/main" val="3854440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11</a:t>
            </a:fld>
            <a:endParaRPr lang="en-US"/>
          </a:p>
        </p:txBody>
      </p:sp>
      <p:sp>
        <p:nvSpPr>
          <p:cNvPr id="10" name="Slide Number Placeholder 3"/>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E2D2B3B-882E-40F3-A32F-6DD516915044}" type="slidenum">
              <a:rPr lang="en-US" smtClean="0"/>
              <a:pPr/>
              <a:t>11</a:t>
            </a:fld>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12" name="Rectangle 11"/>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Rectangle 12"/>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Content Placeholder 2"/>
          <p:cNvSpPr txBox="1">
            <a:spLocks/>
          </p:cNvSpPr>
          <p:nvPr/>
        </p:nvSpPr>
        <p:spPr>
          <a:xfrm>
            <a:off x="493204" y="1253534"/>
            <a:ext cx="8229600" cy="45318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en-ZA" sz="2400" b="1" dirty="0"/>
              <a:t>What do we have in TVETMIS data warehouse </a:t>
            </a:r>
            <a:r>
              <a:rPr lang="en-ZA" sz="2400" b="1" dirty="0" smtClean="0"/>
              <a:t>today</a:t>
            </a:r>
          </a:p>
          <a:p>
            <a:pPr marL="0" lvl="0" indent="0">
              <a:spcBef>
                <a:spcPts val="0"/>
              </a:spcBef>
              <a:buNone/>
            </a:pPr>
            <a:r>
              <a:rPr lang="en-ZA" sz="2400" dirty="0" smtClean="0"/>
              <a:t>College enrolments per reporting period in a bar graph</a:t>
            </a:r>
            <a:endParaRPr lang="en-ZA" sz="2400" dirty="0"/>
          </a:p>
          <a:p>
            <a:pPr marL="0" indent="0">
              <a:buNone/>
            </a:pPr>
            <a:endParaRPr lang="en-ZA" sz="2200" b="1" dirty="0"/>
          </a:p>
        </p:txBody>
      </p:sp>
      <p:pic>
        <p:nvPicPr>
          <p:cNvPr id="3" name="Picture 2"/>
          <p:cNvPicPr>
            <a:picLocks noChangeAspect="1"/>
          </p:cNvPicPr>
          <p:nvPr/>
        </p:nvPicPr>
        <p:blipFill>
          <a:blip r:embed="rId3"/>
          <a:stretch>
            <a:fillRect/>
          </a:stretch>
        </p:blipFill>
        <p:spPr>
          <a:xfrm>
            <a:off x="493204" y="2056726"/>
            <a:ext cx="8255260" cy="4268784"/>
          </a:xfrm>
          <a:prstGeom prst="rect">
            <a:avLst/>
          </a:prstGeom>
        </p:spPr>
      </p:pic>
    </p:spTree>
    <p:extLst>
      <p:ext uri="{BB962C8B-B14F-4D97-AF65-F5344CB8AC3E}">
        <p14:creationId xmlns:p14="http://schemas.microsoft.com/office/powerpoint/2010/main" val="17707770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3534"/>
            <a:ext cx="8229600" cy="4872629"/>
          </a:xfrm>
        </p:spPr>
        <p:txBody>
          <a:bodyPr>
            <a:normAutofit fontScale="62500" lnSpcReduction="20000"/>
          </a:bodyPr>
          <a:lstStyle/>
          <a:p>
            <a:pPr marL="0" lvl="0" indent="0">
              <a:buNone/>
            </a:pPr>
            <a:r>
              <a:rPr lang="en-ZA" sz="2400" b="1" dirty="0" smtClean="0"/>
              <a:t>Data Quality</a:t>
            </a:r>
          </a:p>
          <a:p>
            <a:pPr marL="0" lvl="0" indent="0">
              <a:buNone/>
            </a:pPr>
            <a:r>
              <a:rPr lang="en-ZA" sz="2400" dirty="0" smtClean="0"/>
              <a:t>Has improved we have come very far from the days of reporting 5 year old students receiving quality education from 105 year old lecturers</a:t>
            </a:r>
          </a:p>
          <a:p>
            <a:pPr marL="0" lvl="0" indent="0">
              <a:buNone/>
            </a:pPr>
            <a:r>
              <a:rPr lang="en-ZA" sz="2400" b="1" dirty="0" smtClean="0"/>
              <a:t>Areas To Improve</a:t>
            </a:r>
          </a:p>
          <a:p>
            <a:r>
              <a:rPr lang="en-ZA" sz="2400" dirty="0" smtClean="0"/>
              <a:t>Data on disability – some colleges have raised issues on learners who are disabled but not reflecting as such in TVETMIS</a:t>
            </a:r>
          </a:p>
          <a:p>
            <a:r>
              <a:rPr lang="en-ZA" sz="2400" dirty="0" smtClean="0"/>
              <a:t>Data on Home Language – Last week I had a query from a college which was questioning the high number of students with English registered as their home language</a:t>
            </a:r>
          </a:p>
          <a:p>
            <a:r>
              <a:rPr lang="en-ZA" sz="2400" dirty="0" smtClean="0"/>
              <a:t>Data on Nationality – after receiving some data request on foreign students we then realised that there were hundreds of thousands students with Unspecified nationalities. The next exercise we had to do was to extract the students’ data and request that the affected MIS vendors update the correct nationalities</a:t>
            </a:r>
          </a:p>
          <a:p>
            <a:r>
              <a:rPr lang="en-ZA" sz="2400" dirty="0" smtClean="0"/>
              <a:t>Double counting on Student enrolments</a:t>
            </a:r>
          </a:p>
          <a:p>
            <a:r>
              <a:rPr lang="en-ZA" sz="2400" dirty="0" smtClean="0"/>
              <a:t>Terminations are not being handled properly. Reports of staff terminated but not reflecting as such on the system seems very common. The correct procedure for terminations is to make submissions that reflect the terminations not just to skip them in your next submissions</a:t>
            </a:r>
          </a:p>
          <a:p>
            <a:pPr marL="0" indent="0">
              <a:buNone/>
            </a:pPr>
            <a:r>
              <a:rPr lang="en-ZA" sz="2400" dirty="0" smtClean="0"/>
              <a:t> </a:t>
            </a:r>
          </a:p>
          <a:p>
            <a:pPr marL="0" lvl="0" indent="0">
              <a:buNone/>
            </a:pPr>
            <a:r>
              <a:rPr lang="en-ZA" sz="2400" dirty="0" smtClean="0"/>
              <a:t>From this trend on nationalities, disabilities and home language I think there is more defaulting of data values which is yet to be picked which can affect some statistics. The culprit for this is not using the values from the look ups.</a:t>
            </a:r>
          </a:p>
          <a:p>
            <a:pPr marL="0" indent="0">
              <a:buNone/>
            </a:pPr>
            <a:endParaRPr lang="en-ZA" sz="24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292052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88224" y="6304235"/>
            <a:ext cx="2133600" cy="365125"/>
          </a:xfrm>
        </p:spPr>
        <p:txBody>
          <a:bodyPr/>
          <a:lstStyle/>
          <a:p>
            <a:fld id="{6E2D2B3B-882E-40F3-A32F-6DD516915044}" type="slidenum">
              <a:rPr lang="en-US" smtClean="0"/>
              <a:pPr/>
              <a:t>13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Content Placeholder 2"/>
          <p:cNvSpPr>
            <a:spLocks noGrp="1"/>
          </p:cNvSpPr>
          <p:nvPr>
            <p:ph idx="1"/>
          </p:nvPr>
        </p:nvSpPr>
        <p:spPr>
          <a:xfrm>
            <a:off x="457200" y="1253534"/>
            <a:ext cx="8229600" cy="4872629"/>
          </a:xfrm>
        </p:spPr>
        <p:txBody>
          <a:bodyPr>
            <a:normAutofit/>
          </a:bodyPr>
          <a:lstStyle/>
          <a:p>
            <a:pPr marL="0" lvl="0" indent="0">
              <a:buNone/>
            </a:pPr>
            <a:r>
              <a:rPr lang="en-ZA" sz="2400" b="1" dirty="0" smtClean="0"/>
              <a:t>Improvements made in the last year</a:t>
            </a:r>
          </a:p>
          <a:p>
            <a:pPr lvl="0"/>
            <a:r>
              <a:rPr lang="en-ZA" sz="2400" dirty="0"/>
              <a:t>6</a:t>
            </a:r>
            <a:r>
              <a:rPr lang="en-ZA" sz="2400" dirty="0" smtClean="0"/>
              <a:t> submissions from the previous 12</a:t>
            </a:r>
          </a:p>
          <a:p>
            <a:pPr lvl="0"/>
            <a:r>
              <a:rPr lang="en-ZA" sz="2400" dirty="0" smtClean="0"/>
              <a:t>The data declaration form has been revised</a:t>
            </a:r>
          </a:p>
          <a:p>
            <a:r>
              <a:rPr lang="en-GB" sz="2400" dirty="0"/>
              <a:t>Process alignments in branches</a:t>
            </a:r>
          </a:p>
          <a:p>
            <a:pPr lvl="0"/>
            <a:r>
              <a:rPr lang="en-ZA" sz="2400" dirty="0" smtClean="0"/>
              <a:t>Compact version of the comprehensive report</a:t>
            </a:r>
          </a:p>
          <a:p>
            <a:pPr lvl="0"/>
            <a:r>
              <a:rPr lang="en-ZA" sz="2400" dirty="0" smtClean="0"/>
              <a:t>Continuous engagement with the MIS service providers such that system specifications are properly </a:t>
            </a:r>
            <a:r>
              <a:rPr lang="en-ZA" sz="2400" dirty="0" smtClean="0"/>
              <a:t>interpreted</a:t>
            </a:r>
          </a:p>
          <a:p>
            <a:pPr lvl="0"/>
            <a:r>
              <a:rPr lang="en-ZA" sz="2400" dirty="0" smtClean="0"/>
              <a:t>EDUktiV – added section 11 to </a:t>
            </a:r>
            <a:r>
              <a:rPr lang="en-ZA" sz="2400" smtClean="0"/>
              <a:t>the user manual </a:t>
            </a:r>
            <a:r>
              <a:rPr lang="en-ZA" sz="2400" dirty="0" smtClean="0"/>
              <a:t>which addresses SQL Server configurations which is always a thorny issue in installations</a:t>
            </a:r>
            <a:endParaRPr lang="en-ZA" sz="2400" dirty="0" smtClean="0"/>
          </a:p>
          <a:p>
            <a:pPr marL="0" lvl="0" indent="0">
              <a:buNone/>
            </a:pPr>
            <a:endParaRPr lang="en-ZA" sz="2400" dirty="0"/>
          </a:p>
          <a:p>
            <a:pPr marL="0" lvl="0" indent="0">
              <a:buNone/>
            </a:pPr>
            <a:endParaRPr lang="en-ZA" sz="2400" dirty="0"/>
          </a:p>
          <a:p>
            <a:pPr marL="0" indent="0">
              <a:buNone/>
            </a:pPr>
            <a:endParaRPr lang="en-ZA" sz="2400" dirty="0"/>
          </a:p>
        </p:txBody>
      </p:sp>
    </p:spTree>
    <p:extLst>
      <p:ext uri="{BB962C8B-B14F-4D97-AF65-F5344CB8AC3E}">
        <p14:creationId xmlns:p14="http://schemas.microsoft.com/office/powerpoint/2010/main" val="681160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14</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4" name="Rectangle 3"/>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Content Placeholder 2"/>
          <p:cNvSpPr txBox="1">
            <a:spLocks/>
          </p:cNvSpPr>
          <p:nvPr/>
        </p:nvSpPr>
        <p:spPr>
          <a:xfrm>
            <a:off x="457200" y="1253534"/>
            <a:ext cx="8229600" cy="487262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ZA" sz="2400" b="1" dirty="0" smtClean="0"/>
              <a:t>Improvements needed</a:t>
            </a:r>
          </a:p>
          <a:p>
            <a:r>
              <a:rPr lang="en-GB" sz="2400" dirty="0"/>
              <a:t>Exam data, or maybe better, Enrolment Status of “Completed – </a:t>
            </a:r>
            <a:r>
              <a:rPr lang="en-GB" sz="2400" dirty="0" smtClean="0"/>
              <a:t>To Be Assessed</a:t>
            </a:r>
            <a:r>
              <a:rPr lang="en-GB" sz="2400" dirty="0"/>
              <a:t>”, so we can calculate more stats needed for M&amp;E (Certification Rates and Throughput)</a:t>
            </a:r>
          </a:p>
          <a:p>
            <a:r>
              <a:rPr lang="en-GB" sz="2400" dirty="0"/>
              <a:t>Planning data streamlined and reports (funding grid, planning data and enrolments)</a:t>
            </a:r>
          </a:p>
          <a:p>
            <a:r>
              <a:rPr lang="en-GB" sz="2400" dirty="0"/>
              <a:t>Reports, Stats and dashboards</a:t>
            </a:r>
          </a:p>
          <a:p>
            <a:pPr marL="0" indent="0">
              <a:buFont typeface="Arial" pitchFamily="34" charset="0"/>
              <a:buNone/>
            </a:pPr>
            <a:endParaRPr lang="en-ZA" sz="2400" dirty="0" smtClean="0"/>
          </a:p>
          <a:p>
            <a:pPr marL="0" indent="0">
              <a:buFont typeface="Arial" pitchFamily="34" charset="0"/>
              <a:buNone/>
            </a:pPr>
            <a:endParaRPr lang="en-ZA" sz="2400" dirty="0"/>
          </a:p>
        </p:txBody>
      </p:sp>
      <p:sp>
        <p:nvSpPr>
          <p:cNvPr id="7" name="Subtitle 2"/>
          <p:cNvSpPr txBox="1">
            <a:spLocks/>
          </p:cNvSpPr>
          <p:nvPr/>
        </p:nvSpPr>
        <p:spPr>
          <a:xfrm>
            <a:off x="467544" y="5805264"/>
            <a:ext cx="8219256" cy="504056"/>
          </a:xfrm>
          <a:prstGeom prst="rect">
            <a:avLst/>
          </a:prstGeom>
        </p:spPr>
        <p:txBody>
          <a:bodyPr anchor="b">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ZA" sz="2000" dirty="0" smtClean="0"/>
              <a:t>27 June 2018</a:t>
            </a:r>
            <a:endParaRPr lang="en-ZA" sz="2000" dirty="0"/>
          </a:p>
        </p:txBody>
      </p:sp>
    </p:spTree>
    <p:extLst>
      <p:ext uri="{BB962C8B-B14F-4D97-AF65-F5344CB8AC3E}">
        <p14:creationId xmlns:p14="http://schemas.microsoft.com/office/powerpoint/2010/main" val="4109401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Rectangle 2"/>
          <p:cNvSpPr/>
          <p:nvPr/>
        </p:nvSpPr>
        <p:spPr>
          <a:xfrm>
            <a:off x="323528" y="1624019"/>
            <a:ext cx="8424936" cy="2954655"/>
          </a:xfrm>
          <a:prstGeom prst="rect">
            <a:avLst/>
          </a:prstGeom>
        </p:spPr>
        <p:txBody>
          <a:bodyPr wrap="square">
            <a:spAutoFit/>
          </a:bodyPr>
          <a:lstStyle/>
          <a:p>
            <a:pPr lvl="0"/>
            <a:r>
              <a:rPr lang="en-ZA" sz="2400" b="1" dirty="0" smtClean="0"/>
              <a:t>Development</a:t>
            </a:r>
          </a:p>
          <a:p>
            <a:r>
              <a:rPr lang="en-GB" dirty="0"/>
              <a:t>Work on improvements </a:t>
            </a:r>
            <a:r>
              <a:rPr lang="en-GB" dirty="0" smtClean="0"/>
              <a:t>according to the TVETMIS Action Plan</a:t>
            </a:r>
          </a:p>
          <a:p>
            <a:r>
              <a:rPr lang="en-GB" dirty="0" smtClean="0"/>
              <a:t>Get </a:t>
            </a:r>
            <a:r>
              <a:rPr lang="en-GB" dirty="0"/>
              <a:t>college data on enrolment “completed”</a:t>
            </a:r>
          </a:p>
          <a:p>
            <a:pPr marL="742950" lvl="1" indent="-285750">
              <a:buFont typeface="Arial" panose="020B0604020202020204" pitchFamily="34" charset="0"/>
              <a:buChar char="•"/>
            </a:pPr>
            <a:r>
              <a:rPr lang="en-GB" dirty="0"/>
              <a:t>Planning data</a:t>
            </a:r>
          </a:p>
          <a:p>
            <a:pPr marL="742950" lvl="1" indent="-285750">
              <a:buFont typeface="Arial" panose="020B0604020202020204" pitchFamily="34" charset="0"/>
              <a:buChar char="•"/>
            </a:pPr>
            <a:r>
              <a:rPr lang="en-GB" dirty="0"/>
              <a:t>Reports alignment with M&amp;E</a:t>
            </a:r>
          </a:p>
          <a:p>
            <a:r>
              <a:rPr lang="en-GB" dirty="0"/>
              <a:t>Implement new </a:t>
            </a:r>
            <a:r>
              <a:rPr lang="en-GB" dirty="0" smtClean="0"/>
              <a:t>data warehouse </a:t>
            </a:r>
            <a:r>
              <a:rPr lang="en-GB" dirty="0"/>
              <a:t>tooling (</a:t>
            </a:r>
            <a:r>
              <a:rPr lang="en-GB" dirty="0" smtClean="0"/>
              <a:t>SQL Server </a:t>
            </a:r>
            <a:r>
              <a:rPr lang="en-GB" dirty="0"/>
              <a:t>– </a:t>
            </a:r>
            <a:r>
              <a:rPr lang="en-GB" dirty="0" err="1"/>
              <a:t>PowerBI</a:t>
            </a:r>
            <a:r>
              <a:rPr lang="en-GB" dirty="0"/>
              <a:t> - </a:t>
            </a:r>
            <a:r>
              <a:rPr lang="en-GB" dirty="0" smtClean="0"/>
              <a:t>SharePoint </a:t>
            </a:r>
            <a:r>
              <a:rPr lang="en-GB" dirty="0"/>
              <a:t>for distribution and sharing)</a:t>
            </a:r>
          </a:p>
          <a:p>
            <a:r>
              <a:rPr lang="en-GB" dirty="0"/>
              <a:t>Processes to enhance warehouse and include BMS/MIS vendors and colleges in process of collecting and submission of the right data</a:t>
            </a:r>
          </a:p>
          <a:p>
            <a:pPr lvl="0"/>
            <a:endParaRPr lang="en-ZA" dirty="0"/>
          </a:p>
        </p:txBody>
      </p:sp>
      <p:sp>
        <p:nvSpPr>
          <p:cNvPr id="8" name="Subtitle 2"/>
          <p:cNvSpPr txBox="1">
            <a:spLocks/>
          </p:cNvSpPr>
          <p:nvPr/>
        </p:nvSpPr>
        <p:spPr>
          <a:xfrm>
            <a:off x="467544" y="5805264"/>
            <a:ext cx="8219256" cy="504056"/>
          </a:xfrm>
          <a:prstGeom prst="rect">
            <a:avLst/>
          </a:prstGeom>
        </p:spPr>
        <p:txBody>
          <a:bodyPr anchor="b">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ZA" sz="2000" dirty="0" smtClean="0"/>
              <a:t>27 June 2018</a:t>
            </a:r>
            <a:endParaRPr lang="en-ZA" sz="2000" dirty="0"/>
          </a:p>
        </p:txBody>
      </p:sp>
    </p:spTree>
    <p:extLst>
      <p:ext uri="{BB962C8B-B14F-4D97-AF65-F5344CB8AC3E}">
        <p14:creationId xmlns:p14="http://schemas.microsoft.com/office/powerpoint/2010/main" val="3783446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16</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Rectangle 2"/>
          <p:cNvSpPr/>
          <p:nvPr/>
        </p:nvSpPr>
        <p:spPr>
          <a:xfrm>
            <a:off x="323528" y="1624019"/>
            <a:ext cx="8424936" cy="5170646"/>
          </a:xfrm>
          <a:prstGeom prst="rect">
            <a:avLst/>
          </a:prstGeom>
        </p:spPr>
        <p:txBody>
          <a:bodyPr wrap="square">
            <a:spAutoFit/>
          </a:bodyPr>
          <a:lstStyle/>
          <a:p>
            <a:pPr lvl="0"/>
            <a:r>
              <a:rPr lang="en-ZA" sz="2400" b="1" dirty="0" smtClean="0"/>
              <a:t>Conclusion</a:t>
            </a:r>
          </a:p>
          <a:p>
            <a:pPr lvl="0"/>
            <a:endParaRPr lang="en-ZA" sz="2400" b="1" dirty="0" smtClean="0"/>
          </a:p>
          <a:p>
            <a:pPr marL="342900" indent="-342900">
              <a:buFont typeface="Arial" panose="020B0604020202020204" pitchFamily="34" charset="0"/>
              <a:buChar char="•"/>
            </a:pPr>
            <a:r>
              <a:rPr lang="en-GB" sz="2400" dirty="0"/>
              <a:t>It has been an experience at DHET to have the Data people aligned with the </a:t>
            </a:r>
            <a:r>
              <a:rPr lang="en-GB" sz="2400" dirty="0" smtClean="0"/>
              <a:t>content people (Branch </a:t>
            </a:r>
            <a:r>
              <a:rPr lang="en-GB" sz="2400" dirty="0"/>
              <a:t>P and T)</a:t>
            </a:r>
          </a:p>
          <a:p>
            <a:pPr marL="342900" indent="-342900">
              <a:buFont typeface="Arial" panose="020B0604020202020204" pitchFamily="34" charset="0"/>
              <a:buChar char="•"/>
            </a:pPr>
            <a:r>
              <a:rPr lang="en-GB" sz="2400" dirty="0"/>
              <a:t>It is a challenge to have the colleges report data without the SILO’s (HR, Finance, Student Info)</a:t>
            </a:r>
          </a:p>
          <a:p>
            <a:pPr marL="342900" indent="-342900">
              <a:buFont typeface="Arial" panose="020B0604020202020204" pitchFamily="34" charset="0"/>
              <a:buChar char="•"/>
            </a:pPr>
            <a:r>
              <a:rPr lang="en-GB" sz="2400" dirty="0"/>
              <a:t>TVETMIS will continue. It will not disappear. It’ll grow.</a:t>
            </a:r>
          </a:p>
          <a:p>
            <a:pPr marL="342900" indent="-342900">
              <a:buFont typeface="Arial" panose="020B0604020202020204" pitchFamily="34" charset="0"/>
              <a:buChar char="•"/>
            </a:pPr>
            <a:r>
              <a:rPr lang="en-GB" sz="2400" dirty="0"/>
              <a:t>My part of the show is to make sure we have a </a:t>
            </a:r>
            <a:r>
              <a:rPr lang="en-GB" sz="2400" dirty="0" smtClean="0"/>
              <a:t>world class </a:t>
            </a:r>
            <a:r>
              <a:rPr lang="en-GB" sz="2400" dirty="0"/>
              <a:t>technical process, a comprehensive </a:t>
            </a:r>
            <a:r>
              <a:rPr lang="en-GB" sz="2400" dirty="0" smtClean="0"/>
              <a:t>data warehouse </a:t>
            </a:r>
            <a:r>
              <a:rPr lang="en-GB" sz="2400" dirty="0"/>
              <a:t>and tooling that allow our stakeholders to analyse what is going on!</a:t>
            </a:r>
          </a:p>
          <a:p>
            <a:endParaRPr lang="en-GB" sz="2400" dirty="0"/>
          </a:p>
          <a:p>
            <a:endParaRPr lang="en-ZA" sz="2400" dirty="0"/>
          </a:p>
          <a:p>
            <a:pPr lvl="0"/>
            <a:endParaRPr lang="en-ZA" sz="2400" b="1" dirty="0" smtClean="0"/>
          </a:p>
          <a:p>
            <a:pPr lvl="0"/>
            <a:endParaRPr lang="en-ZA" dirty="0"/>
          </a:p>
        </p:txBody>
      </p:sp>
      <p:sp>
        <p:nvSpPr>
          <p:cNvPr id="8" name="Subtitle 2"/>
          <p:cNvSpPr txBox="1">
            <a:spLocks/>
          </p:cNvSpPr>
          <p:nvPr/>
        </p:nvSpPr>
        <p:spPr>
          <a:xfrm>
            <a:off x="467544" y="5805264"/>
            <a:ext cx="8219256" cy="504056"/>
          </a:xfrm>
          <a:prstGeom prst="rect">
            <a:avLst/>
          </a:prstGeom>
        </p:spPr>
        <p:txBody>
          <a:bodyPr anchor="b">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ZA" sz="2000" dirty="0" smtClean="0"/>
              <a:t>27 June 2018</a:t>
            </a:r>
            <a:endParaRPr lang="en-ZA" sz="2000" dirty="0"/>
          </a:p>
        </p:txBody>
      </p:sp>
    </p:spTree>
    <p:extLst>
      <p:ext uri="{BB962C8B-B14F-4D97-AF65-F5344CB8AC3E}">
        <p14:creationId xmlns:p14="http://schemas.microsoft.com/office/powerpoint/2010/main" val="1543597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3098775"/>
          </a:xfrm>
        </p:spPr>
        <p:txBody>
          <a:bodyPr>
            <a:normAutofit/>
          </a:bodyPr>
          <a:lstStyle/>
          <a:p>
            <a:r>
              <a:rPr lang="en-ZA" sz="3200" dirty="0" smtClean="0"/>
              <a:t/>
            </a:r>
            <a:br>
              <a:rPr lang="en-ZA" sz="3200" dirty="0" smtClean="0"/>
            </a:br>
            <a:r>
              <a:rPr lang="en-GB" sz="3200" dirty="0"/>
              <a:t>At your service!</a:t>
            </a:r>
            <a:br>
              <a:rPr lang="en-GB" sz="3200" dirty="0"/>
            </a:br>
            <a:r>
              <a:rPr lang="en-ZA" sz="3200" dirty="0"/>
              <a:t/>
            </a:r>
            <a:br>
              <a:rPr lang="en-ZA" sz="3200" dirty="0"/>
            </a:br>
            <a:r>
              <a:rPr lang="en-ZA" sz="3200" dirty="0" smtClean="0"/>
              <a:t>Thank-you</a:t>
            </a:r>
            <a:endParaRPr lang="en-ZA" sz="3200" dirty="0"/>
          </a:p>
        </p:txBody>
      </p:sp>
      <p:sp>
        <p:nvSpPr>
          <p:cNvPr id="3" name="Subtitle 2"/>
          <p:cNvSpPr>
            <a:spLocks noGrp="1"/>
          </p:cNvSpPr>
          <p:nvPr>
            <p:ph type="subTitle" idx="1"/>
          </p:nvPr>
        </p:nvSpPr>
        <p:spPr>
          <a:xfrm>
            <a:off x="467544" y="5805264"/>
            <a:ext cx="8219256" cy="504056"/>
          </a:xfrm>
        </p:spPr>
        <p:txBody>
          <a:bodyPr anchor="b">
            <a:normAutofit/>
          </a:bodyPr>
          <a:lstStyle/>
          <a:p>
            <a:pPr algn="r"/>
            <a:r>
              <a:rPr lang="en-ZA" sz="2000" dirty="0" smtClean="0"/>
              <a:t>27 June 2018</a:t>
            </a:r>
            <a:endParaRPr lang="en-ZA"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17</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268805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3534"/>
            <a:ext cx="8229600" cy="4872629"/>
          </a:xfrm>
        </p:spPr>
        <p:txBody>
          <a:bodyPr>
            <a:noAutofit/>
          </a:bodyPr>
          <a:lstStyle/>
          <a:p>
            <a:pPr marL="0" indent="0">
              <a:buNone/>
            </a:pPr>
            <a:r>
              <a:rPr lang="en-GB" sz="2400" b="1" dirty="0"/>
              <a:t>Branch P and Branch </a:t>
            </a:r>
            <a:r>
              <a:rPr lang="en-GB" sz="2400" b="1" dirty="0" smtClean="0"/>
              <a:t>T</a:t>
            </a:r>
          </a:p>
          <a:p>
            <a:r>
              <a:rPr lang="en-GB" sz="2400" dirty="0"/>
              <a:t>Branch P owns the technical execution of the collection of data, maintains the warehouse, implements stakeholder </a:t>
            </a:r>
            <a:r>
              <a:rPr lang="en-GB" sz="2400" dirty="0" smtClean="0"/>
              <a:t>demands </a:t>
            </a:r>
            <a:r>
              <a:rPr lang="en-GB" sz="2400" dirty="0"/>
              <a:t>and facilitates the inquiries</a:t>
            </a:r>
          </a:p>
          <a:p>
            <a:r>
              <a:rPr lang="en-GB" sz="2400" dirty="0"/>
              <a:t>Branch T owns specifications, does analytics and requires </a:t>
            </a:r>
            <a:r>
              <a:rPr lang="en-GB" sz="2400" dirty="0" smtClean="0"/>
              <a:t>reporting on </a:t>
            </a:r>
            <a:r>
              <a:rPr lang="en-GB" sz="2400" dirty="0"/>
              <a:t>data.</a:t>
            </a:r>
          </a:p>
          <a:p>
            <a:r>
              <a:rPr lang="en-GB" sz="2400" dirty="0"/>
              <a:t>P &amp; T work closely together</a:t>
            </a:r>
          </a:p>
          <a:p>
            <a:pPr marL="0" indent="0">
              <a:buNone/>
            </a:pPr>
            <a:endParaRPr lang="en-GB" sz="2400" b="1" dirty="0" smtClean="0"/>
          </a:p>
          <a:p>
            <a:pPr marL="0" indent="0">
              <a:buNone/>
            </a:pPr>
            <a:endParaRPr lang="en-GB" sz="2400" b="1" dirty="0" smtClean="0"/>
          </a:p>
        </p:txBody>
      </p:sp>
      <p:sp>
        <p:nvSpPr>
          <p:cNvPr id="4" name="Slide Number Placeholder 3"/>
          <p:cNvSpPr>
            <a:spLocks noGrp="1"/>
          </p:cNvSpPr>
          <p:nvPr>
            <p:ph type="sldNum" sz="quarter" idx="12"/>
          </p:nvPr>
        </p:nvSpPr>
        <p:spPr/>
        <p:txBody>
          <a:bodyPr/>
          <a:lstStyle/>
          <a:p>
            <a:fld id="{6E2D2B3B-882E-40F3-A32F-6DD516915044}" type="slidenum">
              <a:rPr lang="en-US" smtClean="0"/>
              <a:pPr/>
              <a:t>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811340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Content Placeholder 2"/>
          <p:cNvSpPr>
            <a:spLocks noGrp="1"/>
          </p:cNvSpPr>
          <p:nvPr>
            <p:ph idx="1"/>
          </p:nvPr>
        </p:nvSpPr>
        <p:spPr>
          <a:xfrm>
            <a:off x="457200" y="1206276"/>
            <a:ext cx="8229600" cy="4919887"/>
          </a:xfrm>
        </p:spPr>
        <p:txBody>
          <a:bodyPr>
            <a:noAutofit/>
          </a:bodyPr>
          <a:lstStyle/>
          <a:p>
            <a:pPr marL="0" indent="0">
              <a:buNone/>
            </a:pPr>
            <a:r>
              <a:rPr lang="en-ZA" sz="2400" b="1" dirty="0" smtClean="0"/>
              <a:t>Purpose of TVETMIS</a:t>
            </a:r>
          </a:p>
          <a:p>
            <a:r>
              <a:rPr lang="en-GB" sz="2400" dirty="0" smtClean="0"/>
              <a:t>Traceability </a:t>
            </a:r>
            <a:r>
              <a:rPr lang="en-GB" sz="2400" dirty="0"/>
              <a:t>of learners at </a:t>
            </a:r>
            <a:r>
              <a:rPr lang="en-GB" sz="2400" dirty="0" smtClean="0"/>
              <a:t>Colleges (</a:t>
            </a:r>
            <a:r>
              <a:rPr lang="en-GB" sz="2400" dirty="0"/>
              <a:t>unit level records)</a:t>
            </a:r>
          </a:p>
          <a:p>
            <a:r>
              <a:rPr lang="en-GB" sz="2400" dirty="0"/>
              <a:t>Streamline inquiries from Department</a:t>
            </a:r>
          </a:p>
          <a:p>
            <a:r>
              <a:rPr lang="en-GB" sz="2400" dirty="0"/>
              <a:t>Insight information about the </a:t>
            </a:r>
            <a:r>
              <a:rPr lang="en-GB" sz="2400" dirty="0" smtClean="0"/>
              <a:t>TVET sector for its contribution to skills development</a:t>
            </a:r>
            <a:endParaRPr lang="en-GB" sz="2400" dirty="0"/>
          </a:p>
          <a:p>
            <a:r>
              <a:rPr lang="en-GB" sz="2400" dirty="0"/>
              <a:t>Statistics and </a:t>
            </a:r>
            <a:r>
              <a:rPr lang="en-GB" sz="2400" dirty="0" smtClean="0"/>
              <a:t>Analytics – these form inputs to planning </a:t>
            </a:r>
            <a:endParaRPr lang="en-GB" sz="2400" dirty="0"/>
          </a:p>
          <a:p>
            <a:pPr marL="0" indent="0">
              <a:buNone/>
            </a:pPr>
            <a:endParaRPr lang="en-GB" dirty="0"/>
          </a:p>
        </p:txBody>
      </p:sp>
    </p:spTree>
    <p:extLst>
      <p:ext uri="{BB962C8B-B14F-4D97-AF65-F5344CB8AC3E}">
        <p14:creationId xmlns:p14="http://schemas.microsoft.com/office/powerpoint/2010/main" val="22888307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3534"/>
            <a:ext cx="8229600" cy="5127794"/>
          </a:xfrm>
        </p:spPr>
        <p:txBody>
          <a:bodyPr>
            <a:noAutofit/>
          </a:bodyPr>
          <a:lstStyle/>
          <a:p>
            <a:pPr marL="0" lvl="0" indent="0">
              <a:buNone/>
            </a:pPr>
            <a:r>
              <a:rPr lang="en-ZA" sz="2400" b="1" dirty="0" smtClean="0"/>
              <a:t>What do we have in TVETMIS data warehouse today</a:t>
            </a:r>
          </a:p>
          <a:p>
            <a:pPr marL="0" lvl="0" indent="0">
              <a:buNone/>
            </a:pPr>
            <a:endParaRPr lang="en-ZA" sz="2400" b="1" dirty="0" smtClean="0"/>
          </a:p>
        </p:txBody>
      </p:sp>
      <p:sp>
        <p:nvSpPr>
          <p:cNvPr id="4" name="Slide Number Placeholder 3"/>
          <p:cNvSpPr>
            <a:spLocks noGrp="1"/>
          </p:cNvSpPr>
          <p:nvPr>
            <p:ph type="sldNum" sz="quarter" idx="12"/>
          </p:nvPr>
        </p:nvSpPr>
        <p:spPr/>
        <p:txBody>
          <a:bodyPr/>
          <a:lstStyle/>
          <a:p>
            <a:fld id="{6E2D2B3B-882E-40F3-A32F-6DD516915044}" type="slidenum">
              <a:rPr lang="en-US" smtClean="0"/>
              <a:pPr/>
              <a:t>4</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2" name="Picture 1"/>
          <p:cNvPicPr>
            <a:picLocks noChangeAspect="1"/>
          </p:cNvPicPr>
          <p:nvPr/>
        </p:nvPicPr>
        <p:blipFill>
          <a:blip r:embed="rId3"/>
          <a:stretch>
            <a:fillRect/>
          </a:stretch>
        </p:blipFill>
        <p:spPr>
          <a:xfrm>
            <a:off x="451576" y="1799625"/>
            <a:ext cx="8280920" cy="4509467"/>
          </a:xfrm>
          <a:prstGeom prst="rect">
            <a:avLst/>
          </a:prstGeom>
        </p:spPr>
      </p:pic>
    </p:spTree>
    <p:extLst>
      <p:ext uri="{BB962C8B-B14F-4D97-AF65-F5344CB8AC3E}">
        <p14:creationId xmlns:p14="http://schemas.microsoft.com/office/powerpoint/2010/main" val="13674696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6946" y="1253535"/>
            <a:ext cx="7991254" cy="5123408"/>
          </a:xfrm>
        </p:spPr>
        <p:txBody>
          <a:bodyPr anchor="t">
            <a:normAutofit/>
          </a:bodyPr>
          <a:lstStyle/>
          <a:p>
            <a:pPr lvl="0" algn="l"/>
            <a:r>
              <a:rPr lang="en-ZA" sz="2400" b="1" dirty="0"/>
              <a:t>What do we </a:t>
            </a:r>
            <a:r>
              <a:rPr lang="en-ZA" sz="2400" b="1" dirty="0" smtClean="0"/>
              <a:t>have </a:t>
            </a:r>
            <a:r>
              <a:rPr lang="en-ZA" sz="2400" b="1" dirty="0"/>
              <a:t>in TVETMIS data warehouse </a:t>
            </a:r>
            <a:r>
              <a:rPr lang="en-ZA" sz="2400" b="1" dirty="0" smtClean="0"/>
              <a:t>today</a:t>
            </a:r>
            <a:br>
              <a:rPr lang="en-ZA" sz="2400" b="1" dirty="0" smtClean="0"/>
            </a:br>
            <a:r>
              <a:rPr lang="en-ZA" sz="2400" b="1" dirty="0" smtClean="0"/>
              <a:t>	-</a:t>
            </a:r>
            <a:r>
              <a:rPr lang="en-ZA" sz="2000" dirty="0" smtClean="0"/>
              <a:t>Learner Enrolment Data but no examination data</a:t>
            </a:r>
            <a:br>
              <a:rPr lang="en-ZA" sz="2000" dirty="0" smtClean="0"/>
            </a:br>
            <a:r>
              <a:rPr lang="en-ZA" sz="2000" dirty="0" smtClean="0"/>
              <a:t>	-Staff Data including qualifications , teaching hours, classes WBE</a:t>
            </a:r>
            <a:br>
              <a:rPr lang="en-ZA" sz="2000" dirty="0" smtClean="0"/>
            </a:br>
            <a:r>
              <a:rPr lang="en-ZA" sz="2000" dirty="0" smtClean="0"/>
              <a:t>	-Staff WBE </a:t>
            </a:r>
            <a:r>
              <a:rPr lang="en-ZA" sz="2000" dirty="0"/>
              <a:t>data</a:t>
            </a:r>
            <a:br>
              <a:rPr lang="en-ZA" sz="2000" dirty="0"/>
            </a:br>
            <a:r>
              <a:rPr lang="en-ZA" sz="2000" dirty="0"/>
              <a:t>	</a:t>
            </a:r>
            <a:r>
              <a:rPr lang="en-ZA" sz="2000" dirty="0" smtClean="0"/>
              <a:t>-College Programme Offerings in terms of courses and subjects </a:t>
            </a:r>
            <a:r>
              <a:rPr lang="en-ZA" sz="2400" dirty="0" smtClean="0"/>
              <a:t/>
            </a:r>
            <a:br>
              <a:rPr lang="en-ZA" sz="2400" dirty="0" smtClean="0"/>
            </a:br>
            <a:r>
              <a:rPr lang="en-ZA" sz="2400" dirty="0" smtClean="0"/>
              <a:t/>
            </a:r>
            <a:br>
              <a:rPr lang="en-ZA" sz="2400" dirty="0" smtClean="0"/>
            </a:br>
            <a:r>
              <a:rPr lang="en-ZA" sz="2400" b="1" dirty="0" smtClean="0"/>
              <a:t/>
            </a:r>
            <a:br>
              <a:rPr lang="en-ZA" sz="2400" b="1" dirty="0" smtClean="0"/>
            </a:br>
            <a:r>
              <a:rPr lang="en-ZA" sz="2400" b="1" dirty="0" smtClean="0"/>
              <a:t/>
            </a:r>
            <a:br>
              <a:rPr lang="en-ZA" sz="2400" b="1" dirty="0" smtClean="0"/>
            </a:br>
            <a:r>
              <a:rPr lang="en-ZA" sz="2400" dirty="0" smtClean="0"/>
              <a:t> </a:t>
            </a:r>
            <a:r>
              <a:rPr lang="en-ZA" sz="2400" dirty="0"/>
              <a:t/>
            </a:r>
            <a:br>
              <a:rPr lang="en-ZA" sz="2400" dirty="0"/>
            </a:br>
            <a:endParaRPr lang="en-ZA" sz="24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 name="Picture 2"/>
          <p:cNvPicPr>
            <a:picLocks noChangeAspect="1"/>
          </p:cNvPicPr>
          <p:nvPr/>
        </p:nvPicPr>
        <p:blipFill>
          <a:blip r:embed="rId3"/>
          <a:stretch>
            <a:fillRect/>
          </a:stretch>
        </p:blipFill>
        <p:spPr>
          <a:xfrm>
            <a:off x="539552" y="3140968"/>
            <a:ext cx="8280920" cy="3235974"/>
          </a:xfrm>
          <a:prstGeom prst="rect">
            <a:avLst/>
          </a:prstGeom>
        </p:spPr>
      </p:pic>
    </p:spTree>
    <p:extLst>
      <p:ext uri="{BB962C8B-B14F-4D97-AF65-F5344CB8AC3E}">
        <p14:creationId xmlns:p14="http://schemas.microsoft.com/office/powerpoint/2010/main" val="35772174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6946" y="1253534"/>
            <a:ext cx="8219854" cy="5467941"/>
          </a:xfrm>
        </p:spPr>
        <p:txBody>
          <a:bodyPr anchor="t">
            <a:noAutofit/>
          </a:bodyPr>
          <a:lstStyle/>
          <a:p>
            <a:pPr lvl="0" algn="l"/>
            <a:r>
              <a:rPr lang="en-ZA" sz="2400" b="1" dirty="0"/>
              <a:t>What do we have in TVETMIS data warehouse today</a:t>
            </a:r>
            <a:br>
              <a:rPr lang="en-ZA" sz="2400" b="1" dirty="0"/>
            </a:br>
            <a:r>
              <a:rPr lang="en-ZA" sz="2400" b="1" dirty="0" smtClean="0"/>
              <a:t/>
            </a:r>
            <a:br>
              <a:rPr lang="en-ZA" sz="2400" b="1" dirty="0" smtClean="0"/>
            </a:br>
            <a:r>
              <a:rPr lang="en-ZA" sz="2400" b="1" dirty="0"/>
              <a:t/>
            </a:r>
            <a:br>
              <a:rPr lang="en-ZA" sz="2400" b="1" dirty="0"/>
            </a:br>
            <a:r>
              <a:rPr lang="en-ZA" sz="2400" dirty="0" smtClean="0"/>
              <a:t/>
            </a:r>
            <a:br>
              <a:rPr lang="en-ZA" sz="2400" dirty="0" smtClean="0"/>
            </a:br>
            <a:endParaRPr lang="en-ZA" sz="24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6</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 name="Picture 2"/>
          <p:cNvPicPr>
            <a:picLocks noChangeAspect="1"/>
          </p:cNvPicPr>
          <p:nvPr/>
        </p:nvPicPr>
        <p:blipFill>
          <a:blip r:embed="rId3"/>
          <a:stretch>
            <a:fillRect/>
          </a:stretch>
        </p:blipFill>
        <p:spPr>
          <a:xfrm>
            <a:off x="466946" y="1700808"/>
            <a:ext cx="8281518" cy="4510404"/>
          </a:xfrm>
          <a:prstGeom prst="rect">
            <a:avLst/>
          </a:prstGeom>
        </p:spPr>
      </p:pic>
    </p:spTree>
    <p:extLst>
      <p:ext uri="{BB962C8B-B14F-4D97-AF65-F5344CB8AC3E}">
        <p14:creationId xmlns:p14="http://schemas.microsoft.com/office/powerpoint/2010/main" val="26763158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7</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Content Placeholder 2"/>
          <p:cNvSpPr txBox="1">
            <a:spLocks/>
          </p:cNvSpPr>
          <p:nvPr/>
        </p:nvSpPr>
        <p:spPr>
          <a:xfrm>
            <a:off x="457200" y="1253534"/>
            <a:ext cx="8229600" cy="4872629"/>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ZA" sz="2400" b="1" dirty="0" smtClean="0"/>
              <a:t>What do we have in TVETMIS data warehouse today</a:t>
            </a:r>
            <a:r>
              <a:rPr lang="en-ZA" sz="2400" b="1" dirty="0"/>
              <a:t/>
            </a:r>
            <a:br>
              <a:rPr lang="en-ZA" sz="2400" b="1" dirty="0"/>
            </a:br>
            <a:endParaRPr lang="en-ZA" sz="2400" b="1" dirty="0" smtClean="0">
              <a:solidFill>
                <a:schemeClr val="tx1"/>
              </a:solidFill>
            </a:endParaRPr>
          </a:p>
          <a:p>
            <a:pPr algn="l"/>
            <a:endParaRPr lang="en-ZA" sz="2400" dirty="0">
              <a:solidFill>
                <a:schemeClr val="tx1"/>
              </a:solidFill>
            </a:endParaRPr>
          </a:p>
        </p:txBody>
      </p:sp>
      <p:pic>
        <p:nvPicPr>
          <p:cNvPr id="2" name="Picture 1"/>
          <p:cNvPicPr>
            <a:picLocks noChangeAspect="1"/>
          </p:cNvPicPr>
          <p:nvPr/>
        </p:nvPicPr>
        <p:blipFill>
          <a:blip r:embed="rId3"/>
          <a:stretch>
            <a:fillRect/>
          </a:stretch>
        </p:blipFill>
        <p:spPr>
          <a:xfrm>
            <a:off x="467544" y="1772816"/>
            <a:ext cx="8280920" cy="4583534"/>
          </a:xfrm>
          <a:prstGeom prst="rect">
            <a:avLst/>
          </a:prstGeom>
        </p:spPr>
      </p:pic>
    </p:spTree>
    <p:extLst>
      <p:ext uri="{BB962C8B-B14F-4D97-AF65-F5344CB8AC3E}">
        <p14:creationId xmlns:p14="http://schemas.microsoft.com/office/powerpoint/2010/main" val="396754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8</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6" name="Rectangle 5"/>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Content Placeholder 2"/>
          <p:cNvSpPr txBox="1">
            <a:spLocks/>
          </p:cNvSpPr>
          <p:nvPr/>
        </p:nvSpPr>
        <p:spPr>
          <a:xfrm>
            <a:off x="457200" y="1253534"/>
            <a:ext cx="8229600" cy="4872629"/>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ZA" sz="2400" b="1" dirty="0"/>
              <a:t>What do we have in TVETMIS data warehouse today</a:t>
            </a:r>
          </a:p>
          <a:p>
            <a:pPr algn="l"/>
            <a:r>
              <a:rPr lang="en-ZA" sz="2400" dirty="0" smtClean="0"/>
              <a:t>We can compare enrolment data on a year on year basis and analyse trends and evaluate if our education campaigns are bearing fruits</a:t>
            </a:r>
            <a:endParaRPr lang="en-ZA" sz="2400" dirty="0"/>
          </a:p>
          <a:p>
            <a:pPr algn="l"/>
            <a:endParaRPr lang="en-ZA" sz="2400" dirty="0">
              <a:solidFill>
                <a:schemeClr val="tx1"/>
              </a:solidFill>
            </a:endParaRPr>
          </a:p>
        </p:txBody>
      </p:sp>
      <p:pic>
        <p:nvPicPr>
          <p:cNvPr id="2" name="Picture 1"/>
          <p:cNvPicPr>
            <a:picLocks noChangeAspect="1"/>
          </p:cNvPicPr>
          <p:nvPr/>
        </p:nvPicPr>
        <p:blipFill>
          <a:blip r:embed="rId3"/>
          <a:stretch>
            <a:fillRect/>
          </a:stretch>
        </p:blipFill>
        <p:spPr>
          <a:xfrm>
            <a:off x="467544" y="2780928"/>
            <a:ext cx="8291264" cy="3575422"/>
          </a:xfrm>
          <a:prstGeom prst="rect">
            <a:avLst/>
          </a:prstGeom>
        </p:spPr>
      </p:pic>
    </p:spTree>
    <p:extLst>
      <p:ext uri="{BB962C8B-B14F-4D97-AF65-F5344CB8AC3E}">
        <p14:creationId xmlns:p14="http://schemas.microsoft.com/office/powerpoint/2010/main" val="3318024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9</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88640"/>
            <a:ext cx="3028950" cy="1019175"/>
          </a:xfrm>
          <a:prstGeom prst="rect">
            <a:avLst/>
          </a:prstGeom>
        </p:spPr>
      </p:pic>
      <p:sp>
        <p:nvSpPr>
          <p:cNvPr id="4" name="Rectangle 3"/>
          <p:cNvSpPr/>
          <p:nvPr/>
        </p:nvSpPr>
        <p:spPr>
          <a:xfrm>
            <a:off x="467544" y="1207815"/>
            <a:ext cx="8280920"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p:nvSpPr>
        <p:spPr>
          <a:xfrm>
            <a:off x="468142" y="1160557"/>
            <a:ext cx="828092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Content Placeholder 2"/>
          <p:cNvSpPr txBox="1">
            <a:spLocks/>
          </p:cNvSpPr>
          <p:nvPr/>
        </p:nvSpPr>
        <p:spPr>
          <a:xfrm>
            <a:off x="609600" y="1340768"/>
            <a:ext cx="8229600" cy="648072"/>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ZA" sz="2000" b="1" dirty="0"/>
              <a:t>What do we have in TVETMIS data warehouse </a:t>
            </a:r>
            <a:r>
              <a:rPr lang="en-ZA" sz="2000" b="1" dirty="0" smtClean="0"/>
              <a:t>today</a:t>
            </a:r>
          </a:p>
          <a:p>
            <a:pPr marL="0" indent="0">
              <a:buNone/>
            </a:pPr>
            <a:r>
              <a:rPr lang="en-ZA" sz="2000" dirty="0" smtClean="0"/>
              <a:t>219 231 Female Africans enrolled in 2018</a:t>
            </a:r>
          </a:p>
          <a:p>
            <a:pPr marL="0" indent="0">
              <a:buFont typeface="Arial" pitchFamily="34" charset="0"/>
              <a:buNone/>
            </a:pPr>
            <a:endParaRPr lang="en-ZA" sz="2000" dirty="0" smtClean="0"/>
          </a:p>
        </p:txBody>
      </p:sp>
      <p:pic>
        <p:nvPicPr>
          <p:cNvPr id="6" name="Picture 5"/>
          <p:cNvPicPr>
            <a:picLocks noChangeAspect="1"/>
          </p:cNvPicPr>
          <p:nvPr/>
        </p:nvPicPr>
        <p:blipFill>
          <a:blip r:embed="rId4"/>
          <a:stretch>
            <a:fillRect/>
          </a:stretch>
        </p:blipFill>
        <p:spPr>
          <a:xfrm>
            <a:off x="550288" y="1988840"/>
            <a:ext cx="8280920" cy="4702547"/>
          </a:xfrm>
          <a:prstGeom prst="rect">
            <a:avLst/>
          </a:prstGeom>
        </p:spPr>
      </p:pic>
    </p:spTree>
    <p:extLst>
      <p:ext uri="{BB962C8B-B14F-4D97-AF65-F5344CB8AC3E}">
        <p14:creationId xmlns:p14="http://schemas.microsoft.com/office/powerpoint/2010/main" val="33162434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2257</TotalTime>
  <Words>795</Words>
  <Application>Microsoft Office PowerPoint</Application>
  <PresentationFormat>On-screen Show (4:3)</PresentationFormat>
  <Paragraphs>94</Paragraphs>
  <Slides>17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Technical and Vocational Education and Training Management Information System (TVETMIS)</vt:lpstr>
      <vt:lpstr>PowerPoint Presentation</vt:lpstr>
      <vt:lpstr>PowerPoint Presentation</vt:lpstr>
      <vt:lpstr>PowerPoint Presentation</vt:lpstr>
      <vt:lpstr>What do we have in TVETMIS data warehouse today  -Learner Enrolment Data but no examination data  -Staff Data including qualifications , teaching hours, classes WBE  -Staff WBE data  -College Programme Offerings in terms of courses and subjects       </vt:lpstr>
      <vt:lpstr>What do we have in TVETMIS data warehouse today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At your service!  Thank-you</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Barth.k</dc:creator>
  <cp:lastModifiedBy>Kanhanga.B</cp:lastModifiedBy>
  <cp:revision>137</cp:revision>
  <cp:lastPrinted>2016-09-06T10:30:00Z</cp:lastPrinted>
  <dcterms:created xsi:type="dcterms:W3CDTF">2013-04-27T20:28:13Z</dcterms:created>
  <dcterms:modified xsi:type="dcterms:W3CDTF">2018-06-27T06:57:11Z</dcterms:modified>
</cp:coreProperties>
</file>