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57" r:id="rId2"/>
  </p:sldMasterIdLst>
  <p:notesMasterIdLst>
    <p:notesMasterId r:id="rId14"/>
  </p:notesMasterIdLst>
  <p:handoutMasterIdLst>
    <p:handoutMasterId r:id="rId15"/>
  </p:handoutMasterIdLst>
  <p:sldIdLst>
    <p:sldId id="256" r:id="rId3"/>
    <p:sldId id="315" r:id="rId4"/>
    <p:sldId id="316" r:id="rId5"/>
    <p:sldId id="357" r:id="rId6"/>
    <p:sldId id="310" r:id="rId7"/>
    <p:sldId id="289" r:id="rId8"/>
    <p:sldId id="311" r:id="rId9"/>
    <p:sldId id="312" r:id="rId10"/>
    <p:sldId id="313" r:id="rId11"/>
    <p:sldId id="358" r:id="rId12"/>
    <p:sldId id="273" r:id="rId13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53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64" y="52"/>
      </p:cViewPr>
      <p:guideLst>
        <p:guide orient="horz"/>
        <p:guide pos="53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468312" y="211675"/>
            <a:ext cx="2814637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b="1" dirty="0">
              <a:latin typeface="Verdana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567114" y="254010"/>
            <a:ext cx="2806699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8148F-E9EC-3246-BD77-F5E90CAA7494}" type="datetimeFigureOut">
              <a:rPr lang="nl-NL" sz="900" smtClean="0">
                <a:latin typeface="Verdana"/>
              </a:rPr>
              <a:pPr/>
              <a:t>27-6-2018</a:t>
            </a:fld>
            <a:endParaRPr lang="nl-NL" sz="900" dirty="0">
              <a:latin typeface="Verdana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483130" y="8473538"/>
            <a:ext cx="2808285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 sz="900" b="1" dirty="0">
                <a:latin typeface="Verdana"/>
              </a:rPr>
              <a:t>CINOP Erasmus+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651784" y="8465071"/>
            <a:ext cx="2806699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5466A-16C2-924D-92B5-FA1DF2B4DE60}" type="slidenum">
              <a:rPr lang="nl-NL" sz="900" smtClean="0">
                <a:latin typeface="Verdana"/>
              </a:rPr>
              <a:pPr/>
              <a:t>‹#›</a:t>
            </a:fld>
            <a:endParaRPr lang="nl-NL" sz="900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41877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/>
              </a:defRPr>
            </a:lvl1pPr>
          </a:lstStyle>
          <a:p>
            <a:fld id="{48CDD050-F29D-244D-B2F4-5B47C0D0B29C}" type="datetimeFigureOut">
              <a:rPr lang="nl-NL" smtClean="0"/>
              <a:pPr/>
              <a:t>27-6-2018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/>
              </a:defRPr>
            </a:lvl1pPr>
          </a:lstStyle>
          <a:p>
            <a:fld id="{E8A87CD4-5731-2D4E-A96A-BAABCECC80A6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745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87CD4-5731-2D4E-A96A-BAABCECC80A6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2992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13"/>
          <p:cNvSpPr>
            <a:spLocks noGrp="1"/>
          </p:cNvSpPr>
          <p:nvPr>
            <p:ph type="body" sz="quarter" idx="10" hasCustomPrompt="1"/>
          </p:nvPr>
        </p:nvSpPr>
        <p:spPr>
          <a:xfrm>
            <a:off x="677863" y="4526639"/>
            <a:ext cx="6010275" cy="277359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buNone/>
              <a:defRPr sz="1000" b="0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‘s-Hertogenbosch, 2015</a:t>
            </a:r>
          </a:p>
        </p:txBody>
      </p:sp>
      <p:sp>
        <p:nvSpPr>
          <p:cNvPr id="5" name="Titel 1"/>
          <p:cNvSpPr>
            <a:spLocks noGrp="1"/>
          </p:cNvSpPr>
          <p:nvPr>
            <p:ph type="ctrTitle" hasCustomPrompt="1"/>
          </p:nvPr>
        </p:nvSpPr>
        <p:spPr>
          <a:xfrm>
            <a:off x="677775" y="2877015"/>
            <a:ext cx="7788452" cy="1102519"/>
          </a:xfrm>
          <a:prstGeom prst="rect">
            <a:avLst/>
          </a:prstGeom>
        </p:spPr>
        <p:txBody>
          <a:bodyPr anchor="t"/>
          <a:lstStyle>
            <a:lvl1pPr algn="l">
              <a:defRPr sz="3500" b="1" i="0" baseline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Title</a:t>
            </a:r>
            <a:r>
              <a:rPr lang="nl-NL" dirty="0"/>
              <a:t> of the </a:t>
            </a:r>
            <a:r>
              <a:rPr lang="nl-NL" dirty="0" err="1"/>
              <a:t>presentation</a:t>
            </a:r>
            <a:endParaRPr lang="nl-NL" dirty="0"/>
          </a:p>
        </p:txBody>
      </p:sp>
      <p:sp>
        <p:nvSpPr>
          <p:cNvPr id="6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677774" y="3989417"/>
            <a:ext cx="7788453" cy="40478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CC42F710-6BCF-BF4B-9BFE-8CEA3D63E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" y="0"/>
            <a:ext cx="9131318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5FB087-EAB7-497D-9017-EC08FEEB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D4AE-8D35-45DD-AA8B-A46490011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462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F3927-CC74-4699-9C0A-FE3A77419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AFB57-F964-404D-BA58-D713B35BF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F36B2-B33F-42B7-967B-93DA69B46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F14FB-E614-486B-80ED-5C2B9DCE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0DA55-13B8-482B-9E64-600327D1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53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649F-02B7-4862-BA67-DC311FFC0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3E411-34FF-4FF8-A0B0-543466E3F2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84053-5E53-4498-BDDD-57349B3A0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2757E-C94F-4CF8-B50A-2FA8AF52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FCEA0-B0B5-4346-9B41-6B0C8AAB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5558A-086B-42B2-9A94-41CA5747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1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25EC-4260-499F-A370-7177393A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F5C07-7B0B-469C-90AD-786E717F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4BE5B-F30F-4AA2-9B54-757327364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3A82B-68C4-4769-8D43-94A105A02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743B88-0539-4F7F-BE91-5F06A9BCB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448D2E-30DF-46BB-BF93-5D9A90B67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C1466-5496-492E-B542-AAC780DE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8D98F-DBC0-455F-B6DF-B8BCB1E3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43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61CB-2938-450C-AD78-4E9E6487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1F877-9C41-40EE-818B-058FA0D7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A6AE0-223F-4B4C-85D8-15D14AB9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B41B4-340A-49BF-81E2-79B002BB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7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E6374F-3EEA-49F3-83BA-70122E9F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9B4835-22E9-40FD-BF56-19ABDEFD3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C9FB4-1448-48F5-8F9C-C836F24D8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34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36FA4-F7CF-4174-983A-3591E560F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727EF-6858-4933-A9E9-82C2D2131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F4401-A569-4894-A289-0825DCA97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46968-CEAE-4961-ABE1-3284A2B2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196E4-B331-45EA-9971-C45D958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537AE-7D66-4919-83FA-A3DA34031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62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F0292-748C-4E3E-B50C-CE4B730B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18407-C62A-4BEF-8F83-6D5D245F9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E194D-B241-4AC3-9289-234B1D0E6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3CFAC-D1E2-46A6-98AC-DC76A80B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00838-70F2-4261-A693-42FCFD84B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D1E59-541F-45AB-9C83-6B578E64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56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EED1-E068-492B-A858-7FA00A1B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2AE307-6970-420B-B232-D3ADFF8B6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2006B-972D-4F53-8029-0796BA1D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BA22B-4240-4C77-82F8-331A68B0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50C7A-5D36-4678-8735-95D19526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4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85ED97-D27D-497F-A4FA-541A8EDD7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33503C-4198-4542-8540-72A5652DC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9D2CD-0F0C-406A-94E9-6F2814346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192FC1-4DF0-472D-B12E-B340399C0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ED12A-A6F5-490A-9882-10324F48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843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677775" y="2877015"/>
            <a:ext cx="7788452" cy="1102519"/>
          </a:xfrm>
          <a:prstGeom prst="rect">
            <a:avLst/>
          </a:prstGeom>
        </p:spPr>
        <p:txBody>
          <a:bodyPr anchor="t"/>
          <a:lstStyle>
            <a:lvl1pPr algn="l">
              <a:defRPr sz="3500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Chapter</a:t>
            </a:r>
            <a:r>
              <a:rPr lang="nl-NL" dirty="0"/>
              <a:t>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0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677774" y="3989417"/>
            <a:ext cx="7788453" cy="40478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1 text fiel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77774" y="1506538"/>
            <a:ext cx="7788453" cy="320984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677776" y="568283"/>
            <a:ext cx="6009392" cy="851339"/>
          </a:xfrm>
          <a:prstGeom prst="rect">
            <a:avLst/>
          </a:prstGeom>
        </p:spPr>
        <p:txBody>
          <a:bodyPr anchor="t"/>
          <a:lstStyle>
            <a:lvl1pPr algn="l">
              <a:defRPr sz="2500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field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77774" y="1506538"/>
            <a:ext cx="3780000" cy="321946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677775" y="568283"/>
            <a:ext cx="6010363" cy="851339"/>
          </a:xfrm>
          <a:prstGeom prst="rect">
            <a:avLst/>
          </a:prstGeom>
        </p:spPr>
        <p:txBody>
          <a:bodyPr anchor="t"/>
          <a:lstStyle>
            <a:lvl1pPr algn="l">
              <a:defRPr sz="2500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0" hasCustomPrompt="1"/>
          </p:nvPr>
        </p:nvSpPr>
        <p:spPr>
          <a:xfrm>
            <a:off x="4686228" y="1506538"/>
            <a:ext cx="3780000" cy="321946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sequel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ctrTitle" hasCustomPrompt="1"/>
          </p:nvPr>
        </p:nvSpPr>
        <p:spPr>
          <a:xfrm>
            <a:off x="677775" y="568283"/>
            <a:ext cx="6010363" cy="851339"/>
          </a:xfrm>
          <a:prstGeom prst="rect">
            <a:avLst/>
          </a:prstGeom>
        </p:spPr>
        <p:txBody>
          <a:bodyPr anchor="t"/>
          <a:lstStyle>
            <a:lvl1pPr algn="l">
              <a:defRPr sz="2500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/>
          </p:cNvSpPr>
          <p:nvPr userDrawn="1"/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457200" rtl="0" eaLnBrk="1" latinLnBrk="0" hangingPunct="1">
              <a:defRPr sz="900" b="1" i="0" kern="1200">
                <a:solidFill>
                  <a:srgbClr val="001489"/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FFFFFF"/>
                </a:solidFill>
                <a:latin typeface="+mj-lt"/>
              </a:rPr>
              <a:t>CINOP Global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/>
          <p:cNvSpPr>
            <a:spLocks noGrp="1"/>
          </p:cNvSpPr>
          <p:nvPr>
            <p:ph type="pic" sz="quarter" idx="10" hasCustomPrompt="1"/>
          </p:nvPr>
        </p:nvSpPr>
        <p:spPr>
          <a:xfrm>
            <a:off x="677775" y="1506537"/>
            <a:ext cx="7788452" cy="2717875"/>
          </a:xfrm>
          <a:prstGeom prst="rect">
            <a:avLst/>
          </a:prstGeom>
        </p:spPr>
        <p:txBody>
          <a:bodyPr vert="horz"/>
          <a:lstStyle>
            <a:lvl1pPr>
              <a:buNone/>
              <a:defRPr sz="1000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image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677775" y="4224413"/>
            <a:ext cx="7788452" cy="3074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tx2"/>
              </a:solidFill>
              <a:latin typeface="Verdana"/>
            </a:endParaRPr>
          </a:p>
        </p:txBody>
      </p:sp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758148" y="4231097"/>
            <a:ext cx="7597115" cy="233098"/>
          </a:xfrm>
          <a:prstGeom prst="rect">
            <a:avLst/>
          </a:prstGeom>
        </p:spPr>
        <p:txBody>
          <a:bodyPr anchor="t"/>
          <a:lstStyle>
            <a:lvl1pPr algn="l">
              <a:defRPr sz="1000" b="1" i="0" cap="none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image </a:t>
            </a:r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22" name="Tijdelijke aanduiding voor tekst 21"/>
          <p:cNvSpPr>
            <a:spLocks noGrp="1"/>
          </p:cNvSpPr>
          <p:nvPr>
            <p:ph type="body" sz="quarter" idx="11" hasCustomPrompt="1"/>
          </p:nvPr>
        </p:nvSpPr>
        <p:spPr>
          <a:xfrm>
            <a:off x="677775" y="565150"/>
            <a:ext cx="6007188" cy="863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500" b="1" i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Type here the heading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77218" y="568722"/>
            <a:ext cx="6010363" cy="1653778"/>
          </a:xfrm>
          <a:prstGeom prst="rect">
            <a:avLst/>
          </a:prstGeom>
        </p:spPr>
        <p:txBody>
          <a:bodyPr vert="horz"/>
          <a:lstStyle>
            <a:lvl1pPr algn="l">
              <a:defRPr sz="2500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en-US" dirty="0"/>
              <a:t>Thank you for your attention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2" hasCustomPrompt="1"/>
          </p:nvPr>
        </p:nvSpPr>
        <p:spPr>
          <a:xfrm>
            <a:off x="677776" y="2992800"/>
            <a:ext cx="6009806" cy="3365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 b="1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name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3" hasCustomPrompt="1"/>
          </p:nvPr>
        </p:nvSpPr>
        <p:spPr>
          <a:xfrm>
            <a:off x="677775" y="3335701"/>
            <a:ext cx="6007187" cy="3599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email </a:t>
            </a:r>
            <a:r>
              <a:rPr lang="nl-NL" dirty="0" err="1"/>
              <a:t>address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4" hasCustomPrompt="1"/>
          </p:nvPr>
        </p:nvSpPr>
        <p:spPr>
          <a:xfrm>
            <a:off x="677776" y="3702048"/>
            <a:ext cx="6009806" cy="360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(direct) </a:t>
            </a:r>
            <a:r>
              <a:rPr lang="nl-NL" dirty="0" err="1"/>
              <a:t>telephone</a:t>
            </a:r>
            <a:r>
              <a:rPr lang="nl-NL" dirty="0"/>
              <a:t> </a:t>
            </a:r>
            <a:r>
              <a:rPr lang="nl-NL" dirty="0" err="1"/>
              <a:t>number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20" name="Tijdelijke aanduiding voor afbeelding 19"/>
          <p:cNvSpPr>
            <a:spLocks noGrp="1"/>
          </p:cNvSpPr>
          <p:nvPr>
            <p:ph type="pic" sz="quarter" idx="15" hasCustomPrompt="1"/>
          </p:nvPr>
        </p:nvSpPr>
        <p:spPr>
          <a:xfrm>
            <a:off x="7059613" y="2438400"/>
            <a:ext cx="1504949" cy="18510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000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photo</a:t>
            </a:r>
            <a:endParaRPr lang="nl-NL" dirty="0"/>
          </a:p>
        </p:txBody>
      </p:sp>
      <p:sp>
        <p:nvSpPr>
          <p:cNvPr id="28" name="Tekstvak 27"/>
          <p:cNvSpPr txBox="1"/>
          <p:nvPr userDrawn="1"/>
        </p:nvSpPr>
        <p:spPr>
          <a:xfrm>
            <a:off x="677776" y="4074748"/>
            <a:ext cx="6011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0" i="0" dirty="0" err="1">
                <a:latin typeface="KievitOT-ExtraBold"/>
                <a:cs typeface="KievitOT-ExtraBold"/>
              </a:rPr>
              <a:t>www.cinopglobal.com</a:t>
            </a:r>
            <a:endParaRPr lang="nl-NL" sz="1400" b="0" i="0" dirty="0">
              <a:latin typeface="KievitOT-ExtraBold"/>
              <a:cs typeface="KievitOT-ExtraBold"/>
            </a:endParaRP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1212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C309-CF55-4C4D-BF09-01D0D7741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2A31B8-2A34-4EEC-9F3F-C3BCA52F6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A242A-2A50-4B22-8EDF-713D4ED5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CB0B5-B9EA-4C9B-93B6-BBDF2D85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89A1C-9BB3-4CE5-AC57-E66A5A46E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EB80755-6B06-7E47-9941-0352DDF9BE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" y="0"/>
            <a:ext cx="913131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80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77774" y="4869656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9388D7-D749-403D-AEEF-D5DD557A7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700E26-2C85-4A66-81D3-2131D6DB9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C0001-8D93-47F9-92A5-6DB7B48AF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60A06-6BA5-4C0F-8519-24AD73DB9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64460-F301-4BDB-BBE9-0426A2491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9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Pretoria June 2018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77773" y="3098977"/>
            <a:ext cx="7788452" cy="658276"/>
          </a:xfrm>
        </p:spPr>
        <p:txBody>
          <a:bodyPr/>
          <a:lstStyle/>
          <a:p>
            <a:pPr algn="ctr"/>
            <a:r>
              <a:rPr lang="nl-NL" sz="2800" dirty="0"/>
              <a:t>LINKING College SoPs to TVETMIS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08" y="543868"/>
            <a:ext cx="3371870" cy="1171518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49ECE61A-7085-4774-B01D-D336471594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Flemming Koch, CINOP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01FA59-B197-4F96-BD87-4A4BE4C8F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790" y="1448424"/>
            <a:ext cx="4093646" cy="327491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A34BD1-ED0A-4C9E-8B96-90F276CC4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01318" y="2063156"/>
            <a:ext cx="1951126" cy="1229462"/>
          </a:xfrm>
          <a:solidFill>
            <a:schemeClr val="accent3">
              <a:lumMod val="10000"/>
              <a:lumOff val="90000"/>
            </a:schemeClr>
          </a:solidFill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NSFAS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???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BBE1F4-8C8B-40CC-9A4D-D879EED77B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“Moving the Goal Post”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6A5582-17AE-4E6F-81D5-248E284C15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7423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AE8F7FF-0714-4B2E-9F4E-8CFA334684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6487" y="1616529"/>
            <a:ext cx="4331027" cy="22206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EB8A18B-FFB7-4756-BB63-BDE8DBF20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929" y="3445058"/>
            <a:ext cx="1248938" cy="119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75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01BE051-0C75-4658-9830-09BE4C442E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3050" y="3346677"/>
            <a:ext cx="3848797" cy="142058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08FD16-EC66-413D-89F9-7761120814A3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767263"/>
            <a:ext cx="3086100" cy="274637"/>
          </a:xfrm>
        </p:spPr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CB4CFB-6169-4AF1-BE1F-BCC9759FD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67" y="400049"/>
            <a:ext cx="3418433" cy="28656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AE046A-E3B0-4C0A-92E8-CDBA1C65D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3028" y="1205363"/>
            <a:ext cx="2471707" cy="3309487"/>
          </a:xfrm>
          <a:prstGeom prst="rect">
            <a:avLst/>
          </a:prstGeom>
        </p:spPr>
      </p:pic>
      <p:pic>
        <p:nvPicPr>
          <p:cNvPr id="13" name="Afbeelding 5" descr="Schermafbeelding 2014-11-15 om 20.55.42.png">
            <a:extLst>
              <a:ext uri="{FF2B5EF4-FFF2-40B4-BE49-F238E27FC236}">
                <a16:creationId xmlns:a16="http://schemas.microsoft.com/office/drawing/2014/main" id="{D4CC6151-C18B-43D6-B015-319EBE5C92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862" y="2041070"/>
            <a:ext cx="910308" cy="74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02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BC755-3E72-4119-9EC9-CB442879F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72" y="507203"/>
            <a:ext cx="2890157" cy="757239"/>
          </a:xfrm>
        </p:spPr>
        <p:txBody>
          <a:bodyPr/>
          <a:lstStyle/>
          <a:p>
            <a:r>
              <a:rPr lang="en-US" dirty="0"/>
              <a:t>KPI Definition</a:t>
            </a: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0480E9E8-1943-43F3-BE9F-C9B9819A8C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0443" y="1505631"/>
            <a:ext cx="5437414" cy="2721088"/>
          </a:xfrm>
        </p:spPr>
        <p:txBody>
          <a:bodyPr/>
          <a:lstStyle/>
          <a:p>
            <a:pPr marL="971550" indent="-285750"/>
            <a:endParaRPr lang="nl-NL" sz="2700" dirty="0">
              <a:solidFill>
                <a:srgbClr val="FF0000"/>
              </a:solidFill>
            </a:endParaRPr>
          </a:p>
          <a:p>
            <a:pPr marL="971550" indent="-285750"/>
            <a:r>
              <a:rPr lang="nl-NL" sz="2700" dirty="0">
                <a:solidFill>
                  <a:srgbClr val="FF0000"/>
                </a:solidFill>
              </a:rPr>
              <a:t>D</a:t>
            </a:r>
            <a:r>
              <a:rPr lang="nl-NL" sz="2700" dirty="0"/>
              <a:t>efinable</a:t>
            </a:r>
          </a:p>
          <a:p>
            <a:pPr marL="971550" indent="-285750"/>
            <a:r>
              <a:rPr lang="nl-NL" sz="2700" dirty="0" err="1">
                <a:solidFill>
                  <a:srgbClr val="FF0000"/>
                </a:solidFill>
              </a:rPr>
              <a:t>M</a:t>
            </a:r>
            <a:r>
              <a:rPr lang="nl-NL" sz="2700" dirty="0" err="1"/>
              <a:t>easurable</a:t>
            </a:r>
            <a:endParaRPr lang="nl-NL" sz="2700" dirty="0"/>
          </a:p>
          <a:p>
            <a:pPr marL="971550" indent="-285750"/>
            <a:r>
              <a:rPr lang="nl-NL" sz="2700" dirty="0" err="1">
                <a:solidFill>
                  <a:srgbClr val="FF0000"/>
                </a:solidFill>
              </a:rPr>
              <a:t>C</a:t>
            </a:r>
            <a:r>
              <a:rPr lang="nl-NL" sz="2700" dirty="0" err="1"/>
              <a:t>omparable</a:t>
            </a:r>
            <a:endParaRPr lang="nl-NL" sz="2700" dirty="0"/>
          </a:p>
          <a:p>
            <a:pPr marL="971550" indent="-285750"/>
            <a:r>
              <a:rPr lang="nl-NL" sz="2700" dirty="0" err="1">
                <a:solidFill>
                  <a:srgbClr val="FF0000"/>
                </a:solidFill>
              </a:rPr>
              <a:t>A</a:t>
            </a:r>
            <a:r>
              <a:rPr lang="nl-NL" sz="2700" dirty="0" err="1"/>
              <a:t>ctionable</a:t>
            </a:r>
            <a:endParaRPr lang="nl-NL" sz="2700" dirty="0"/>
          </a:p>
          <a:p>
            <a:pPr marL="0" indent="0">
              <a:buNone/>
            </a:pPr>
            <a:endParaRPr lang="nl-NL" sz="2700" dirty="0"/>
          </a:p>
        </p:txBody>
      </p:sp>
      <p:pic>
        <p:nvPicPr>
          <p:cNvPr id="7" name="Afbeelding 5" descr="Schermafbeelding 2014-11-15 om 20.55.42.png">
            <a:extLst>
              <a:ext uri="{FF2B5EF4-FFF2-40B4-BE49-F238E27FC236}">
                <a16:creationId xmlns:a16="http://schemas.microsoft.com/office/drawing/2014/main" id="{ECEB41C8-93B4-4C37-B526-3B97076C9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369" y="2121536"/>
            <a:ext cx="1518169" cy="12421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EFD8FC-2A31-452F-BF25-4D0D48F48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106" y="3681930"/>
            <a:ext cx="2677885" cy="97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64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6016C993-68CB-4BEC-9A1F-DD0E539A3862}"/>
              </a:ext>
            </a:extLst>
          </p:cNvPr>
          <p:cNvSpPr txBox="1">
            <a:spLocks/>
          </p:cNvSpPr>
          <p:nvPr/>
        </p:nvSpPr>
        <p:spPr>
          <a:xfrm>
            <a:off x="375558" y="718456"/>
            <a:ext cx="8319406" cy="431890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Quality of Teaching and learning </a:t>
            </a:r>
            <a:r>
              <a:rPr lang="en-US" sz="1800" dirty="0"/>
              <a:t>(ICASS, ISAT, Subject Pass Rate, Attendance, Certification, Throughput, Retention , Final Exam, Students completing in time,  = Results Analysis/time)</a:t>
            </a:r>
            <a:endParaRPr lang="nl-NL" sz="1800" dirty="0"/>
          </a:p>
          <a:p>
            <a:r>
              <a:rPr lang="en-US" sz="1800" b="1" dirty="0"/>
              <a:t>Enrolments </a:t>
            </a:r>
            <a:r>
              <a:rPr lang="en-US" sz="1800" dirty="0"/>
              <a:t> (targets, numbers, application, Registration, enrolment, referrals, placement, selection, historical data, retention, dropouts)</a:t>
            </a:r>
            <a:endParaRPr lang="nl-NL" sz="1800" dirty="0"/>
          </a:p>
          <a:p>
            <a:r>
              <a:rPr lang="en-US" sz="1800" b="1" dirty="0"/>
              <a:t>WIL/WBE/Placement</a:t>
            </a:r>
            <a:r>
              <a:rPr lang="en-US" sz="1800" dirty="0"/>
              <a:t> (type and number of  businesses, marketing and awareness, relevance of </a:t>
            </a:r>
            <a:r>
              <a:rPr lang="en-US" sz="1800" dirty="0" err="1"/>
              <a:t>programmes</a:t>
            </a:r>
            <a:r>
              <a:rPr lang="en-US" sz="1800" dirty="0"/>
              <a:t>, duration, feedback, logbook, post graduation placement)</a:t>
            </a:r>
            <a:endParaRPr lang="nl-NL" sz="1800" dirty="0"/>
          </a:p>
          <a:p>
            <a:r>
              <a:rPr lang="en-US" sz="1800" b="1" dirty="0"/>
              <a:t>HR, Lecturer development</a:t>
            </a:r>
            <a:r>
              <a:rPr lang="en-US" sz="1800" dirty="0"/>
              <a:t> (lecturer placement, qualifications, work experience, leave management, upgrading/updated attended, training, LSS participation, lecturer :student ratio, support </a:t>
            </a:r>
            <a:r>
              <a:rPr lang="en-US" sz="1800" dirty="0" err="1"/>
              <a:t>staff:lecturer</a:t>
            </a:r>
            <a:r>
              <a:rPr lang="en-US" sz="1800" dirty="0"/>
              <a:t> ratio, lecturer teaching hours)</a:t>
            </a:r>
            <a:endParaRPr lang="nl-NL" sz="1800" dirty="0"/>
          </a:p>
          <a:p>
            <a:r>
              <a:rPr lang="en-US" sz="1800" b="1" dirty="0"/>
              <a:t>Infrastructure</a:t>
            </a:r>
            <a:r>
              <a:rPr lang="en-US" sz="1800" dirty="0"/>
              <a:t> (capacity vs numbers, utilization, quality, equipment/labs relevance/usability , assistive devices, service and maintenance schedules, assets, textbook, safety/OHS)</a:t>
            </a:r>
            <a:endParaRPr lang="nl-NL" sz="1800" dirty="0"/>
          </a:p>
          <a:p>
            <a:r>
              <a:rPr lang="en-US" sz="1800" b="1" dirty="0"/>
              <a:t>Finance</a:t>
            </a:r>
            <a:r>
              <a:rPr lang="en-US" sz="1800" dirty="0"/>
              <a:t> (debtors, ageing , budget, cost </a:t>
            </a:r>
            <a:r>
              <a:rPr lang="en-US" sz="1800" dirty="0" err="1"/>
              <a:t>centres</a:t>
            </a:r>
            <a:r>
              <a:rPr lang="en-US" sz="1800" dirty="0"/>
              <a:t>, expenditure, bursaries and refunds, revenue)</a:t>
            </a:r>
            <a:endParaRPr lang="nl-NL" sz="180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A7892239-BCE1-45C3-97EE-305F789A92C6}"/>
              </a:ext>
            </a:extLst>
          </p:cNvPr>
          <p:cNvSpPr txBox="1">
            <a:spLocks/>
          </p:cNvSpPr>
          <p:nvPr/>
        </p:nvSpPr>
        <p:spPr bwMode="auto">
          <a:xfrm>
            <a:off x="4700396" y="0"/>
            <a:ext cx="4223168" cy="604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 spc="135">
                <a:solidFill>
                  <a:srgbClr val="EB7207"/>
                </a:solidFill>
                <a:latin typeface="+mj-lt"/>
                <a:ea typeface="Times New Roman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ea typeface="Times New Roman" charset="0"/>
                <a:cs typeface="Times New Roman" pitchFamily="-96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ea typeface="Times New Roman" charset="0"/>
                <a:cs typeface="Times New Roman" pitchFamily="-96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ea typeface="Times New Roman" charset="0"/>
                <a:cs typeface="Times New Roman" pitchFamily="-96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ea typeface="Times New Roman" charset="0"/>
                <a:cs typeface="Times New Roman" pitchFamily="-96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cs typeface="Times New Roman" pitchFamily="-96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cs typeface="Times New Roman" pitchFamily="-96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cs typeface="Times New Roman" pitchFamily="-96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latin typeface="Arial" charset="0"/>
                <a:cs typeface="Times New Roman" pitchFamily="-96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700" b="1" i="0" u="none" strike="noStrike" kern="0" cap="none" spc="135" normalizeH="0" baseline="0" noProof="0">
                <a:ln>
                  <a:noFill/>
                </a:ln>
                <a:solidFill>
                  <a:srgbClr val="EB7207"/>
                </a:solidFill>
                <a:effectLst/>
                <a:uLnTx/>
                <a:uFillTx/>
                <a:latin typeface="Arial"/>
                <a:cs typeface="Times New Roman"/>
              </a:rPr>
              <a:t>Colleges: KPI long list</a:t>
            </a:r>
            <a:endParaRPr kumimoji="0" lang="nl-NL" sz="2700" b="1" i="0" u="none" strike="noStrike" kern="0" cap="none" spc="135" normalizeH="0" baseline="0" noProof="0" dirty="0">
              <a:ln>
                <a:noFill/>
              </a:ln>
              <a:solidFill>
                <a:srgbClr val="EB7207"/>
              </a:solidFill>
              <a:effectLst/>
              <a:uLnTx/>
              <a:uFillTx/>
              <a:latin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20484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F6F4E8-8414-4CBF-AB16-9BE429075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774" y="1835286"/>
            <a:ext cx="7894863" cy="2548935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Best practice management and administration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Improve data capturing/data quality for TVETMIS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Data capturing supports college (DHET) KPIs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Minimum requirements to college admin systems (BMS)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“Regulate” to ensure minimum standardization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207986-A497-4DDD-95BF-BC9CA769A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543" y="568283"/>
            <a:ext cx="6580413" cy="851339"/>
          </a:xfrm>
        </p:spPr>
        <p:txBody>
          <a:bodyPr/>
          <a:lstStyle/>
          <a:p>
            <a:r>
              <a:rPr lang="en-US" dirty="0"/>
              <a:t>Standard Operating Procedures (</a:t>
            </a:r>
            <a:r>
              <a:rPr lang="en-US" dirty="0" err="1"/>
              <a:t>SoP</a:t>
            </a:r>
            <a:r>
              <a:rPr lang="en-US" dirty="0"/>
              <a:t>) for Data Capturing - WHY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3D4420-0086-4438-B50D-D0641D1B3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2078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049483" y="2571750"/>
            <a:ext cx="4739823" cy="2190283"/>
          </a:xfrm>
          <a:solidFill>
            <a:schemeClr val="accent3">
              <a:lumMod val="10000"/>
              <a:lumOff val="90000"/>
            </a:schemeClr>
          </a:solidFill>
        </p:spPr>
        <p:txBody>
          <a:bodyPr/>
          <a:lstStyle/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 TEAM 1: STUDENT INTAKE </a:t>
            </a:r>
          </a:p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 TEAM 2: TEACHING &amp; LEARNING PROCESS</a:t>
            </a:r>
          </a:p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 TEAM 3: EXAMS</a:t>
            </a:r>
          </a:p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</a:rPr>
              <a:t>TASK TEAM 4: LECTURER TRAINING AND SUPPORT</a:t>
            </a:r>
          </a:p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</a:rPr>
              <a:t>TASK TEAM 5: STUDENT SUPPORT</a:t>
            </a:r>
          </a:p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 TEAM 6:  STUDENT FINANCE </a:t>
            </a:r>
          </a:p>
          <a:p>
            <a:r>
              <a:rPr lang="en-GB" sz="1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 TEAM 7: PLANNING &amp; MIS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SoP</a:t>
            </a:r>
            <a:r>
              <a:rPr lang="en-US" dirty="0"/>
              <a:t> Process and Task Teams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C9A6EC-5660-418F-A7BF-114E0A56C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94" y="1386467"/>
            <a:ext cx="3719203" cy="170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46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7563D7-4C3A-4BC5-960D-7438CA960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82" y="1000025"/>
            <a:ext cx="2706783" cy="37238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6E48A9-A37B-47AE-BB8D-2792AEB72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541" y="1000026"/>
            <a:ext cx="2754144" cy="357519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7AA7CF9-AEDE-486A-B792-D2FF06C62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SoP</a:t>
            </a:r>
            <a:r>
              <a:rPr lang="en-US" dirty="0"/>
              <a:t> Deliverables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826ABB-415E-4DB5-9839-D3558C9049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60566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5B8C73-3256-4EB7-B7EE-FC5BC0377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9368" y="614419"/>
            <a:ext cx="6980326" cy="4137195"/>
          </a:xfrm>
        </p:spPr>
        <p:txBody>
          <a:bodyPr/>
          <a:lstStyle/>
          <a:p>
            <a:r>
              <a:rPr lang="en-ZA" b="1" u="sng" dirty="0"/>
              <a:t>KPIs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ZA" dirty="0"/>
              <a:t>Number of student applying out of those making an inquiry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ZA" dirty="0"/>
              <a:t>Turnaround response time</a:t>
            </a:r>
            <a:endParaRPr lang="en-US" dirty="0"/>
          </a:p>
          <a:p>
            <a:r>
              <a:rPr lang="en-ZA" dirty="0"/>
              <a:t> </a:t>
            </a:r>
            <a:endParaRPr lang="en-US" dirty="0"/>
          </a:p>
          <a:p>
            <a:r>
              <a:rPr lang="en-ZA" b="1" u="sng" dirty="0"/>
              <a:t>Data Captured</a:t>
            </a:r>
            <a:endParaRPr lang="en-US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Name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Contact Details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Type/Content of Inquiry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Method of inquiry (email, telephone, online chat, college website, </a:t>
            </a:r>
            <a:r>
              <a:rPr lang="en-ZA" sz="1200" dirty="0" err="1"/>
              <a:t>sms</a:t>
            </a:r>
            <a:r>
              <a:rPr lang="en-ZA" sz="1200" dirty="0"/>
              <a:t>, college visit, direct contact during school visits etc.)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Date of Receipt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College Respondent Identified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Date of Response</a:t>
            </a:r>
            <a:endParaRPr lang="en-US" sz="1200" dirty="0"/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ZA" sz="1200" dirty="0"/>
              <a:t>Source of getting to know about the college</a:t>
            </a:r>
            <a:endParaRPr lang="en-US" sz="1200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B79B82-A015-43CE-A295-D59012D46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3149" y="394587"/>
            <a:ext cx="3559488" cy="452253"/>
          </a:xfrm>
        </p:spPr>
        <p:txBody>
          <a:bodyPr/>
          <a:lstStyle/>
          <a:p>
            <a:r>
              <a:rPr lang="en-US" dirty="0"/>
              <a:t>Example: Inquiries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7A876-1ACF-49FB-AE64-21F1B873B1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7069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F87786-1EA3-48B9-80E6-A04CB44781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897" y="412926"/>
            <a:ext cx="3551324" cy="430478"/>
          </a:xfrm>
        </p:spPr>
        <p:txBody>
          <a:bodyPr/>
          <a:lstStyle/>
          <a:p>
            <a:r>
              <a:rPr lang="en-US" dirty="0"/>
              <a:t>Activity Matrixes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45F758-804E-4627-A7A9-CCD5AA060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CINOP Global</a:t>
            </a:r>
            <a:endParaRPr lang="nl-NL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95DE7E-A517-4DA2-94E8-9ACF6B301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133" y="998761"/>
            <a:ext cx="8005734" cy="367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686273"/>
      </p:ext>
    </p:extLst>
  </p:cSld>
  <p:clrMapOvr>
    <a:masterClrMapping/>
  </p:clrMapOvr>
</p:sld>
</file>

<file path=ppt/theme/theme1.xml><?xml version="1.0" encoding="utf-8"?>
<a:theme xmlns:a="http://schemas.openxmlformats.org/drawingml/2006/main" name="CINOP_Global_PowerPointSjabloon_16-9_def">
  <a:themeElements>
    <a:clrScheme name="CINOP Global">
      <a:dk1>
        <a:srgbClr val="0E0D0E"/>
      </a:dk1>
      <a:lt1>
        <a:srgbClr val="FFFFFF"/>
      </a:lt1>
      <a:dk2>
        <a:srgbClr val="0E0D0E"/>
      </a:dk2>
      <a:lt2>
        <a:srgbClr val="FFFFFE"/>
      </a:lt2>
      <a:accent1>
        <a:srgbClr val="F18700"/>
      </a:accent1>
      <a:accent2>
        <a:srgbClr val="BEBBBF"/>
      </a:accent2>
      <a:accent3>
        <a:srgbClr val="00263E"/>
      </a:accent3>
      <a:accent4>
        <a:srgbClr val="FFDD00"/>
      </a:accent4>
      <a:accent5>
        <a:srgbClr val="A8A8A8"/>
      </a:accent5>
      <a:accent6>
        <a:srgbClr val="545454"/>
      </a:accent6>
      <a:hlink>
        <a:srgbClr val="0000FF"/>
      </a:hlink>
      <a:folHlink>
        <a:srgbClr val="800080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 CINOP Global.potm" id="{7EDFC12E-2D1B-44B8-B710-DB3C5A28DFE9}" vid="{BACF9804-DA58-47CF-B9BB-F86954A318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Presentatie CINOP Global</Template>
  <TotalTime>3842</TotalTime>
  <Words>351</Words>
  <Application>Microsoft Office PowerPoint</Application>
  <PresentationFormat>On-screen Show (16:9)</PresentationFormat>
  <Paragraphs>59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KievitOT-ExtraBold</vt:lpstr>
      <vt:lpstr>Times New Roman</vt:lpstr>
      <vt:lpstr>Verdana</vt:lpstr>
      <vt:lpstr>Wingdings</vt:lpstr>
      <vt:lpstr>CINOP_Global_PowerPointSjabloon_16-9_def</vt:lpstr>
      <vt:lpstr>Office Theme</vt:lpstr>
      <vt:lpstr>LINKING College SoPs to TVETMIS</vt:lpstr>
      <vt:lpstr>PowerPoint Presentation</vt:lpstr>
      <vt:lpstr>KPI Definition</vt:lpstr>
      <vt:lpstr>PowerPoint Presentation</vt:lpstr>
      <vt:lpstr>Standard Operating Procedures (SoP) for Data Capturing - WHY</vt:lpstr>
      <vt:lpstr>SoP Process and Task Teams</vt:lpstr>
      <vt:lpstr>SoP Deliverables</vt:lpstr>
      <vt:lpstr>Example: Inquiries</vt:lpstr>
      <vt:lpstr>Activity Matrixes</vt:lpstr>
      <vt:lpstr>“Moving the Goal Post”</vt:lpstr>
      <vt:lpstr>PowerPoint Presentation</vt:lpstr>
    </vt:vector>
  </TitlesOfParts>
  <Company>CINOP Advies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Flemming Koch</dc:creator>
  <cp:lastModifiedBy>Flemming Koch</cp:lastModifiedBy>
  <cp:revision>56</cp:revision>
  <cp:lastPrinted>2017-05-08T09:47:34Z</cp:lastPrinted>
  <dcterms:created xsi:type="dcterms:W3CDTF">2017-04-30T14:20:21Z</dcterms:created>
  <dcterms:modified xsi:type="dcterms:W3CDTF">2018-06-27T05:24:26Z</dcterms:modified>
</cp:coreProperties>
</file>