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4" r:id="rId4"/>
    <p:sldId id="321" r:id="rId5"/>
    <p:sldId id="322" r:id="rId6"/>
    <p:sldId id="320" r:id="rId7"/>
    <p:sldId id="323" r:id="rId8"/>
    <p:sldId id="324" r:id="rId9"/>
  </p:sldIdLst>
  <p:sldSz cx="9144000" cy="6858000" type="screen4x3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Objects="1">
      <p:cViewPr varScale="1">
        <p:scale>
          <a:sx n="67" d="100"/>
          <a:sy n="67" d="100"/>
        </p:scale>
        <p:origin x="574" y="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0E60-CC57-4399-8E78-4177D7D25052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B7A-FEC8-4F4F-9D43-4988160123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3A62-CE01-4457-941B-D6307105DE28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6165-5968-4BAA-B564-7F70A896CA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737-0D84-4248-88B5-24108370DB5C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CDBA-28D7-4E6B-BB7A-21FD9408F7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CA9B-0E8E-4AD1-9EEB-35D8B797404B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45FA-A073-4867-8A6A-D45FF81C52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613A-9AD0-4508-8735-94668380DCFB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C0D3-97A2-4288-A8BC-A164D594A1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0309-E5BC-44E6-BC4A-301F23C0A32F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1B2E-28D1-48EB-87B3-351AD4352D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C25CA-B3EF-480E-93CC-EA02FB3CFB7A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3743-FC90-43AA-B5E9-5AF0BC210A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E7EF-A3A7-4754-9A70-04C6B283D467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812A-6E2E-46D2-BDE9-03172671C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A2A9-0509-4096-959E-EBD11C03A952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0E7E-17A3-4C2C-ADF1-BEE401B2CA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11D1-915F-441C-9F19-C61770812F84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C07A0-C0EB-4410-AE7C-985BE20192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9FD0-F1EC-47E9-90FB-5E9C29E7F00D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70F9-5012-4956-A3C2-47CBDE3C21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9B713D-E87B-4141-8C7A-B4790BDDBF9B}" type="datetimeFigureOut">
              <a:rPr lang="en-US"/>
              <a:pPr>
                <a:defRPr/>
              </a:pPr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6F0F1-40DE-4284-8F3B-487B3AE9FD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3200" b="1" dirty="0" smtClean="0">
                <a:latin typeface="Arial Narrow" panose="020B0606020202030204" pitchFamily="34" charset="0"/>
              </a:rPr>
              <a:t>TVET BRANCH STRATEGIC PLANNIG WORKSHOP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b="1" dirty="0" smtClean="0">
                <a:latin typeface="Arial Narrow" panose="020B0606020202030204" pitchFamily="34" charset="0"/>
              </a:rPr>
              <a:t>12 – 13 APRIL 2018 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b="1" dirty="0" smtClean="0">
                <a:latin typeface="Arial Narrow" panose="020B0606020202030204" pitchFamily="34" charset="0"/>
              </a:rPr>
              <a:t>PROTEA HOTEL, CENTURION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0" y="-9939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457200" y="500041"/>
            <a:ext cx="8229600" cy="696711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latin typeface="Arial Narrow" panose="020B0606020202030204" pitchFamily="34" charset="0"/>
              </a:rPr>
              <a:t>OUTLINE OF THE PRESENTATION 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714348" y="1052736"/>
            <a:ext cx="7715304" cy="5256584"/>
          </a:xfrm>
        </p:spPr>
        <p:txBody>
          <a:bodyPr/>
          <a:lstStyle/>
          <a:p>
            <a:pPr marL="0" indent="0">
              <a:buNone/>
            </a:pPr>
            <a:endParaRPr lang="en-ZA" sz="1600" dirty="0" smtClean="0"/>
          </a:p>
          <a:p>
            <a:pPr marL="0" indent="0">
              <a:buNone/>
            </a:pPr>
            <a:endParaRPr lang="en-ZA" sz="1600" dirty="0" smtClean="0"/>
          </a:p>
          <a:p>
            <a:pPr marL="514350" indent="-514350">
              <a:buAutoNum type="arabicPeriod"/>
            </a:pPr>
            <a:r>
              <a:rPr lang="en-ZA" sz="2800" b="1" dirty="0">
                <a:latin typeface="Arial Narrow" panose="020B0606020202030204" pitchFamily="34" charset="0"/>
              </a:rPr>
              <a:t>Structure and Purpose of </a:t>
            </a:r>
            <a:r>
              <a:rPr lang="en-ZA" sz="2800" b="1" dirty="0" smtClean="0">
                <a:latin typeface="Arial Narrow" panose="020B0606020202030204" pitchFamily="34" charset="0"/>
              </a:rPr>
              <a:t>the Chief Directorate</a:t>
            </a:r>
          </a:p>
          <a:p>
            <a:pPr marL="0" indent="0">
              <a:buNone/>
            </a:pPr>
            <a:endParaRPr lang="en-ZA" sz="2800" b="1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ZA" sz="2800" b="1" dirty="0" smtClean="0">
                <a:latin typeface="Arial Narrow" panose="020B0606020202030204" pitchFamily="34" charset="0"/>
              </a:rPr>
              <a:t>2. Short, Medium and Long </a:t>
            </a:r>
            <a:r>
              <a:rPr lang="en-ZA" sz="2800" b="1" dirty="0">
                <a:latin typeface="Arial Narrow" panose="020B0606020202030204" pitchFamily="34" charset="0"/>
              </a:rPr>
              <a:t>T</a:t>
            </a:r>
            <a:r>
              <a:rPr lang="en-ZA" sz="2800" b="1" dirty="0" smtClean="0">
                <a:latin typeface="Arial Narrow" panose="020B0606020202030204" pitchFamily="34" charset="0"/>
              </a:rPr>
              <a:t>erm </a:t>
            </a:r>
            <a:r>
              <a:rPr lang="en-ZA" sz="2800" b="1" dirty="0">
                <a:latin typeface="Arial Narrow" panose="020B0606020202030204" pitchFamily="34" charset="0"/>
              </a:rPr>
              <a:t>S</a:t>
            </a:r>
            <a:r>
              <a:rPr lang="en-ZA" sz="2800" b="1" dirty="0" smtClean="0">
                <a:latin typeface="Arial Narrow" panose="020B0606020202030204" pitchFamily="34" charset="0"/>
              </a:rPr>
              <a:t>trategic 	Objectives of the Chief Directorate</a:t>
            </a:r>
            <a:r>
              <a:rPr lang="en-ZA" sz="3600" b="1" dirty="0">
                <a:latin typeface="Arial Narrow" panose="020B0606020202030204" pitchFamily="34" charset="0"/>
              </a:rPr>
              <a:t/>
            </a:r>
            <a:br>
              <a:rPr lang="en-ZA" sz="3600" b="1" dirty="0">
                <a:latin typeface="Arial Narrow" panose="020B0606020202030204" pitchFamily="34" charset="0"/>
              </a:rPr>
            </a:br>
            <a:endParaRPr lang="en-ZA" sz="2800" b="1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2800" b="1" dirty="0" smtClean="0"/>
          </a:p>
          <a:p>
            <a:pPr marL="0" indent="0">
              <a:buNone/>
            </a:pPr>
            <a:endParaRPr lang="en-ZA" sz="3600" b="1" dirty="0" smtClean="0"/>
          </a:p>
          <a:p>
            <a:pPr marL="0" indent="0">
              <a:buNone/>
            </a:pPr>
            <a:endParaRPr lang="en-ZA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43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</p:spPr>
        <p:txBody>
          <a:bodyPr/>
          <a:lstStyle/>
          <a:p>
            <a:r>
              <a:rPr lang="en-ZA" sz="2800" b="1" dirty="0" smtClean="0"/>
              <a:t/>
            </a:r>
            <a:br>
              <a:rPr lang="en-ZA" sz="2800" b="1" dirty="0" smtClean="0"/>
            </a:br>
            <a:r>
              <a:rPr lang="en-ZA" sz="2800" b="1" dirty="0" smtClean="0">
                <a:latin typeface="Arial Narrow" panose="020B0606020202030204" pitchFamily="34" charset="0"/>
              </a:rPr>
              <a:t>Structure and Purpose of the Chief Directorate</a:t>
            </a:r>
            <a:r>
              <a:rPr lang="en-ZA" sz="2800" dirty="0">
                <a:latin typeface="Arial Narrow" panose="020B0606020202030204" pitchFamily="34" charset="0"/>
              </a:rPr>
              <a:t/>
            </a:r>
            <a:br>
              <a:rPr lang="en-ZA" sz="2800" dirty="0">
                <a:latin typeface="Arial Narrow" panose="020B0606020202030204" pitchFamily="34" charset="0"/>
              </a:rPr>
            </a:br>
            <a:endParaRPr lang="en-ZA" sz="2800" dirty="0">
              <a:latin typeface="Arial Narrow" panose="020B0606020202030204" pitchFamily="34" charset="0"/>
            </a:endParaRP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2800" b="1" i="1" dirty="0" smtClean="0"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</a:rPr>
              <a:t>System Planning and Institutional Support (TS) is one of the five (5) sub-programme</a:t>
            </a:r>
            <a:r>
              <a:rPr lang="en-US" sz="2400" dirty="0">
                <a:latin typeface="Arial Narrow" panose="020B0606020202030204" pitchFamily="34" charset="0"/>
              </a:rPr>
              <a:t>s</a:t>
            </a:r>
            <a:r>
              <a:rPr lang="en-US" sz="2400" dirty="0" smtClean="0">
                <a:latin typeface="Arial Narrow" panose="020B0606020202030204" pitchFamily="34" charset="0"/>
              </a:rPr>
              <a:t> of the TVET branch/programme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 Narrow" panose="020B0606020202030204" pitchFamily="34" charset="0"/>
              </a:rPr>
              <a:t>Other sub-programmes are: 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National Examination and Assessment;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Financial Planning; 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Programmes and Qualifications; and 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Curriculum Innovation.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Arial Narrow" panose="020B0606020202030204" pitchFamily="34" charset="0"/>
              </a:rPr>
              <a:t>TS comprises of the following four (4) and each directorate is headed by a Director: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Monitoring and Evaluation; 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Governance and Management Support;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Management Information  Support; and</a:t>
            </a:r>
          </a:p>
          <a:p>
            <a:pPr lvl="1" algn="just">
              <a:buFontTx/>
              <a:buChar char="-"/>
            </a:pPr>
            <a:r>
              <a:rPr lang="en-US" sz="1800" dirty="0" smtClean="0">
                <a:latin typeface="Arial Narrow" panose="020B0606020202030204" pitchFamily="34" charset="0"/>
              </a:rPr>
              <a:t>Private Colleges.</a:t>
            </a:r>
          </a:p>
          <a:p>
            <a:pPr marL="0" indent="0">
              <a:buNone/>
            </a:pPr>
            <a:endParaRPr lang="en-ZA" sz="2000" dirty="0" smtClean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ZA" sz="2400" dirty="0"/>
          </a:p>
          <a:p>
            <a:pPr marL="0" indent="0" algn="ctr">
              <a:buNone/>
            </a:pPr>
            <a:endParaRPr lang="en-US" sz="2400" b="1" i="1" dirty="0" smtClean="0"/>
          </a:p>
          <a:p>
            <a:pPr marL="0" indent="0">
              <a:buNone/>
            </a:pPr>
            <a:endParaRPr lang="en-US" sz="2400" b="1" i="1" dirty="0" smtClean="0"/>
          </a:p>
          <a:p>
            <a:pPr marL="0" indent="0">
              <a:buNone/>
            </a:pPr>
            <a:endParaRPr lang="en-ZA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</p:spPr>
        <p:txBody>
          <a:bodyPr/>
          <a:lstStyle/>
          <a:p>
            <a:r>
              <a:rPr lang="en-ZA" sz="2800" b="1" dirty="0" smtClean="0"/>
              <a:t/>
            </a:r>
            <a:br>
              <a:rPr lang="en-ZA" sz="2800" b="1" dirty="0" smtClean="0"/>
            </a:br>
            <a:r>
              <a:rPr lang="en-ZA" sz="2800" b="1" dirty="0" smtClean="0">
                <a:latin typeface="Arial Narrow" panose="020B0606020202030204" pitchFamily="34" charset="0"/>
              </a:rPr>
              <a:t>Structure </a:t>
            </a:r>
            <a:r>
              <a:rPr lang="en-ZA" sz="2800" b="1" dirty="0">
                <a:latin typeface="Arial Narrow" panose="020B0606020202030204" pitchFamily="34" charset="0"/>
              </a:rPr>
              <a:t>and Purpose of Sub-Programme </a:t>
            </a:r>
            <a:r>
              <a:rPr lang="en-ZA" sz="2800" b="1" dirty="0" smtClean="0">
                <a:latin typeface="Arial Narrow" panose="020B0606020202030204" pitchFamily="34" charset="0"/>
              </a:rPr>
              <a:t>(continued)</a:t>
            </a:r>
            <a:r>
              <a:rPr lang="en-ZA" sz="2800" b="1" dirty="0">
                <a:latin typeface="Arial Narrow" panose="020B0606020202030204" pitchFamily="34" charset="0"/>
              </a:rPr>
              <a:t/>
            </a:r>
            <a:br>
              <a:rPr lang="en-ZA" sz="2800" b="1" dirty="0">
                <a:latin typeface="Arial Narrow" panose="020B0606020202030204" pitchFamily="34" charset="0"/>
              </a:rPr>
            </a:br>
            <a:endParaRPr lang="en-ZA" sz="2800" dirty="0">
              <a:latin typeface="Arial Narrow" panose="020B0606020202030204" pitchFamily="34" charset="0"/>
            </a:endParaRP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endParaRPr lang="en-ZA" sz="2400" dirty="0" smtClean="0"/>
          </a:p>
          <a:p>
            <a:pPr marL="0" indent="0" algn="ctr">
              <a:lnSpc>
                <a:spcPct val="150000"/>
              </a:lnSpc>
              <a:buNone/>
            </a:pPr>
            <a:r>
              <a:rPr lang="en-ZA" sz="2800" dirty="0" smtClean="0">
                <a:latin typeface="Arial Narrow" panose="020B0606020202030204" pitchFamily="34" charset="0"/>
              </a:rPr>
              <a:t>TS  </a:t>
            </a:r>
            <a:r>
              <a:rPr lang="en-ZA" sz="2800" dirty="0">
                <a:latin typeface="Arial Narrow" panose="020B0606020202030204" pitchFamily="34" charset="0"/>
              </a:rPr>
              <a:t>provides support to management and councils, monitors and evaluates TVET system performance against  set indicators, develops regulatory frameworks for the </a:t>
            </a:r>
            <a:r>
              <a:rPr lang="en-ZA" sz="2800" dirty="0" smtClean="0">
                <a:latin typeface="Arial Narrow" panose="020B0606020202030204" pitchFamily="34" charset="0"/>
              </a:rPr>
              <a:t>system, and regulates and monitors </a:t>
            </a:r>
            <a:r>
              <a:rPr lang="en-ZA" sz="2800" dirty="0">
                <a:latin typeface="Arial Narrow" panose="020B0606020202030204" pitchFamily="34" charset="0"/>
              </a:rPr>
              <a:t>private provision of education and training </a:t>
            </a:r>
            <a:r>
              <a:rPr lang="en-ZA" sz="2800" dirty="0" smtClean="0">
                <a:latin typeface="Arial Narrow" panose="020B0606020202030204" pitchFamily="34" charset="0"/>
              </a:rPr>
              <a:t> through its four directorates cited above. </a:t>
            </a:r>
          </a:p>
          <a:p>
            <a:pPr algn="just">
              <a:buFont typeface="Arial" pitchFamily="34" charset="0"/>
              <a:buChar char="•"/>
            </a:pPr>
            <a:endParaRPr lang="en-ZA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ZA" sz="2000" dirty="0"/>
          </a:p>
          <a:p>
            <a:pPr marL="0" indent="0">
              <a:buNone/>
            </a:pPr>
            <a:r>
              <a:rPr lang="en-US" sz="2400" dirty="0"/>
              <a:t>	</a:t>
            </a:r>
            <a:endParaRPr lang="en-ZA" sz="2400" dirty="0"/>
          </a:p>
          <a:p>
            <a:pPr marL="0" indent="0" algn="ctr">
              <a:buNone/>
            </a:pPr>
            <a:endParaRPr lang="en-US" sz="2400" b="1" i="1" dirty="0" smtClean="0"/>
          </a:p>
          <a:p>
            <a:pPr marL="0" indent="0">
              <a:buNone/>
            </a:pPr>
            <a:endParaRPr lang="en-US" sz="2400" b="1" i="1" dirty="0" smtClean="0"/>
          </a:p>
          <a:p>
            <a:pPr marL="0" indent="0">
              <a:buNone/>
            </a:pPr>
            <a:endParaRPr lang="en-ZA" sz="2400" dirty="0" smtClean="0"/>
          </a:p>
        </p:txBody>
      </p:sp>
    </p:spTree>
    <p:extLst>
      <p:ext uri="{BB962C8B-B14F-4D97-AF65-F5344CB8AC3E}">
        <p14:creationId xmlns:p14="http://schemas.microsoft.com/office/powerpoint/2010/main" val="259581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2088"/>
          </a:xfrm>
        </p:spPr>
        <p:txBody>
          <a:bodyPr/>
          <a:lstStyle/>
          <a:p>
            <a:r>
              <a:rPr lang="en-ZA" sz="2800" b="1" dirty="0" smtClean="0">
                <a:latin typeface="Arial Narrow" panose="020B0606020202030204" pitchFamily="34" charset="0"/>
              </a:rPr>
              <a:t>Short, Medium and Long </a:t>
            </a:r>
            <a:r>
              <a:rPr lang="en-ZA" sz="2800" b="1" dirty="0" smtClean="0">
                <a:latin typeface="Arial Narrow" panose="020B0606020202030204" pitchFamily="34" charset="0"/>
              </a:rPr>
              <a:t>Term Strategic </a:t>
            </a:r>
            <a:r>
              <a:rPr lang="en-ZA" sz="2800" b="1" dirty="0" smtClean="0">
                <a:latin typeface="Arial Narrow" panose="020B0606020202030204" pitchFamily="34" charset="0"/>
              </a:rPr>
              <a:t>Objectives of the Chief Directorate</a:t>
            </a:r>
            <a:endParaRPr lang="en-ZA" sz="2800" b="1" dirty="0">
              <a:latin typeface="Arial Narrow" panose="020B0606020202030204" pitchFamily="34" charset="0"/>
            </a:endParaRP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marL="0" indent="0">
              <a:buNone/>
            </a:pPr>
            <a:r>
              <a:rPr lang="en-ZA" sz="2400" dirty="0" smtClean="0">
                <a:latin typeface="Arial Narrow" panose="020B0606020202030204" pitchFamily="34" charset="0"/>
              </a:rPr>
              <a:t>In this financial year the CD needs to focus on and accomplish the following</a:t>
            </a:r>
            <a:r>
              <a:rPr lang="en-ZA" sz="2400" b="1" dirty="0" smtClean="0">
                <a:latin typeface="Arial Narrow" panose="020B0606020202030204" pitchFamily="34" charset="0"/>
              </a:rPr>
              <a:t>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Arial Narrow" panose="020B0606020202030204" pitchFamily="34" charset="0"/>
              </a:rPr>
              <a:t>Determination and gazetting of criteria for the nomination and </a:t>
            </a:r>
            <a:r>
              <a:rPr lang="en-ZA" sz="2000" dirty="0" smtClean="0">
                <a:latin typeface="Arial Narrow" panose="020B0606020202030204" pitchFamily="34" charset="0"/>
              </a:rPr>
              <a:t>appointment </a:t>
            </a:r>
            <a:r>
              <a:rPr lang="en-ZA" sz="2000" dirty="0" smtClean="0">
                <a:latin typeface="Arial Narrow" panose="020B0606020202030204" pitchFamily="34" charset="0"/>
              </a:rPr>
              <a:t>of section 10(4)(b)  (CET Act) council </a:t>
            </a:r>
            <a:r>
              <a:rPr lang="en-ZA" sz="2000" dirty="0" smtClean="0">
                <a:latin typeface="Arial Narrow" panose="020B0606020202030204" pitchFamily="34" charset="0"/>
              </a:rPr>
              <a:t>members.</a:t>
            </a:r>
            <a:endParaRPr lang="en-ZA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 Narrow" panose="020B0606020202030204" pitchFamily="34" charset="0"/>
              </a:rPr>
              <a:t>Nomination </a:t>
            </a:r>
            <a:r>
              <a:rPr lang="en-US" sz="2000" dirty="0">
                <a:latin typeface="Arial Narrow" panose="020B0606020202030204" pitchFamily="34" charset="0"/>
              </a:rPr>
              <a:t>and appointment of </a:t>
            </a:r>
            <a:r>
              <a:rPr lang="en-US" sz="2000" dirty="0" smtClean="0">
                <a:latin typeface="Arial Narrow" panose="020B0606020202030204" pitchFamily="34" charset="0"/>
              </a:rPr>
              <a:t>Section </a:t>
            </a:r>
            <a:r>
              <a:rPr lang="en-US" sz="2000" dirty="0">
                <a:latin typeface="Arial Narrow" panose="020B0606020202030204" pitchFamily="34" charset="0"/>
              </a:rPr>
              <a:t>10(4)(b)(CET </a:t>
            </a:r>
            <a:r>
              <a:rPr lang="en-US" sz="2000" dirty="0" smtClean="0">
                <a:latin typeface="Arial Narrow" panose="020B0606020202030204" pitchFamily="34" charset="0"/>
              </a:rPr>
              <a:t>Act) council </a:t>
            </a:r>
            <a:r>
              <a:rPr lang="en-US" sz="2000" dirty="0">
                <a:latin typeface="Arial Narrow" panose="020B0606020202030204" pitchFamily="34" charset="0"/>
              </a:rPr>
              <a:t>members in 28 TVET colleges located in the provinces of Eastern Cape; Free State; KwaZulu-Natal and Limpopo before the expiry of their five-year term of office in October </a:t>
            </a:r>
            <a:r>
              <a:rPr lang="en-US" sz="2000" dirty="0" smtClean="0">
                <a:latin typeface="Arial Narrow" panose="020B0606020202030204" pitchFamily="34" charset="0"/>
              </a:rPr>
              <a:t>2018.</a:t>
            </a:r>
            <a:endParaRPr lang="en-US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US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000" b="1" smtClean="0">
                <a:latin typeface="Arial Narrow" panose="020B0606020202030204" pitchFamily="34" charset="0"/>
              </a:rPr>
              <a:t> </a:t>
            </a:r>
            <a:r>
              <a:rPr lang="en-ZA" sz="2000" smtClean="0">
                <a:latin typeface="Arial Narrow" panose="020B0606020202030204" pitchFamily="34" charset="0"/>
              </a:rPr>
              <a:t>Development </a:t>
            </a:r>
            <a:r>
              <a:rPr lang="en-ZA" sz="2000" dirty="0" smtClean="0">
                <a:latin typeface="Arial Narrow" panose="020B0606020202030204" pitchFamily="34" charset="0"/>
              </a:rPr>
              <a:t>of </a:t>
            </a:r>
            <a:r>
              <a:rPr lang="en-ZA" sz="2000" dirty="0" smtClean="0">
                <a:latin typeface="Arial Narrow" panose="020B0606020202030204" pitchFamily="34" charset="0"/>
              </a:rPr>
              <a:t>regulations </a:t>
            </a:r>
            <a:r>
              <a:rPr lang="en-ZA" sz="2000" dirty="0" smtClean="0">
                <a:latin typeface="Arial Narrow" panose="020B0606020202030204" pitchFamily="34" charset="0"/>
              </a:rPr>
              <a:t>for the </a:t>
            </a:r>
            <a:r>
              <a:rPr lang="en-ZA" sz="2000" dirty="0" smtClean="0">
                <a:latin typeface="Arial Narrow" panose="020B0606020202030204" pitchFamily="34" charset="0"/>
              </a:rPr>
              <a:t>compensation </a:t>
            </a:r>
            <a:r>
              <a:rPr lang="en-ZA" sz="2000" dirty="0" smtClean="0">
                <a:latin typeface="Arial Narrow" panose="020B0606020202030204" pitchFamily="34" charset="0"/>
              </a:rPr>
              <a:t>of </a:t>
            </a:r>
            <a:r>
              <a:rPr lang="en-ZA" sz="2000" dirty="0">
                <a:latin typeface="Arial Narrow" panose="020B0606020202030204" pitchFamily="34" charset="0"/>
              </a:rPr>
              <a:t>c</a:t>
            </a:r>
            <a:r>
              <a:rPr lang="en-ZA" sz="2000" dirty="0" smtClean="0">
                <a:latin typeface="Arial Narrow" panose="020B0606020202030204" pitchFamily="34" charset="0"/>
              </a:rPr>
              <a:t>ouncil </a:t>
            </a:r>
            <a:r>
              <a:rPr lang="en-ZA" sz="2000" dirty="0" smtClean="0">
                <a:latin typeface="Arial Narrow" panose="020B0606020202030204" pitchFamily="34" charset="0"/>
              </a:rPr>
              <a:t>members.</a:t>
            </a:r>
            <a:endParaRPr lang="en-ZA" sz="20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US" sz="2000" dirty="0"/>
          </a:p>
          <a:p>
            <a:pPr>
              <a:buFontTx/>
              <a:buChar char="-"/>
            </a:pPr>
            <a:endParaRPr lang="en-ZA" sz="2000" dirty="0" smtClean="0"/>
          </a:p>
          <a:p>
            <a:pPr>
              <a:buFontTx/>
              <a:buChar char="-"/>
            </a:pPr>
            <a:endParaRPr lang="en-ZA" sz="2000" dirty="0" smtClean="0"/>
          </a:p>
          <a:p>
            <a:pPr marL="0" indent="0">
              <a:buNone/>
            </a:pPr>
            <a:r>
              <a:rPr lang="en-ZA" sz="2000" dirty="0" smtClean="0"/>
              <a:t>-</a:t>
            </a:r>
          </a:p>
          <a:p>
            <a:pPr>
              <a:buFont typeface="Arial" pitchFamily="34" charset="0"/>
              <a:buChar char="•"/>
            </a:pPr>
            <a:endParaRPr lang="en-ZA" sz="2000" dirty="0" smtClean="0"/>
          </a:p>
        </p:txBody>
      </p:sp>
    </p:spTree>
    <p:extLst>
      <p:ext uri="{BB962C8B-B14F-4D97-AF65-F5344CB8AC3E}">
        <p14:creationId xmlns:p14="http://schemas.microsoft.com/office/powerpoint/2010/main" val="19240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936104"/>
          </a:xfrm>
        </p:spPr>
        <p:txBody>
          <a:bodyPr/>
          <a:lstStyle/>
          <a:p>
            <a:r>
              <a:rPr lang="en-ZA" sz="2800" b="1" dirty="0">
                <a:latin typeface="Arial Narrow" panose="020B0606020202030204" pitchFamily="34" charset="0"/>
              </a:rPr>
              <a:t>Short, Medium and Long </a:t>
            </a:r>
            <a:r>
              <a:rPr lang="en-ZA" sz="2800" b="1" dirty="0" smtClean="0">
                <a:latin typeface="Arial Narrow" panose="020B0606020202030204" pitchFamily="34" charset="0"/>
              </a:rPr>
              <a:t>Term Strategic </a:t>
            </a:r>
            <a:r>
              <a:rPr lang="en-ZA" sz="2800" b="1" dirty="0" smtClean="0">
                <a:latin typeface="Arial Narrow" panose="020B0606020202030204" pitchFamily="34" charset="0"/>
              </a:rPr>
              <a:t>Objectives (</a:t>
            </a:r>
            <a:r>
              <a:rPr lang="en-ZA" sz="2800" b="1" dirty="0">
                <a:latin typeface="Arial Narrow" panose="020B0606020202030204" pitchFamily="34" charset="0"/>
              </a:rPr>
              <a:t>continued)</a:t>
            </a:r>
            <a:br>
              <a:rPr lang="en-ZA" sz="2800" b="1" dirty="0">
                <a:latin typeface="Arial Narrow" panose="020B0606020202030204" pitchFamily="34" charset="0"/>
              </a:rPr>
            </a:br>
            <a:endParaRPr lang="en-ZA" sz="2800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Arial Narrow" panose="020B0606020202030204" pitchFamily="34" charset="0"/>
              </a:rPr>
              <a:t>Formulation of policy for the evaluation of performance of council members for full implementation in 2019.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en-ZA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Arial Narrow" panose="020B0606020202030204" pitchFamily="34" charset="0"/>
              </a:rPr>
              <a:t>Development of a comprehensive performance evaluation framework for the TVET college sector, consolidating piecemeal performance and other types of evaluation frameworks for the TVET college sector.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en-ZA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Arial Narrow" panose="020B0606020202030204" pitchFamily="34" charset="0"/>
              </a:rPr>
              <a:t>Comprehensive review and repair of TVETMIS to ensure collection, generation and provision of quality and reliable data on the TVET college sector.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en-ZA" sz="20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Arial Narrow" panose="020B0606020202030204" pitchFamily="34" charset="0"/>
              </a:rPr>
              <a:t>Finalisation of revision of Regulations for the Registration of Private Colleges for full implementation in 2019, subject to  approval by Legal and Legislative Services within the Department.</a:t>
            </a:r>
          </a:p>
          <a:p>
            <a:pPr marL="0" indent="0" algn="just">
              <a:buNone/>
            </a:pPr>
            <a:endParaRPr lang="en-ZA" sz="2000" dirty="0" smtClean="0"/>
          </a:p>
          <a:p>
            <a:pPr algn="just"/>
            <a:endParaRPr lang="en-ZA" sz="2000" dirty="0"/>
          </a:p>
        </p:txBody>
      </p:sp>
    </p:spTree>
    <p:extLst>
      <p:ext uri="{BB962C8B-B14F-4D97-AF65-F5344CB8AC3E}">
        <p14:creationId xmlns:p14="http://schemas.microsoft.com/office/powerpoint/2010/main" val="301620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57" y="-24340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89857" y="552128"/>
            <a:ext cx="8229600" cy="936104"/>
          </a:xfrm>
        </p:spPr>
        <p:txBody>
          <a:bodyPr/>
          <a:lstStyle/>
          <a:p>
            <a:r>
              <a:rPr lang="en-ZA" sz="2800" b="1" dirty="0">
                <a:latin typeface="Arial Narrow" panose="020B0606020202030204" pitchFamily="34" charset="0"/>
              </a:rPr>
              <a:t>Short, Medium and Long </a:t>
            </a:r>
            <a:r>
              <a:rPr lang="en-ZA" sz="2800" b="1" dirty="0" smtClean="0">
                <a:latin typeface="Arial Narrow" panose="020B0606020202030204" pitchFamily="34" charset="0"/>
              </a:rPr>
              <a:t>Term Strategic </a:t>
            </a:r>
            <a:r>
              <a:rPr lang="en-ZA" sz="2800" b="1" dirty="0" smtClean="0">
                <a:latin typeface="Arial Narrow" panose="020B0606020202030204" pitchFamily="34" charset="0"/>
              </a:rPr>
              <a:t>Objectives (</a:t>
            </a:r>
            <a:r>
              <a:rPr lang="en-ZA" sz="2800" b="1" dirty="0">
                <a:latin typeface="Arial Narrow" panose="020B0606020202030204" pitchFamily="34" charset="0"/>
              </a:rPr>
              <a:t>continued)</a:t>
            </a:r>
            <a:br>
              <a:rPr lang="en-ZA" sz="2800" b="1" dirty="0">
                <a:latin typeface="Arial Narrow" panose="020B0606020202030204" pitchFamily="34" charset="0"/>
              </a:rPr>
            </a:br>
            <a:endParaRPr lang="en-ZA" sz="2800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9857" y="1556792"/>
            <a:ext cx="8229600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en-ZA" sz="2400" dirty="0" smtClean="0">
                <a:latin typeface="Arial Narrow" panose="020B0606020202030204" pitchFamily="34" charset="0"/>
              </a:rPr>
              <a:t>In the </a:t>
            </a:r>
            <a:r>
              <a:rPr lang="en-ZA" sz="2400" b="1" dirty="0" smtClean="0">
                <a:latin typeface="Arial Narrow" panose="020B0606020202030204" pitchFamily="34" charset="0"/>
              </a:rPr>
              <a:t>medium term </a:t>
            </a:r>
            <a:r>
              <a:rPr lang="en-ZA" sz="2400" dirty="0" smtClean="0">
                <a:latin typeface="Arial Narrow" panose="020B0606020202030204" pitchFamily="34" charset="0"/>
              </a:rPr>
              <a:t>the Chief Directorate need to focus on and accomplish the following:</a:t>
            </a:r>
            <a:endParaRPr lang="en-ZA" sz="2400" dirty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 Narrow" panose="020B0606020202030204" pitchFamily="34" charset="0"/>
              </a:rPr>
              <a:t>Standardise operations in terms of student registration and enrolment management processes (SOP);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 Narrow" panose="020B0606020202030204" pitchFamily="34" charset="0"/>
              </a:rPr>
              <a:t>Monitoring and evaluation and inculcating such a culture in colleges (SOP);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400" dirty="0">
                <a:solidFill>
                  <a:prstClr val="black"/>
                </a:solidFill>
                <a:latin typeface="Arial Narrow" panose="020B0606020202030204" pitchFamily="34" charset="0"/>
              </a:rPr>
              <a:t>Standardise operations in </a:t>
            </a:r>
            <a:r>
              <a:rPr lang="en-ZA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terms of planning and data reporting (SOP);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Develop and implement governance standards;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Register skills providers (Private Colleges).</a:t>
            </a:r>
            <a:endParaRPr lang="en-ZA" sz="2400" dirty="0"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/>
            <a:endParaRPr lang="en-US" sz="2000" dirty="0" smtClean="0"/>
          </a:p>
          <a:p>
            <a:pPr marL="0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endParaRPr lang="en-US" sz="2000" dirty="0" smtClean="0"/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1852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57" y="-24340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89857" y="552128"/>
            <a:ext cx="8229600" cy="936104"/>
          </a:xfrm>
        </p:spPr>
        <p:txBody>
          <a:bodyPr/>
          <a:lstStyle/>
          <a:p>
            <a:r>
              <a:rPr lang="en-ZA" sz="2800" b="1" dirty="0">
                <a:latin typeface="Arial Narrow" panose="020B0606020202030204" pitchFamily="34" charset="0"/>
              </a:rPr>
              <a:t>Short, Medium and Long </a:t>
            </a:r>
            <a:r>
              <a:rPr lang="en-ZA" sz="2800" b="1" dirty="0" smtClean="0">
                <a:latin typeface="Arial Narrow" panose="020B0606020202030204" pitchFamily="34" charset="0"/>
              </a:rPr>
              <a:t>Term Strategic </a:t>
            </a:r>
            <a:r>
              <a:rPr lang="en-ZA" sz="2800" b="1" dirty="0" smtClean="0">
                <a:latin typeface="Arial Narrow" panose="020B0606020202030204" pitchFamily="34" charset="0"/>
              </a:rPr>
              <a:t>Objectives (</a:t>
            </a:r>
            <a:r>
              <a:rPr lang="en-ZA" sz="2800" b="1" dirty="0">
                <a:latin typeface="Arial Narrow" panose="020B0606020202030204" pitchFamily="34" charset="0"/>
              </a:rPr>
              <a:t>continued)</a:t>
            </a:r>
            <a:br>
              <a:rPr lang="en-ZA" sz="2800" b="1" dirty="0">
                <a:latin typeface="Arial Narrow" panose="020B0606020202030204" pitchFamily="34" charset="0"/>
              </a:rPr>
            </a:br>
            <a:endParaRPr lang="en-ZA" sz="2800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9857" y="1556792"/>
            <a:ext cx="8229600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en-ZA" sz="2800" dirty="0" smtClean="0">
                <a:latin typeface="Arial Narrow" panose="020B0606020202030204" pitchFamily="34" charset="0"/>
              </a:rPr>
              <a:t>In </a:t>
            </a:r>
            <a:r>
              <a:rPr lang="en-ZA" sz="2800" dirty="0" smtClean="0">
                <a:latin typeface="Arial Narrow" panose="020B0606020202030204" pitchFamily="34" charset="0"/>
              </a:rPr>
              <a:t>the </a:t>
            </a:r>
            <a:r>
              <a:rPr lang="en-ZA" sz="2800" b="1" dirty="0" smtClean="0">
                <a:latin typeface="Arial Narrow" panose="020B0606020202030204" pitchFamily="34" charset="0"/>
              </a:rPr>
              <a:t>long term</a:t>
            </a:r>
            <a:r>
              <a:rPr lang="en-ZA" sz="2800" dirty="0" smtClean="0">
                <a:latin typeface="Arial Narrow" panose="020B0606020202030204" pitchFamily="34" charset="0"/>
              </a:rPr>
              <a:t> the Chief Directorate will focus on and accomplish the following</a:t>
            </a:r>
            <a:r>
              <a:rPr lang="en-ZA" sz="2800" dirty="0" smtClean="0">
                <a:latin typeface="Arial Narrow" panose="020B0606020202030204" pitchFamily="34" charset="0"/>
              </a:rPr>
              <a:t>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Expand and refine verification processes;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Measure and manage governance efficiency;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Draw and report on data from one source – TVETMIS;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ZA" sz="2800" dirty="0" smtClean="0">
                <a:latin typeface="Arial Narrow" panose="020B0606020202030204" pitchFamily="34" charset="0"/>
              </a:rPr>
              <a:t>Registration of private colleges properly regulated.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en-ZA" sz="2800" dirty="0" smtClean="0">
              <a:latin typeface="Arial Narrow" panose="020B060602020203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/>
            <a:endParaRPr lang="en-US" sz="2000" dirty="0" smtClean="0"/>
          </a:p>
          <a:p>
            <a:pPr marL="0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endParaRPr lang="en-US" sz="2000" dirty="0" smtClean="0"/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09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8512</TotalTime>
  <Words>504</Words>
  <Application>Microsoft Office PowerPoint</Application>
  <PresentationFormat>On-screen Show (4:3)</PresentationFormat>
  <Paragraphs>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Narrow</vt:lpstr>
      <vt:lpstr>Calibri</vt:lpstr>
      <vt:lpstr>Courier New</vt:lpstr>
      <vt:lpstr>Office Theme</vt:lpstr>
      <vt:lpstr>TVET BRANCH STRATEGIC PLANNIG WORKSHOP</vt:lpstr>
      <vt:lpstr>OUTLINE OF THE PRESENTATION </vt:lpstr>
      <vt:lpstr> Structure and Purpose of the Chief Directorate </vt:lpstr>
      <vt:lpstr> Structure and Purpose of Sub-Programme (continued) </vt:lpstr>
      <vt:lpstr>Short, Medium and Long Term Strategic Objectives of the Chief Directorate</vt:lpstr>
      <vt:lpstr>Short, Medium and Long Term Strategic Objectives (continued) </vt:lpstr>
      <vt:lpstr>Short, Medium and Long Term Strategic Objectives (continued) </vt:lpstr>
      <vt:lpstr>Short, Medium and Long Term Strategic Objectives (continued) </vt:lpstr>
    </vt:vector>
  </TitlesOfParts>
  <Company>African Graphix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Swart.Marietta</cp:lastModifiedBy>
  <cp:revision>529</cp:revision>
  <cp:lastPrinted>2014-08-05T12:37:49Z</cp:lastPrinted>
  <dcterms:created xsi:type="dcterms:W3CDTF">2010-05-07T06:42:18Z</dcterms:created>
  <dcterms:modified xsi:type="dcterms:W3CDTF">2018-04-11T19:41:57Z</dcterms:modified>
</cp:coreProperties>
</file>