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81" r:id="rId3"/>
    <p:sldId id="280" r:id="rId4"/>
    <p:sldId id="314" r:id="rId5"/>
    <p:sldId id="270" r:id="rId6"/>
    <p:sldId id="261" r:id="rId7"/>
    <p:sldId id="271" r:id="rId8"/>
    <p:sldId id="272" r:id="rId9"/>
    <p:sldId id="263" r:id="rId10"/>
    <p:sldId id="275" r:id="rId11"/>
    <p:sldId id="274" r:id="rId12"/>
    <p:sldId id="276" r:id="rId13"/>
    <p:sldId id="277" r:id="rId14"/>
    <p:sldId id="27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35" autoAdjust="0"/>
    <p:restoredTop sz="94660"/>
  </p:normalViewPr>
  <p:slideViewPr>
    <p:cSldViewPr snapToGrid="0">
      <p:cViewPr varScale="1">
        <p:scale>
          <a:sx n="59" d="100"/>
          <a:sy n="59" d="100"/>
        </p:scale>
        <p:origin x="77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DE9D6-587A-4384-A39E-6C59244FBAFC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22BE2-EA0B-472C-983A-9EC6353D8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474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87CD4-5731-2D4E-A96A-BAABCECC80A6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7530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DC309-CF55-4C4D-BF09-01D0D7741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2A31B8-2A34-4EEC-9F3F-C3BCA52F6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A242A-2A50-4B22-8EDF-713D4ED56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CB0B5-B9EA-4C9B-93B6-BBDF2D859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89A1C-9BB3-4CE5-AC57-E66A5A46E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EB80755-6B06-7E47-9941-0352DDF9BE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76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7EED1-E068-492B-A858-7FA00A1B3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2AE307-6970-420B-B232-D3ADFF8B6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2006B-972D-4F53-8029-0796BA1D8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BA22B-4240-4C77-82F8-331A68B0D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50C7A-5D36-4678-8735-95D19526E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479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85ED97-D27D-497F-A4FA-541A8EDD73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33503C-4198-4542-8540-72A5652DC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9D2CD-0F0C-406A-94E9-6F2814346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192FC1-4DF0-472D-B12E-B340399C0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ED12A-A6F5-490A-9882-10324F48B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tekst 13"/>
          <p:cNvSpPr>
            <a:spLocks noGrp="1"/>
          </p:cNvSpPr>
          <p:nvPr>
            <p:ph type="body" sz="quarter" idx="10" hasCustomPrompt="1"/>
          </p:nvPr>
        </p:nvSpPr>
        <p:spPr>
          <a:xfrm>
            <a:off x="903818" y="6035519"/>
            <a:ext cx="8013700" cy="369812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buNone/>
              <a:defRPr sz="1333" b="0" i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‘s-Hertogenbosch, 2015</a:t>
            </a:r>
          </a:p>
        </p:txBody>
      </p:sp>
      <p:sp>
        <p:nvSpPr>
          <p:cNvPr id="5" name="Titel 1"/>
          <p:cNvSpPr>
            <a:spLocks noGrp="1"/>
          </p:cNvSpPr>
          <p:nvPr>
            <p:ph type="ctrTitle" hasCustomPrompt="1"/>
          </p:nvPr>
        </p:nvSpPr>
        <p:spPr>
          <a:xfrm>
            <a:off x="903700" y="3836021"/>
            <a:ext cx="10384603" cy="1470025"/>
          </a:xfrm>
          <a:prstGeom prst="rect">
            <a:avLst/>
          </a:prstGeom>
        </p:spPr>
        <p:txBody>
          <a:bodyPr anchor="t"/>
          <a:lstStyle>
            <a:lvl1pPr algn="l">
              <a:defRPr sz="4667" b="1" i="0" baseline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r>
              <a:rPr lang="nl-NL" dirty="0" err="1"/>
              <a:t>Title</a:t>
            </a:r>
            <a:r>
              <a:rPr lang="nl-NL" dirty="0"/>
              <a:t> of the </a:t>
            </a:r>
            <a:r>
              <a:rPr lang="nl-NL" dirty="0" err="1"/>
              <a:t>presentation</a:t>
            </a:r>
            <a:endParaRPr lang="nl-NL" dirty="0"/>
          </a:p>
        </p:txBody>
      </p:sp>
      <p:sp>
        <p:nvSpPr>
          <p:cNvPr id="6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903699" y="5319223"/>
            <a:ext cx="10384604" cy="5397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67" b="0" i="0">
                <a:solidFill>
                  <a:schemeClr val="accent2"/>
                </a:solidFill>
                <a:latin typeface="Verdana"/>
                <a:cs typeface="Verdana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(</a:t>
            </a:r>
            <a:r>
              <a:rPr lang="nl-NL" dirty="0" err="1"/>
              <a:t>Possible</a:t>
            </a:r>
            <a:r>
              <a:rPr lang="nl-NL" dirty="0"/>
              <a:t>) </a:t>
            </a:r>
            <a:r>
              <a:rPr lang="nl-NL" dirty="0" err="1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03059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903700" y="3836021"/>
            <a:ext cx="10384603" cy="1470025"/>
          </a:xfrm>
          <a:prstGeom prst="rect">
            <a:avLst/>
          </a:prstGeom>
        </p:spPr>
        <p:txBody>
          <a:bodyPr anchor="t"/>
          <a:lstStyle>
            <a:lvl1pPr algn="l">
              <a:defRPr sz="4667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 err="1"/>
              <a:t>Chapter</a:t>
            </a:r>
            <a:r>
              <a:rPr lang="nl-NL" dirty="0"/>
              <a:t>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0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903699" y="5319223"/>
            <a:ext cx="10384604" cy="5397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67" b="0" i="0">
                <a:solidFill>
                  <a:schemeClr val="accent2"/>
                </a:solidFill>
                <a:latin typeface="Verdana"/>
                <a:cs typeface="Verdana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(</a:t>
            </a:r>
            <a:r>
              <a:rPr lang="nl-NL" dirty="0" err="1"/>
              <a:t>Possible</a:t>
            </a:r>
            <a:r>
              <a:rPr lang="nl-NL" dirty="0"/>
              <a:t>) </a:t>
            </a:r>
            <a:r>
              <a:rPr lang="nl-NL" dirty="0" err="1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64602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1 text fiel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903699" y="2008718"/>
            <a:ext cx="10384604" cy="427978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903701" y="757711"/>
            <a:ext cx="8012523" cy="1135119"/>
          </a:xfrm>
          <a:prstGeom prst="rect">
            <a:avLst/>
          </a:prstGeom>
        </p:spPr>
        <p:txBody>
          <a:bodyPr anchor="t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88929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text field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903699" y="2008718"/>
            <a:ext cx="5040000" cy="429262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1" name="Titel 1"/>
          <p:cNvSpPr>
            <a:spLocks noGrp="1"/>
          </p:cNvSpPr>
          <p:nvPr>
            <p:ph type="ctrTitle" hasCustomPrompt="1"/>
          </p:nvPr>
        </p:nvSpPr>
        <p:spPr>
          <a:xfrm>
            <a:off x="903701" y="757711"/>
            <a:ext cx="8013817" cy="1135119"/>
          </a:xfrm>
          <a:prstGeom prst="rect">
            <a:avLst/>
          </a:prstGeom>
        </p:spPr>
        <p:txBody>
          <a:bodyPr anchor="t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12" name="Tijdelijke aanduiding voor tekst 2"/>
          <p:cNvSpPr>
            <a:spLocks noGrp="1"/>
          </p:cNvSpPr>
          <p:nvPr>
            <p:ph type="body" idx="10" hasCustomPrompt="1"/>
          </p:nvPr>
        </p:nvSpPr>
        <p:spPr>
          <a:xfrm>
            <a:off x="6248304" y="2008718"/>
            <a:ext cx="5040000" cy="429262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sequel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1807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/>
          <p:cNvSpPr>
            <a:spLocks noGrp="1"/>
          </p:cNvSpPr>
          <p:nvPr>
            <p:ph type="ctrTitle" hasCustomPrompt="1"/>
          </p:nvPr>
        </p:nvSpPr>
        <p:spPr>
          <a:xfrm>
            <a:off x="903701" y="757711"/>
            <a:ext cx="8013817" cy="1135119"/>
          </a:xfrm>
          <a:prstGeom prst="rect">
            <a:avLst/>
          </a:prstGeom>
        </p:spPr>
        <p:txBody>
          <a:bodyPr anchor="t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45259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 txBox="1">
            <a:spLocks/>
          </p:cNvSpPr>
          <p:nvPr userDrawn="1"/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marL="0" algn="l" defTabSz="457200" rtl="0" eaLnBrk="1" latinLnBrk="0" hangingPunct="1">
              <a:defRPr sz="900" b="1" i="0" kern="1200">
                <a:solidFill>
                  <a:srgbClr val="001489"/>
                </a:solidFill>
                <a:latin typeface="Verdana"/>
                <a:ea typeface="+mn-ea"/>
                <a:cs typeface="Verdan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200" dirty="0">
                <a:solidFill>
                  <a:srgbClr val="FFFFFF"/>
                </a:solidFill>
                <a:latin typeface="+mj-lt"/>
              </a:rPr>
              <a:t>CINOP Global</a:t>
            </a:r>
          </a:p>
        </p:txBody>
      </p:sp>
    </p:spTree>
    <p:extLst>
      <p:ext uri="{BB962C8B-B14F-4D97-AF65-F5344CB8AC3E}">
        <p14:creationId xmlns:p14="http://schemas.microsoft.com/office/powerpoint/2010/main" val="2749177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/>
          <p:cNvSpPr>
            <a:spLocks noGrp="1"/>
          </p:cNvSpPr>
          <p:nvPr>
            <p:ph type="pic" sz="quarter" idx="10" hasCustomPrompt="1"/>
          </p:nvPr>
        </p:nvSpPr>
        <p:spPr>
          <a:xfrm>
            <a:off x="903700" y="2008717"/>
            <a:ext cx="10384603" cy="3623833"/>
          </a:xfrm>
          <a:prstGeom prst="rect">
            <a:avLst/>
          </a:prstGeom>
        </p:spPr>
        <p:txBody>
          <a:bodyPr vert="horz"/>
          <a:lstStyle>
            <a:lvl1pPr>
              <a:buNone/>
              <a:defRPr sz="1333" b="0" i="0">
                <a:latin typeface="Verdana"/>
                <a:cs typeface="Verdana"/>
              </a:defRPr>
            </a:lvl1pPr>
          </a:lstStyle>
          <a:p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your</a:t>
            </a:r>
            <a:r>
              <a:rPr lang="nl-NL" dirty="0"/>
              <a:t> image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1" name="Rechthoek 10"/>
          <p:cNvSpPr/>
          <p:nvPr userDrawn="1"/>
        </p:nvSpPr>
        <p:spPr>
          <a:xfrm>
            <a:off x="903700" y="5632551"/>
            <a:ext cx="10384603" cy="40996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 dirty="0">
              <a:solidFill>
                <a:schemeClr val="tx2"/>
              </a:solidFill>
              <a:latin typeface="Verdana"/>
            </a:endParaRPr>
          </a:p>
        </p:txBody>
      </p:sp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1010865" y="5641463"/>
            <a:ext cx="10129487" cy="310797"/>
          </a:xfrm>
          <a:prstGeom prst="rect">
            <a:avLst/>
          </a:prstGeom>
        </p:spPr>
        <p:txBody>
          <a:bodyPr anchor="t"/>
          <a:lstStyle>
            <a:lvl1pPr algn="l">
              <a:defRPr sz="1333" b="1" i="0" cap="none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image </a:t>
            </a:r>
            <a:r>
              <a:rPr lang="nl-NL" dirty="0" err="1"/>
              <a:t>description</a:t>
            </a:r>
            <a:endParaRPr lang="nl-NL" dirty="0"/>
          </a:p>
        </p:txBody>
      </p:sp>
      <p:sp>
        <p:nvSpPr>
          <p:cNvPr id="22" name="Tijdelijke aanduiding voor tekst 21"/>
          <p:cNvSpPr>
            <a:spLocks noGrp="1"/>
          </p:cNvSpPr>
          <p:nvPr>
            <p:ph type="body" sz="quarter" idx="11" hasCustomPrompt="1"/>
          </p:nvPr>
        </p:nvSpPr>
        <p:spPr>
          <a:xfrm>
            <a:off x="903700" y="753534"/>
            <a:ext cx="8009584" cy="115199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333" b="1" i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Type here the heading</a:t>
            </a:r>
            <a:endParaRPr lang="nl-NL" dirty="0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01368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02958" y="758296"/>
            <a:ext cx="8013817" cy="2205037"/>
          </a:xfrm>
          <a:prstGeom prst="rect">
            <a:avLst/>
          </a:prstGeom>
        </p:spPr>
        <p:txBody>
          <a:bodyPr vert="horz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en-US" dirty="0"/>
              <a:t>Thank you for your attention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2" hasCustomPrompt="1"/>
          </p:nvPr>
        </p:nvSpPr>
        <p:spPr>
          <a:xfrm>
            <a:off x="903701" y="3990400"/>
            <a:ext cx="8013075" cy="44873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1" i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name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6" name="Tijdelijke aanduiding voor tekst 15"/>
          <p:cNvSpPr>
            <a:spLocks noGrp="1"/>
          </p:cNvSpPr>
          <p:nvPr>
            <p:ph type="body" sz="quarter" idx="13" hasCustomPrompt="1"/>
          </p:nvPr>
        </p:nvSpPr>
        <p:spPr>
          <a:xfrm>
            <a:off x="903701" y="4447602"/>
            <a:ext cx="8009583" cy="47999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0" i="0" baseline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email </a:t>
            </a:r>
            <a:r>
              <a:rPr lang="nl-NL" dirty="0" err="1"/>
              <a:t>address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8" name="Tijdelijke aanduiding voor tekst 17"/>
          <p:cNvSpPr>
            <a:spLocks noGrp="1"/>
          </p:cNvSpPr>
          <p:nvPr>
            <p:ph type="body" sz="quarter" idx="14" hasCustomPrompt="1"/>
          </p:nvPr>
        </p:nvSpPr>
        <p:spPr>
          <a:xfrm>
            <a:off x="903701" y="4936064"/>
            <a:ext cx="8013075" cy="480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0" i="0" baseline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(direct) </a:t>
            </a:r>
            <a:r>
              <a:rPr lang="nl-NL" dirty="0" err="1"/>
              <a:t>telephone</a:t>
            </a:r>
            <a:r>
              <a:rPr lang="nl-NL" dirty="0"/>
              <a:t> </a:t>
            </a:r>
            <a:r>
              <a:rPr lang="nl-NL" dirty="0" err="1"/>
              <a:t>number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20" name="Tijdelijke aanduiding voor afbeelding 19"/>
          <p:cNvSpPr>
            <a:spLocks noGrp="1"/>
          </p:cNvSpPr>
          <p:nvPr>
            <p:ph type="pic" sz="quarter" idx="15" hasCustomPrompt="1"/>
          </p:nvPr>
        </p:nvSpPr>
        <p:spPr>
          <a:xfrm>
            <a:off x="9412818" y="3251201"/>
            <a:ext cx="2006599" cy="246803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333" b="0" i="0">
                <a:latin typeface="Verdana"/>
                <a:cs typeface="Verdana"/>
              </a:defRPr>
            </a:lvl1pPr>
          </a:lstStyle>
          <a:p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photo</a:t>
            </a:r>
            <a:endParaRPr lang="nl-NL" dirty="0"/>
          </a:p>
        </p:txBody>
      </p:sp>
      <p:sp>
        <p:nvSpPr>
          <p:cNvPr id="28" name="Tekstvak 27"/>
          <p:cNvSpPr txBox="1"/>
          <p:nvPr userDrawn="1"/>
        </p:nvSpPr>
        <p:spPr>
          <a:xfrm>
            <a:off x="903702" y="5432997"/>
            <a:ext cx="801469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867" b="0" i="0" dirty="0" err="1">
                <a:latin typeface="KievitOT-ExtraBold"/>
                <a:cs typeface="KievitOT-ExtraBold"/>
              </a:rPr>
              <a:t>www.cinopglobal.com</a:t>
            </a:r>
            <a:endParaRPr lang="nl-NL" sz="1867" b="0" i="0" dirty="0">
              <a:latin typeface="KievitOT-ExtraBold"/>
              <a:cs typeface="KievitOT-ExtraBold"/>
            </a:endParaRPr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11671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CC42F710-6BCF-BF4B-9BFE-8CEA3D63EC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9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5FB087-EAB7-497D-9017-EC08FEEB7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5D4AE-8D35-45DD-AA8B-A46490011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2713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F3927-CC74-4699-9C0A-FE3A77419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AFB57-F964-404D-BA58-D713B35BF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F36B2-B33F-42B7-967B-93DA69B46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F14FB-E614-486B-80ED-5C2B9DCE9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0DA55-13B8-482B-9E64-600327D14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19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1649F-02B7-4862-BA67-DC311FFC0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3E411-34FF-4FF8-A0B0-543466E3F2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84053-5E53-4498-BDDD-57349B3A0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2757E-C94F-4CF8-B50A-2FA8AF52D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DFCEA0-B0B5-4346-9B41-6B0C8AAB6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25558A-086B-42B2-9A94-41CA57476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843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25EC-4260-499F-A370-7177393A6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BF5C07-7B0B-469C-90AD-786E717F9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04BE5B-F30F-4AA2-9B54-757327364E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F3A82B-68C4-4769-8D43-94A105A02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743B88-0539-4F7F-BE91-5F06A9BCBD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448D2E-30DF-46BB-BF93-5D9A90B67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5C1466-5496-492E-B542-AAC780DE1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8D98F-DBC0-455F-B6DF-B8BCB1E3B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29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F61CB-2938-450C-AD78-4E9E64870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61F877-9C41-40EE-818B-058FA0D7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A6AE0-223F-4B4C-85D8-15D14AB9E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2B41B4-340A-49BF-81E2-79B002BB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296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E6374F-3EEA-49F3-83BA-70122E9F3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9B4835-22E9-40FD-BF56-19ABDEFD3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FC9FB4-1448-48F5-8F9C-C836F24D8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77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36FA4-F7CF-4174-983A-3591E560F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727EF-6858-4933-A9E9-82C2D2131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7F4401-A569-4894-A289-0825DCA97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46968-CEAE-4961-ABE1-3284A2B24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C196E4-B331-45EA-9971-C45D958D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3537AE-7D66-4919-83FA-A3DA34031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467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F0292-748C-4E3E-B50C-CE4B730B3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E18407-C62A-4BEF-8F83-6D5D245F98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AE194D-B241-4AC3-9289-234B1D0E6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D3CFAC-D1E2-46A6-98AC-DC76A80B2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F00838-70F2-4261-A693-42FCFD84B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9D1E59-541F-45AB-9C83-6B578E64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724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9388D7-D749-403D-AEEF-D5DD557A7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700E26-2C85-4A66-81D3-2131D6DB9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C0001-8D93-47F9-92A5-6DB7B48AF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73D36-A890-478F-9BC2-A32D6B4E6111}" type="datetimeFigureOut">
              <a:rPr lang="en-US" smtClean="0"/>
              <a:t>27-Jun-18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60A06-6BA5-4C0F-8519-24AD73DB94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64460-F301-4BDB-BBE9-0426A24912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088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98157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dt="0"/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Pretoria June 2018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03697" y="4131970"/>
            <a:ext cx="10384603" cy="877701"/>
          </a:xfrm>
        </p:spPr>
        <p:txBody>
          <a:bodyPr/>
          <a:lstStyle/>
          <a:p>
            <a:r>
              <a:rPr lang="nl-NL" sz="3733" dirty="0"/>
              <a:t>TVETMIS REVIEW 2018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344" y="725157"/>
            <a:ext cx="4495827" cy="1562024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49ECE61A-7085-4774-B01D-D336471594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Flemming Koch, CINOP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B8DDB6-364B-4E95-8723-AAFC3C8043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4565" y="3429001"/>
            <a:ext cx="3058886" cy="305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37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CA59A-4A53-463D-A561-934244393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472C4">
                    <a:lumMod val="50000"/>
                  </a:srgbClr>
                </a:solidFill>
              </a:rPr>
              <a:t>Issues identified </a:t>
            </a:r>
            <a:r>
              <a:rPr lang="en-US" dirty="0"/>
              <a:t>: DHET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A4841F-D239-4D2C-AC36-397AF26821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9018"/>
            <a:ext cx="10515600" cy="4351338"/>
          </a:xfrm>
        </p:spPr>
        <p:txBody>
          <a:bodyPr>
            <a:normAutofit fontScale="85000" lnSpcReduction="20000"/>
          </a:bodyPr>
          <a:lstStyle/>
          <a:p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Poor TVETMIS Project Plan for college implementation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Poor Communication internally and to colleges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Roles, Responsibilities and Business processes not well defined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TVETMIS understaffed,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Management and Governance arrangements not sufficient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Internal DHET and </a:t>
            </a:r>
            <a:r>
              <a:rPr lang="en-US" dirty="0" err="1"/>
              <a:t>CollegeTVETMIS</a:t>
            </a:r>
            <a:r>
              <a:rPr lang="en-US" dirty="0"/>
              <a:t> expectations not clarified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Silo data collection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Weak support  system – Training, Documentation, Lead times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Parallel manual data collection still implemented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Access Policy not defined – Regional Managers and Colleges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316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064C2-8501-4309-9838-9AD735605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and Functional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0EEB49-F368-448F-8C84-91FA308A2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Tested mostly by “Trial and Error”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Eduktiv</a:t>
            </a:r>
            <a:r>
              <a:rPr lang="en-US" dirty="0"/>
              <a:t> - Error Messages, Version Control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Poor system and process documentation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Rules and Definitions implementation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Comprehensive Report &amp; Conversion = “Incomprehensive”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Uncertainty </a:t>
            </a:r>
            <a:r>
              <a:rPr lang="en-US" dirty="0" err="1"/>
              <a:t>wrt</a:t>
            </a:r>
            <a:r>
              <a:rPr lang="en-US" dirty="0"/>
              <a:t> source data quality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Does TVETMIS sufficiently reflect the business of the colleges?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Is TVETMIS fully supporting DHET KPI monitoring?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File Spec Validation needed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190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5D11D-5280-4744-A0CD-650C76318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College Admin Systems (BMS)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0262E-1305-4E71-AFA7-08539C6DEA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System responsiveness require validation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Mapping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Coltech</a:t>
            </a:r>
            <a:r>
              <a:rPr lang="en-US" dirty="0"/>
              <a:t> Config files management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Campus level installations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AdaptIT</a:t>
            </a:r>
            <a:r>
              <a:rPr lang="en-US" dirty="0"/>
              <a:t> on disabilities, exams only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Data captured in several systems: ITS, </a:t>
            </a:r>
            <a:r>
              <a:rPr lang="en-US" dirty="0" err="1"/>
              <a:t>Coltech</a:t>
            </a:r>
            <a:r>
              <a:rPr lang="en-US" dirty="0"/>
              <a:t>, VIP, Excel ….</a:t>
            </a:r>
          </a:p>
        </p:txBody>
      </p:sp>
    </p:spTree>
    <p:extLst>
      <p:ext uri="{BB962C8B-B14F-4D97-AF65-F5344CB8AC3E}">
        <p14:creationId xmlns:p14="http://schemas.microsoft.com/office/powerpoint/2010/main" val="851462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AE8F7FF-0714-4B2E-9F4E-8CFA334684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54950" y="5094514"/>
            <a:ext cx="2157943" cy="11064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B5AAAE-65DD-4D19-85D8-2636845E3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133" y="1045137"/>
            <a:ext cx="5531640" cy="36249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4AE63A-974A-4574-8143-90D3E613C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00" y="4550575"/>
            <a:ext cx="1704400" cy="17010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3562F5-A455-490C-97A6-E93329B8AA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4597" y="1573053"/>
            <a:ext cx="3504856" cy="248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975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714FDB-9B0A-4FCA-B98A-A8698CCE7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569" y="544286"/>
            <a:ext cx="10860462" cy="588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453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A3D678A-0CA3-4497-BA02-E1CB2A55D5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9585"/>
            <a:r>
              <a:rPr lang="nl-NL">
                <a:latin typeface="Arial"/>
              </a:rPr>
              <a:t>CINOP Global</a:t>
            </a:r>
            <a:endParaRPr lang="nl-NL" dirty="0">
              <a:latin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868277-5862-4419-BD54-ADF761C3F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891" y="946414"/>
            <a:ext cx="7963886" cy="521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466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9B74C0B-0741-4A65-A589-E6ED6E1A391E}"/>
              </a:ext>
            </a:extLst>
          </p:cNvPr>
          <p:cNvSpPr txBox="1"/>
          <p:nvPr/>
        </p:nvSpPr>
        <p:spPr>
          <a:xfrm>
            <a:off x="1251856" y="706372"/>
            <a:ext cx="721505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TVETMIS: FOR WHAT &amp; FOR WHO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216DBA-3A5B-4E38-973F-250F481CF350}"/>
              </a:ext>
            </a:extLst>
          </p:cNvPr>
          <p:cNvSpPr txBox="1"/>
          <p:nvPr/>
        </p:nvSpPr>
        <p:spPr>
          <a:xfrm>
            <a:off x="740228" y="1750423"/>
            <a:ext cx="1052922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/>
              <a:t>Executive Support Systems (ESS)</a:t>
            </a:r>
            <a:endParaRPr lang="en-US" sz="3600" dirty="0"/>
          </a:p>
          <a:p>
            <a:r>
              <a:rPr lang="en-US" sz="3600" dirty="0"/>
              <a:t>  </a:t>
            </a:r>
            <a:r>
              <a:rPr lang="en-US" sz="2800" dirty="0"/>
              <a:t>(TVET Policy and Strategic Development, Research, Value for Money…)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/>
              <a:t>Management Information Systems (MIS) </a:t>
            </a:r>
          </a:p>
          <a:p>
            <a:r>
              <a:rPr lang="en-US" sz="2800" b="1" dirty="0"/>
              <a:t>   </a:t>
            </a:r>
            <a:r>
              <a:rPr lang="en-US" sz="2800" dirty="0"/>
              <a:t>(Are we doing well?, On the right track?, Compliance?)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/>
              <a:t>Decision-Support System (DSS) </a:t>
            </a:r>
          </a:p>
          <a:p>
            <a:r>
              <a:rPr lang="en-US" sz="3600" dirty="0"/>
              <a:t>  </a:t>
            </a:r>
            <a:r>
              <a:rPr lang="en-US" sz="2800" dirty="0"/>
              <a:t>(What will happen if we take this decision?)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FF94B1-466D-4FED-A93A-EEDCCC349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8107" y="3722914"/>
            <a:ext cx="2664279" cy="29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634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A45D804-BC2C-4E5B-A969-A6ABE7FA68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743" y="682401"/>
            <a:ext cx="6002218" cy="549319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FD2C6E6-5963-43AB-9068-6A29D04D8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5962" y="2939143"/>
            <a:ext cx="4034410" cy="1244374"/>
          </a:xfrm>
        </p:spPr>
        <p:txBody>
          <a:bodyPr>
            <a:normAutofit fontScale="90000"/>
          </a:bodyPr>
          <a:lstStyle/>
          <a:p>
            <a:r>
              <a:rPr lang="en-US" dirty="0"/>
              <a:t>How to get there?</a:t>
            </a:r>
          </a:p>
        </p:txBody>
      </p:sp>
    </p:spTree>
    <p:extLst>
      <p:ext uri="{BB962C8B-B14F-4D97-AF65-F5344CB8AC3E}">
        <p14:creationId xmlns:p14="http://schemas.microsoft.com/office/powerpoint/2010/main" val="1611840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ADEF0A8-DF7B-4DFF-A522-A3BF13C991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Communication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Definition of problem(s) to be solved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Planning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Technology and Functionality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Allocation of Responsibilities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Level of user testing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Governance, Management and Staffing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Resistance – passive/active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8EE7E5-6775-450E-A2E0-C387AF188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088" y="4426152"/>
            <a:ext cx="3944454" cy="206672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7CC1717-D7E4-46D3-90C8-4056CFCB3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“Fail Factors” to be looked for… </a:t>
            </a:r>
          </a:p>
        </p:txBody>
      </p:sp>
    </p:spTree>
    <p:extLst>
      <p:ext uri="{BB962C8B-B14F-4D97-AF65-F5344CB8AC3E}">
        <p14:creationId xmlns:p14="http://schemas.microsoft.com/office/powerpoint/2010/main" val="1124200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BCD9C-10B3-4E87-A3AA-3480CB933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5716" y="854983"/>
            <a:ext cx="6259286" cy="1325563"/>
          </a:xfrm>
        </p:spPr>
        <p:txBody>
          <a:bodyPr/>
          <a:lstStyle/>
          <a:p>
            <a:r>
              <a:rPr lang="en-US" dirty="0"/>
              <a:t>TVETMIS REVIEW - 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842C6-17CB-4494-92A0-4CC73BCCB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2742" y="2524364"/>
            <a:ext cx="10515600" cy="3831771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360 degree review of TVETMIS to identify TVETMIS shortcomings and to provide recommendations for remedial action.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u="sng" dirty="0"/>
              <a:t>Perspective:</a:t>
            </a:r>
          </a:p>
          <a:p>
            <a:r>
              <a:rPr lang="en-US" dirty="0"/>
              <a:t>Data from Colleges must be uniform, reliable, comparable and timely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384480-E7A9-4A81-A0FC-86D560E54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625" y="501865"/>
            <a:ext cx="3022693" cy="214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645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42598-3B23-4CA8-8D4B-0FBA34E84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4503"/>
            <a:ext cx="4778829" cy="1009651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B602B-AE29-4674-8259-48854541EE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00261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b="1" dirty="0">
                <a:solidFill>
                  <a:prstClr val="black"/>
                </a:solidFill>
              </a:rPr>
              <a:t>TVETMIS on a good path – Data quality improved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</a:rPr>
              <a:t>Several </a:t>
            </a:r>
            <a:r>
              <a:rPr lang="en-US" dirty="0" err="1">
                <a:solidFill>
                  <a:prstClr val="black"/>
                </a:solidFill>
              </a:rPr>
              <a:t>Organisational</a:t>
            </a:r>
            <a:r>
              <a:rPr lang="en-US" dirty="0">
                <a:solidFill>
                  <a:prstClr val="black"/>
                </a:solidFill>
              </a:rPr>
              <a:t>, Management and Procedural challenges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</a:rPr>
              <a:t>Few IT technical issues – mapping, </a:t>
            </a:r>
            <a:r>
              <a:rPr lang="en-US" dirty="0" err="1">
                <a:solidFill>
                  <a:prstClr val="black"/>
                </a:solidFill>
              </a:rPr>
              <a:t>Eduktiv</a:t>
            </a:r>
            <a:r>
              <a:rPr lang="en-US" dirty="0">
                <a:solidFill>
                  <a:prstClr val="black"/>
                </a:solidFill>
              </a:rPr>
              <a:t>,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</a:rPr>
              <a:t>Some functional issues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</a:rPr>
              <a:t>TVETMIS file specifications, definitions and rules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</a:rPr>
              <a:t>Colleges doing well, but…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</a:rPr>
              <a:t>Vendor Systems greatly improved, but still “glitches”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</a:rPr>
              <a:t>TVETMIS  Project Implementation, Communication and Support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315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0FE4B-7ECA-42EC-A4E4-3BFC131AA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identified: Colleges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775B-AE0C-4555-A917-E41DB3DBC5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13657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Admin sys setup, campus level installations and definitions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DHET and Vendor recommendations for system setup not followed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Declaration and Comprehensive Report problematic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Data held in “silos”– Student, Finance, HR, PERSAL and WIL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Uneven quality of a data/MIS managers and data management processes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TVETMIS time consuming and  still large reporting requirements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Colleges prefer direct contact for support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268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INOP_Global_PowerPointSjabloon_16-9_def">
  <a:themeElements>
    <a:clrScheme name="CINOP Global">
      <a:dk1>
        <a:srgbClr val="0E0D0E"/>
      </a:dk1>
      <a:lt1>
        <a:srgbClr val="FFFFFF"/>
      </a:lt1>
      <a:dk2>
        <a:srgbClr val="0E0D0E"/>
      </a:dk2>
      <a:lt2>
        <a:srgbClr val="FFFFFE"/>
      </a:lt2>
      <a:accent1>
        <a:srgbClr val="F18700"/>
      </a:accent1>
      <a:accent2>
        <a:srgbClr val="BEBBBF"/>
      </a:accent2>
      <a:accent3>
        <a:srgbClr val="00263E"/>
      </a:accent3>
      <a:accent4>
        <a:srgbClr val="FFDD00"/>
      </a:accent4>
      <a:accent5>
        <a:srgbClr val="A8A8A8"/>
      </a:accent5>
      <a:accent6>
        <a:srgbClr val="545454"/>
      </a:accent6>
      <a:hlink>
        <a:srgbClr val="0000FF"/>
      </a:hlink>
      <a:folHlink>
        <a:srgbClr val="800080"/>
      </a:folHlink>
    </a:clrScheme>
    <a:fontScheme name="Kantoor - klassie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e CINOP Global.potm" id="{7EDFC12E-2D1B-44B8-B710-DB3C5A28DFE9}" vid="{BACF9804-DA58-47CF-B9BB-F86954A318A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7896</TotalTime>
  <Words>456</Words>
  <Application>Microsoft Office PowerPoint</Application>
  <PresentationFormat>Widescreen</PresentationFormat>
  <Paragraphs>77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KievitOT-ExtraBold</vt:lpstr>
      <vt:lpstr>Verdana</vt:lpstr>
      <vt:lpstr>Office Theme</vt:lpstr>
      <vt:lpstr>CINOP_Global_PowerPointSjabloon_16-9_def</vt:lpstr>
      <vt:lpstr>TVETMIS REVIEW 2018</vt:lpstr>
      <vt:lpstr>PowerPoint Presentation</vt:lpstr>
      <vt:lpstr>PowerPoint Presentation</vt:lpstr>
      <vt:lpstr>PowerPoint Presentation</vt:lpstr>
      <vt:lpstr>How to get there?</vt:lpstr>
      <vt:lpstr>“Fail Factors” to be looked for… </vt:lpstr>
      <vt:lpstr>TVETMIS REVIEW - Purpose</vt:lpstr>
      <vt:lpstr>Summary of Findings</vt:lpstr>
      <vt:lpstr>Issues identified: Colleges</vt:lpstr>
      <vt:lpstr>Issues identified : DHET</vt:lpstr>
      <vt:lpstr>Technical and Functional Issues</vt:lpstr>
      <vt:lpstr>College Admin Systems (BMS)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Flemming Koch</dc:creator>
  <cp:lastModifiedBy>Flemming Koch</cp:lastModifiedBy>
  <cp:revision>72</cp:revision>
  <dcterms:created xsi:type="dcterms:W3CDTF">2018-01-30T07:37:36Z</dcterms:created>
  <dcterms:modified xsi:type="dcterms:W3CDTF">2018-06-27T04:54:16Z</dcterms:modified>
</cp:coreProperties>
</file>