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74" r:id="rId3"/>
    <p:sldId id="279" r:id="rId4"/>
    <p:sldId id="262" r:id="rId5"/>
    <p:sldId id="281" r:id="rId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24" autoAdjust="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802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4E961-2246-944F-BDA7-114F556E3B52}" type="datetime1">
              <a:rPr lang="en-ZA" smtClean="0"/>
              <a:t>2018/07/02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986A2-ABB3-6A47-BC67-09437CC21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0235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58B4F-C7A6-E74F-8067-1A14723C9A38}" type="datetime1">
              <a:rPr lang="en-ZA" smtClean="0"/>
              <a:t>2018/07/02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35EBA-45E7-F84D-B650-1A14F60CF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77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5433" y="351366"/>
            <a:ext cx="1689100" cy="11049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5467" y="292100"/>
            <a:ext cx="4762500" cy="48514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455833" y="4694766"/>
            <a:ext cx="2298700" cy="76200"/>
          </a:xfrm>
          <a:prstGeom prst="rect">
            <a:avLst/>
          </a:prstGeom>
        </p:spPr>
      </p:pic>
      <p:sp>
        <p:nvSpPr>
          <p:cNvPr id="25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7690" y="3832041"/>
            <a:ext cx="8434388" cy="66798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HIGHLIGHT</a:t>
            </a:r>
            <a:endParaRPr lang="en-US" dirty="0"/>
          </a:p>
        </p:txBody>
      </p:sp>
      <p:sp>
        <p:nvSpPr>
          <p:cNvPr id="26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27690" y="3365541"/>
            <a:ext cx="8434388" cy="35344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2400">
                <a:solidFill>
                  <a:srgbClr val="4D555A"/>
                </a:solidFill>
              </a:defRPr>
            </a:lvl1pPr>
          </a:lstStyle>
          <a:p>
            <a:pPr lvl="0"/>
            <a:r>
              <a:rPr lang="en-GB" dirty="0"/>
              <a:t>MAIN HEADING</a:t>
            </a:r>
            <a:endParaRPr lang="en-US" dirty="0"/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27690" y="3702050"/>
            <a:ext cx="8434388" cy="1922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1400"/>
            </a:lvl1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89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558" y="264028"/>
            <a:ext cx="70298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2/3 - 1/3 COLUMN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600" y="817018"/>
            <a:ext cx="8420100" cy="381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361558" y="1023938"/>
            <a:ext cx="5499100" cy="3463925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208321" y="1023938"/>
            <a:ext cx="2567379" cy="346392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3860720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558" y="264028"/>
            <a:ext cx="70298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FULL COLUMN - 3 PILLAR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600" y="817018"/>
            <a:ext cx="8420100" cy="381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361558" y="1024468"/>
            <a:ext cx="8414142" cy="1650999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5"/>
          </p:nvPr>
        </p:nvSpPr>
        <p:spPr>
          <a:xfrm>
            <a:off x="361558" y="2859782"/>
            <a:ext cx="2677975" cy="1650999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/>
          </p:nvPr>
        </p:nvSpPr>
        <p:spPr>
          <a:xfrm>
            <a:off x="3229249" y="2859782"/>
            <a:ext cx="2677975" cy="1650999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7"/>
          </p:nvPr>
        </p:nvSpPr>
        <p:spPr>
          <a:xfrm>
            <a:off x="6084168" y="2859782"/>
            <a:ext cx="2677975" cy="1650999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58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558" y="264028"/>
            <a:ext cx="70298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6 BLOCK SECTIONAL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600" y="817018"/>
            <a:ext cx="8420100" cy="38100"/>
          </a:xfrm>
          <a:prstGeom prst="rect">
            <a:avLst/>
          </a:prstGeom>
        </p:spPr>
      </p:pic>
      <p:sp>
        <p:nvSpPr>
          <p:cNvPr id="7" name="Content Placeholder 5"/>
          <p:cNvSpPr>
            <a:spLocks noGrp="1"/>
          </p:cNvSpPr>
          <p:nvPr>
            <p:ph sz="quarter" idx="15"/>
          </p:nvPr>
        </p:nvSpPr>
        <p:spPr>
          <a:xfrm>
            <a:off x="361558" y="1388533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61558" y="1008063"/>
            <a:ext cx="2678113" cy="381000"/>
          </a:xfrm>
          <a:prstGeom prst="rect">
            <a:avLst/>
          </a:prstGeom>
          <a:solidFill>
            <a:schemeClr val="accent3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9"/>
          </p:nvPr>
        </p:nvSpPr>
        <p:spPr>
          <a:xfrm>
            <a:off x="3237716" y="1388533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3237716" y="1008063"/>
            <a:ext cx="2678113" cy="381000"/>
          </a:xfrm>
          <a:prstGeom prst="rect">
            <a:avLst/>
          </a:prstGeom>
          <a:solidFill>
            <a:schemeClr val="accent4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21"/>
          </p:nvPr>
        </p:nvSpPr>
        <p:spPr>
          <a:xfrm>
            <a:off x="6084168" y="1388533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084168" y="1008063"/>
            <a:ext cx="2678113" cy="381000"/>
          </a:xfrm>
          <a:prstGeom prst="rect">
            <a:avLst/>
          </a:prstGeom>
          <a:solidFill>
            <a:schemeClr val="accent3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20" name="Content Placeholder 5"/>
          <p:cNvSpPr>
            <a:spLocks noGrp="1"/>
          </p:cNvSpPr>
          <p:nvPr>
            <p:ph sz="quarter" idx="23"/>
          </p:nvPr>
        </p:nvSpPr>
        <p:spPr>
          <a:xfrm>
            <a:off x="361558" y="3244524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361558" y="2864054"/>
            <a:ext cx="2678113" cy="381000"/>
          </a:xfrm>
          <a:prstGeom prst="rect">
            <a:avLst/>
          </a:prstGeom>
          <a:solidFill>
            <a:schemeClr val="accent4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22" name="Content Placeholder 5"/>
          <p:cNvSpPr>
            <a:spLocks noGrp="1"/>
          </p:cNvSpPr>
          <p:nvPr>
            <p:ph sz="quarter" idx="25"/>
          </p:nvPr>
        </p:nvSpPr>
        <p:spPr>
          <a:xfrm>
            <a:off x="3237716" y="3244524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3237716" y="2864054"/>
            <a:ext cx="2678113" cy="381000"/>
          </a:xfrm>
          <a:prstGeom prst="rect">
            <a:avLst/>
          </a:prstGeom>
          <a:solidFill>
            <a:schemeClr val="accent3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27"/>
          </p:nvPr>
        </p:nvSpPr>
        <p:spPr>
          <a:xfrm>
            <a:off x="6084168" y="3244524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084168" y="2864054"/>
            <a:ext cx="2678113" cy="381000"/>
          </a:xfrm>
          <a:prstGeom prst="rect">
            <a:avLst/>
          </a:prstGeom>
          <a:solidFill>
            <a:schemeClr val="accent4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751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558" y="264028"/>
            <a:ext cx="70298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6 BLOCK SECTIONAL VARIATION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600" y="817018"/>
            <a:ext cx="8420100" cy="38100"/>
          </a:xfrm>
          <a:prstGeom prst="rect">
            <a:avLst/>
          </a:prstGeom>
        </p:spPr>
      </p:pic>
      <p:sp>
        <p:nvSpPr>
          <p:cNvPr id="7" name="Content Placeholder 5"/>
          <p:cNvSpPr>
            <a:spLocks noGrp="1"/>
          </p:cNvSpPr>
          <p:nvPr>
            <p:ph sz="quarter" idx="15"/>
          </p:nvPr>
        </p:nvSpPr>
        <p:spPr>
          <a:xfrm>
            <a:off x="361558" y="1388533"/>
            <a:ext cx="2677975" cy="31409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61558" y="1008063"/>
            <a:ext cx="2678113" cy="381000"/>
          </a:xfrm>
          <a:prstGeom prst="rect">
            <a:avLst/>
          </a:prstGeom>
          <a:solidFill>
            <a:schemeClr val="accent3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9"/>
          </p:nvPr>
        </p:nvSpPr>
        <p:spPr>
          <a:xfrm>
            <a:off x="3237716" y="1388533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3237716" y="1008063"/>
            <a:ext cx="2678113" cy="381000"/>
          </a:xfrm>
          <a:prstGeom prst="rect">
            <a:avLst/>
          </a:prstGeom>
          <a:solidFill>
            <a:schemeClr val="accent4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21"/>
          </p:nvPr>
        </p:nvSpPr>
        <p:spPr>
          <a:xfrm>
            <a:off x="6084168" y="1388533"/>
            <a:ext cx="267797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084168" y="1008063"/>
            <a:ext cx="2678113" cy="381000"/>
          </a:xfrm>
          <a:prstGeom prst="rect">
            <a:avLst/>
          </a:prstGeom>
          <a:solidFill>
            <a:schemeClr val="accent4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  <p:sp>
        <p:nvSpPr>
          <p:cNvPr id="22" name="Content Placeholder 5"/>
          <p:cNvSpPr>
            <a:spLocks noGrp="1"/>
          </p:cNvSpPr>
          <p:nvPr>
            <p:ph sz="quarter" idx="25"/>
          </p:nvPr>
        </p:nvSpPr>
        <p:spPr>
          <a:xfrm>
            <a:off x="3237716" y="3244524"/>
            <a:ext cx="5524565" cy="1284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/>
          <a:lstStyle>
            <a:lvl1pPr>
              <a:defRPr sz="1200">
                <a:solidFill>
                  <a:schemeClr val="accent3"/>
                </a:solidFill>
              </a:defRPr>
            </a:lvl1pPr>
            <a:lvl2pPr>
              <a:defRPr sz="1200">
                <a:solidFill>
                  <a:schemeClr val="accent3"/>
                </a:solidFill>
              </a:defRPr>
            </a:lvl2pPr>
            <a:lvl3pPr>
              <a:defRPr sz="1200">
                <a:solidFill>
                  <a:schemeClr val="accent3"/>
                </a:solidFill>
              </a:defRPr>
            </a:lvl3pPr>
            <a:lvl4pPr>
              <a:defRPr sz="12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3237716" y="2864054"/>
            <a:ext cx="5524850" cy="381000"/>
          </a:xfrm>
          <a:prstGeom prst="rect">
            <a:avLst/>
          </a:prstGeom>
          <a:solidFill>
            <a:schemeClr val="accent3"/>
          </a:solidFill>
        </p:spPr>
        <p:txBody>
          <a:bodyPr vert="horz" anchor="ctr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80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134147" cy="3539067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389467" y="3556001"/>
            <a:ext cx="8389813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3500" dirty="0"/>
              <a:t>THANK YOU</a:t>
            </a:r>
            <a:endParaRPr lang="en-US" sz="3500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389467" y="4148561"/>
            <a:ext cx="838981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 dirty="0">
                <a:solidFill>
                  <a:srgbClr val="4D555A"/>
                </a:solidFill>
              </a:rPr>
              <a:t>Title/Name: </a:t>
            </a:r>
            <a:r>
              <a:rPr lang="en-GB" sz="1000" b="1" dirty="0" err="1">
                <a:solidFill>
                  <a:srgbClr val="4D555A"/>
                </a:solidFill>
              </a:rPr>
              <a:t>name@adaptit.co.za</a:t>
            </a:r>
            <a:endParaRPr lang="en-US" sz="1000" b="1" dirty="0">
              <a:solidFill>
                <a:srgbClr val="4D55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005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7690" y="3574493"/>
            <a:ext cx="8434388" cy="5015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3500"/>
            </a:lvl1pPr>
          </a:lstStyle>
          <a:p>
            <a:pPr lvl="0"/>
            <a:r>
              <a:rPr lang="en-GB" dirty="0"/>
              <a:t>GENERIC SECTION TITLE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844550"/>
            <a:ext cx="9144000" cy="267652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14650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7690" y="3574493"/>
            <a:ext cx="8434388" cy="5015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35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SPECIFIC SECTION TITLE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844550"/>
            <a:ext cx="9144000" cy="213042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2974975"/>
            <a:ext cx="9143999" cy="546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0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7690" y="3574493"/>
            <a:ext cx="8434388" cy="5015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3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SPECIFIC SECTION TITLE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844550"/>
            <a:ext cx="9144000" cy="213042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2974975"/>
            <a:ext cx="9143999" cy="546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38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7690" y="3574493"/>
            <a:ext cx="8434388" cy="5015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3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SPECIFIC SECTION TITLE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844550"/>
            <a:ext cx="9144000" cy="213042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2974975"/>
            <a:ext cx="9143999" cy="546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18225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27690" y="3574493"/>
            <a:ext cx="8434388" cy="5015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buNone/>
              <a:defRPr sz="35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SPECIFIC SECTION TITLE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844550"/>
            <a:ext cx="9144000" cy="213042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2974975"/>
            <a:ext cx="9143999" cy="54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441829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558" y="264028"/>
            <a:ext cx="70298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1 COLUMN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600" y="817018"/>
            <a:ext cx="8420100" cy="381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361950" y="1023938"/>
            <a:ext cx="8413750" cy="3463925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357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558" y="264028"/>
            <a:ext cx="40072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2 COLUMN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361950" y="1023938"/>
            <a:ext cx="4006850" cy="3463925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741417" y="264028"/>
            <a:ext cx="40072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2 COLUMN</a:t>
            </a:r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>
            <p:ph sz="quarter" idx="16"/>
          </p:nvPr>
        </p:nvSpPr>
        <p:spPr>
          <a:xfrm>
            <a:off x="4741809" y="1023938"/>
            <a:ext cx="4006850" cy="3463925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1950" y="817033"/>
            <a:ext cx="4025900" cy="38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16016" y="817033"/>
            <a:ext cx="4025900" cy="3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516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558" y="264028"/>
            <a:ext cx="7029842" cy="37944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1/3 - 2/3 COLUMN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600" y="817018"/>
            <a:ext cx="8420100" cy="381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3276600" y="1023938"/>
            <a:ext cx="5499100" cy="3463925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4"/>
                </a:solidFill>
              </a:defRPr>
            </a:lvl1pPr>
            <a:lvl2pPr>
              <a:defRPr sz="1200">
                <a:solidFill>
                  <a:schemeClr val="accent4"/>
                </a:solidFill>
              </a:defRPr>
            </a:lvl2pPr>
            <a:lvl3pPr>
              <a:defRPr sz="1200">
                <a:solidFill>
                  <a:schemeClr val="accent4"/>
                </a:solidFill>
              </a:defRPr>
            </a:lvl3pPr>
            <a:lvl4pPr>
              <a:defRPr sz="12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361558" y="1023938"/>
            <a:ext cx="2567379" cy="346392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591989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372721" y="4843309"/>
            <a:ext cx="2133600" cy="12243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tx1"/>
                </a:solidFill>
              </a:rPr>
              <a:t>ADAPT</a:t>
            </a:r>
            <a:r>
              <a:rPr lang="en-US" sz="900" baseline="0" dirty="0">
                <a:solidFill>
                  <a:schemeClr val="tx1"/>
                </a:solidFill>
              </a:rPr>
              <a:t> IT </a:t>
            </a:r>
            <a:r>
              <a:rPr lang="en-US" sz="900" baseline="0" dirty="0"/>
              <a:t>PRESENTATION TITLE</a:t>
            </a:r>
            <a:endParaRPr lang="en-US" sz="900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65116" y="4694592"/>
            <a:ext cx="2298700" cy="76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500454" y="364796"/>
            <a:ext cx="1270000" cy="355600"/>
          </a:xfrm>
          <a:prstGeom prst="rect">
            <a:avLst/>
          </a:prstGeom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729988" y="4813546"/>
            <a:ext cx="2133600" cy="152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 Page </a:t>
            </a:r>
            <a:fld id="{FBE75EE5-75F9-E941-BD9E-6EBF5FAD6B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47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 smtClean="0"/>
              <a:t>Lessons Learnt &amp; Best </a:t>
            </a:r>
            <a:r>
              <a:rPr lang="en-US" sz="2000" dirty="0" err="1" smtClean="0"/>
              <a:t>Practise</a:t>
            </a:r>
            <a:endParaRPr lang="en-US" sz="2000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TVETMIS FORUM LAUNCH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Presented by:  Gail Beukes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68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 smtClean="0"/>
              <a:t>Lessons Learnt 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accent3"/>
                </a:solidFill>
              </a:rPr>
              <a:t>Support is not only to support the tool, but understanding the Business better, support the business</a:t>
            </a:r>
          </a:p>
          <a:p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 smtClean="0">
                <a:solidFill>
                  <a:schemeClr val="accent3"/>
                </a:solidFill>
              </a:rPr>
              <a:t>Communication</a:t>
            </a:r>
          </a:p>
          <a:p>
            <a:endParaRPr lang="en-ZA" b="1" dirty="0" smtClean="0">
              <a:solidFill>
                <a:schemeClr val="accent3"/>
              </a:solidFill>
            </a:endParaRPr>
          </a:p>
          <a:p>
            <a:r>
              <a:rPr lang="en-ZA" b="1" dirty="0" smtClean="0">
                <a:solidFill>
                  <a:schemeClr val="accent3"/>
                </a:solidFill>
              </a:rPr>
              <a:t>Cannot develop a system/ tool if no proper frameworks documented</a:t>
            </a:r>
          </a:p>
          <a:p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Lack of Human Resources – no succession plan</a:t>
            </a:r>
          </a:p>
          <a:p>
            <a:pPr marL="0" indent="0">
              <a:buNone/>
            </a:pPr>
            <a:endParaRPr lang="en-ZA" b="1" dirty="0" smtClean="0">
              <a:solidFill>
                <a:schemeClr val="accent3"/>
              </a:solidFill>
            </a:endParaRPr>
          </a:p>
          <a:p>
            <a:r>
              <a:rPr lang="en-ZA" b="1" dirty="0" smtClean="0">
                <a:solidFill>
                  <a:schemeClr val="accent3"/>
                </a:solidFill>
              </a:rPr>
              <a:t>Project Established</a:t>
            </a:r>
          </a:p>
          <a:p>
            <a:endParaRPr lang="en-ZA" b="1" dirty="0" smtClean="0">
              <a:solidFill>
                <a:schemeClr val="accent3"/>
              </a:solidFill>
            </a:endParaRPr>
          </a:p>
          <a:p>
            <a:r>
              <a:rPr lang="en-ZA" b="1" dirty="0" smtClean="0">
                <a:solidFill>
                  <a:schemeClr val="accent3"/>
                </a:solidFill>
              </a:rPr>
              <a:t>Identify correct roles &amp; responsibility</a:t>
            </a:r>
            <a:endParaRPr lang="en-ZA" b="1" dirty="0">
              <a:solidFill>
                <a:schemeClr val="accent3"/>
              </a:solidFill>
            </a:endParaRPr>
          </a:p>
          <a:p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You find the real pains - DATA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247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 smtClean="0"/>
              <a:t>Best Practise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ZA" b="1" dirty="0">
                <a:solidFill>
                  <a:schemeClr val="accent3"/>
                </a:solidFill>
              </a:rPr>
              <a:t>Data Management is an ongoing project</a:t>
            </a:r>
          </a:p>
          <a:p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Establish the purpose, define roles and responsibility, accountability, consult &amp; </a:t>
            </a:r>
            <a:r>
              <a:rPr lang="en-ZA" b="1" dirty="0" smtClean="0">
                <a:solidFill>
                  <a:schemeClr val="accent3"/>
                </a:solidFill>
              </a:rPr>
              <a:t>Inform</a:t>
            </a:r>
          </a:p>
          <a:p>
            <a:pPr lvl="1"/>
            <a:r>
              <a:rPr lang="en-ZA" b="1" dirty="0" smtClean="0">
                <a:solidFill>
                  <a:schemeClr val="accent3"/>
                </a:solidFill>
              </a:rPr>
              <a:t>E.g. whose responsibility is it to consult with SAQA to confirm missing Unit standard Id’s</a:t>
            </a:r>
            <a:endParaRPr lang="en-ZA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Review internal business processes</a:t>
            </a:r>
          </a:p>
          <a:p>
            <a:pPr marL="0" indent="0">
              <a:buNone/>
            </a:pPr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Identify successors, implement succession plans</a:t>
            </a:r>
          </a:p>
          <a:p>
            <a:pPr marL="0" indent="0">
              <a:buNone/>
            </a:pPr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Do away with silo’s</a:t>
            </a:r>
          </a:p>
          <a:p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Establish internal TVETMIS Task Team to meet often that feeds to the National TVETMIS Forum, e.g.</a:t>
            </a:r>
          </a:p>
          <a:p>
            <a:pPr lvl="1"/>
            <a:r>
              <a:rPr lang="en-ZA" b="1" dirty="0">
                <a:solidFill>
                  <a:schemeClr val="accent3"/>
                </a:solidFill>
              </a:rPr>
              <a:t>After submissions, when comprehensive reports have been return</a:t>
            </a:r>
          </a:p>
          <a:p>
            <a:pPr lvl="1"/>
            <a:r>
              <a:rPr lang="en-ZA" b="1" dirty="0">
                <a:solidFill>
                  <a:schemeClr val="accent3"/>
                </a:solidFill>
              </a:rPr>
              <a:t>Data Owners to review data and present to college Top Management before principle signs declaration</a:t>
            </a:r>
          </a:p>
          <a:p>
            <a:pPr lvl="1"/>
            <a:r>
              <a:rPr lang="en-ZA" b="1" dirty="0">
                <a:solidFill>
                  <a:schemeClr val="accent3"/>
                </a:solidFill>
              </a:rPr>
              <a:t>Optional: invite service providers to join meeting remotely to advise on outstanding queries reported</a:t>
            </a:r>
          </a:p>
          <a:p>
            <a:endParaRPr lang="en-ZA" dirty="0"/>
          </a:p>
          <a:p>
            <a:pPr marL="0" indent="0">
              <a:buNone/>
            </a:pPr>
            <a:endParaRPr lang="en-ZA" dirty="0"/>
          </a:p>
          <a:p>
            <a:pPr marL="0" lvl="2" indent="0">
              <a:buNone/>
            </a:pPr>
            <a:endParaRPr lang="en-ZA" dirty="0" smtClean="0"/>
          </a:p>
          <a:p>
            <a:pPr marL="800100" lvl="3" indent="-342900"/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1919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61558" y="264028"/>
            <a:ext cx="6538006" cy="546463"/>
          </a:xfrm>
        </p:spPr>
        <p:txBody>
          <a:bodyPr/>
          <a:lstStyle/>
          <a:p>
            <a:r>
              <a:rPr lang="en-ZA" sz="2000" b="1" dirty="0" smtClean="0"/>
              <a:t>Best (Good) Practise (Cont.)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361950" y="1246909"/>
            <a:ext cx="8413750" cy="3240954"/>
          </a:xfrm>
        </p:spPr>
        <p:txBody>
          <a:bodyPr/>
          <a:lstStyle/>
          <a:p>
            <a:r>
              <a:rPr lang="en-ZA" b="1" dirty="0">
                <a:solidFill>
                  <a:schemeClr val="accent3"/>
                </a:solidFill>
              </a:rPr>
              <a:t>Change Management </a:t>
            </a:r>
            <a:r>
              <a:rPr lang="en-ZA" b="1" dirty="0" smtClean="0">
                <a:solidFill>
                  <a:schemeClr val="accent3"/>
                </a:solidFill>
              </a:rPr>
              <a:t>Structure</a:t>
            </a:r>
          </a:p>
          <a:p>
            <a:pPr marL="0" indent="0">
              <a:buNone/>
            </a:pPr>
            <a:r>
              <a:rPr lang="en-ZA" b="1" dirty="0">
                <a:solidFill>
                  <a:schemeClr val="accent3"/>
                </a:solidFill>
              </a:rPr>
              <a:t>	</a:t>
            </a:r>
            <a:r>
              <a:rPr lang="en-ZA" b="1" dirty="0" smtClean="0">
                <a:solidFill>
                  <a:schemeClr val="accent3"/>
                </a:solidFill>
              </a:rPr>
              <a:t>Official directive from DHET to Service Providers required changes </a:t>
            </a:r>
          </a:p>
          <a:p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 smtClean="0">
                <a:solidFill>
                  <a:schemeClr val="accent3"/>
                </a:solidFill>
              </a:rPr>
              <a:t>Communication Structure</a:t>
            </a:r>
          </a:p>
          <a:p>
            <a:pPr lvl="1"/>
            <a:r>
              <a:rPr lang="en-ZA" b="1" dirty="0" smtClean="0">
                <a:solidFill>
                  <a:schemeClr val="accent3"/>
                </a:solidFill>
              </a:rPr>
              <a:t>Fix internal communication </a:t>
            </a:r>
            <a:endParaRPr lang="en-ZA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Continuous Quality </a:t>
            </a:r>
            <a:r>
              <a:rPr lang="en-ZA" b="1" dirty="0" smtClean="0">
                <a:solidFill>
                  <a:schemeClr val="accent3"/>
                </a:solidFill>
              </a:rPr>
              <a:t>Assurance, Data verification</a:t>
            </a:r>
          </a:p>
          <a:p>
            <a:pPr marL="0" indent="0">
              <a:buNone/>
            </a:pPr>
            <a:endParaRPr lang="en-ZA" b="1" dirty="0">
              <a:solidFill>
                <a:schemeClr val="accent3"/>
              </a:solidFill>
            </a:endParaRPr>
          </a:p>
          <a:p>
            <a:r>
              <a:rPr lang="en-ZA" b="1" dirty="0">
                <a:solidFill>
                  <a:schemeClr val="accent3"/>
                </a:solidFill>
              </a:rPr>
              <a:t>Stay positive </a:t>
            </a:r>
            <a:r>
              <a:rPr lang="en-ZA" b="1" dirty="0">
                <a:solidFill>
                  <a:schemeClr val="accent3"/>
                </a:solidFill>
                <a:sym typeface="Wingdings" panose="05000000000000000000" pitchFamily="2" charset="2"/>
              </a:rPr>
              <a:t></a:t>
            </a:r>
            <a:endParaRPr lang="en-ZA" b="1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ZA" b="1" dirty="0" smtClean="0">
              <a:solidFill>
                <a:schemeClr val="accent3"/>
              </a:solidFill>
            </a:endParaRPr>
          </a:p>
        </p:txBody>
      </p:sp>
      <p:sp>
        <p:nvSpPr>
          <p:cNvPr id="31" name="Slide Number Placeholder 15"/>
          <p:cNvSpPr txBox="1">
            <a:spLocks/>
          </p:cNvSpPr>
          <p:nvPr/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Page </a:t>
            </a:r>
            <a:fld id="{FBE75EE5-75F9-E941-BD9E-6EBF5FAD6B5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5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 smtClean="0"/>
              <a:t>Q &amp; A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581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7">
      <a:dk1>
        <a:srgbClr val="0098CE"/>
      </a:dk1>
      <a:lt1>
        <a:sysClr val="window" lastClr="FFFFFF"/>
      </a:lt1>
      <a:dk2>
        <a:srgbClr val="E6332A"/>
      </a:dk2>
      <a:lt2>
        <a:srgbClr val="FFFFFF"/>
      </a:lt2>
      <a:accent1>
        <a:srgbClr val="386577"/>
      </a:accent1>
      <a:accent2>
        <a:srgbClr val="6FBAD5"/>
      </a:accent2>
      <a:accent3>
        <a:srgbClr val="4D555A"/>
      </a:accent3>
      <a:accent4>
        <a:srgbClr val="869198"/>
      </a:accent4>
      <a:accent5>
        <a:srgbClr val="BDBEC0"/>
      </a:accent5>
      <a:accent6>
        <a:srgbClr val="386577"/>
      </a:accent6>
      <a:hlink>
        <a:srgbClr val="0098CE"/>
      </a:hlink>
      <a:folHlink>
        <a:srgbClr val="E6322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8501</TotalTime>
  <Words>193</Words>
  <Application>Microsoft Office PowerPoint</Application>
  <PresentationFormat>On-screen Show (16:9)</PresentationFormat>
  <Paragraphs>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Private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Sharl De Wet</dc:creator>
  <cp:lastModifiedBy>Gail Beukes</cp:lastModifiedBy>
  <cp:revision>73</cp:revision>
  <dcterms:created xsi:type="dcterms:W3CDTF">2018-02-09T14:06:09Z</dcterms:created>
  <dcterms:modified xsi:type="dcterms:W3CDTF">2018-07-02T08:30:15Z</dcterms:modified>
</cp:coreProperties>
</file>