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2" r:id="rId1"/>
  </p:sldMasterIdLst>
  <p:sldIdLst>
    <p:sldId id="256" r:id="rId2"/>
    <p:sldId id="354" r:id="rId3"/>
    <p:sldId id="352" r:id="rId4"/>
    <p:sldId id="358" r:id="rId5"/>
    <p:sldId id="353" r:id="rId6"/>
    <p:sldId id="359" r:id="rId7"/>
    <p:sldId id="360" r:id="rId8"/>
    <p:sldId id="361" r:id="rId9"/>
    <p:sldId id="362" r:id="rId10"/>
    <p:sldId id="282" r:id="rId1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9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4609" autoAdjust="0"/>
  </p:normalViewPr>
  <p:slideViewPr>
    <p:cSldViewPr>
      <p:cViewPr varScale="1">
        <p:scale>
          <a:sx n="53" d="100"/>
          <a:sy n="53" d="100"/>
        </p:scale>
        <p:origin x="542" y="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6/27/2018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174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6/27/2018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81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6/27/2018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33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6/27/2018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126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6/27/2018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204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6/27/2018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112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6/27/2018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57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6/27/2018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55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6/27/2018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26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6/27/2018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28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6/27/2018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3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6/27/2018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563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492896"/>
            <a:ext cx="7772400" cy="199050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ZA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TVETMIS DATA FORUM</a:t>
            </a:r>
            <a:r>
              <a:rPr lang="en-ZA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en-ZA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en-ZA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Launch and 1</a:t>
            </a:r>
            <a:r>
              <a:rPr lang="en-ZA" sz="3200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st</a:t>
            </a:r>
            <a:r>
              <a:rPr lang="en-ZA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Meeting</a:t>
            </a:r>
            <a:endParaRPr lang="en-ZA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4005064"/>
            <a:ext cx="6400800" cy="1752600"/>
          </a:xfrm>
        </p:spPr>
        <p:txBody>
          <a:bodyPr anchor="b">
            <a:normAutofit/>
          </a:bodyPr>
          <a:lstStyle/>
          <a:p>
            <a:pPr algn="r"/>
            <a:r>
              <a:rPr lang="en-ZA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27 June 2018</a:t>
            </a:r>
            <a:endParaRPr lang="en-ZA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8600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2693" y="4509120"/>
            <a:ext cx="7772400" cy="1467594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l"/>
            <a:r>
              <a:rPr lang="en-US" sz="2800" dirty="0" smtClean="0"/>
              <a:t>			</a:t>
            </a:r>
            <a:r>
              <a:rPr lang="en-ZA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Thank You!</a:t>
            </a:r>
            <a:endParaRPr lang="en-ZA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1681212"/>
            <a:ext cx="460851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8824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ZA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Welcome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ZA" sz="2800" dirty="0" smtClean="0">
                <a:latin typeface="Arial Narrow" panose="020B0606020202030204" pitchFamily="34" charset="0"/>
              </a:rPr>
              <a:t>Branch T,  Branch P, Regional Office Representatives, Service Providers, CINOP, NSFAS, TVET Colleges</a:t>
            </a:r>
            <a:endParaRPr lang="en-ZA" sz="2800" dirty="0" smtClean="0">
              <a:latin typeface="Arial Narrow" panose="020B0606020202030204" pitchFamily="34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ZA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Purpose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ZA" sz="2800" dirty="0" smtClean="0">
                <a:latin typeface="Arial Narrow" panose="020B0606020202030204" pitchFamily="34" charset="0"/>
              </a:rPr>
              <a:t>To establish Forum as part of fixing the system after review</a:t>
            </a:r>
          </a:p>
          <a:p>
            <a:pPr marL="0" indent="0" algn="just">
              <a:buNone/>
            </a:pPr>
            <a:endParaRPr lang="en-ZA" sz="28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-ZA" sz="2200" dirty="0" smtClean="0"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z="1000" smtClean="0">
                <a:solidFill>
                  <a:prstClr val="black">
                    <a:tint val="75000"/>
                  </a:prstClr>
                </a:solidFill>
                <a:latin typeface="Arial Narrow" panose="020B0606020202030204" pitchFamily="34" charset="0"/>
              </a:rPr>
              <a:pPr/>
              <a:t>2</a:t>
            </a:fld>
            <a:endParaRPr lang="en-US" sz="1000" dirty="0">
              <a:solidFill>
                <a:prstClr val="black">
                  <a:tint val="75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892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prstClr val="white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899592" y="332656"/>
            <a:ext cx="7128792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sz="3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Welcome &amp; Purpose</a:t>
            </a:r>
            <a:endParaRPr lang="en-ZA" sz="3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91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8904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lv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ZA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	</a:t>
            </a:r>
            <a:r>
              <a:rPr lang="en-Z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OPPORTUNITIES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ZA" sz="2400" dirty="0" smtClean="0">
                <a:latin typeface="Arial Narrow" panose="020B0606020202030204" pitchFamily="34" charset="0"/>
              </a:rPr>
              <a:t>Change results in growth – Victor Frankl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ZA" sz="2400" i="1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“When </a:t>
            </a:r>
            <a:r>
              <a:rPr lang="en-ZA" sz="2400" i="1" dirty="0">
                <a:solidFill>
                  <a:srgbClr val="7030A0"/>
                </a:solidFill>
                <a:latin typeface="Arial Narrow" panose="020B0606020202030204" pitchFamily="34" charset="0"/>
              </a:rPr>
              <a:t>we are no longer able to change a situation, we are challenged to change ourselves.</a:t>
            </a:r>
            <a:endParaRPr lang="en-ZA" sz="2400" dirty="0">
              <a:solidFill>
                <a:srgbClr val="7030A0"/>
              </a:solidFill>
              <a:latin typeface="Arial Narrow" panose="020B060602020203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ZA" sz="2400" i="1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Everything </a:t>
            </a:r>
            <a:r>
              <a:rPr lang="en-ZA" sz="2400" i="1" dirty="0">
                <a:solidFill>
                  <a:srgbClr val="7030A0"/>
                </a:solidFill>
                <a:latin typeface="Arial Narrow" panose="020B0606020202030204" pitchFamily="34" charset="0"/>
              </a:rPr>
              <a:t>can be taken from a man but one thing: </a:t>
            </a:r>
            <a:r>
              <a:rPr lang="en-ZA" sz="2400" i="1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to </a:t>
            </a:r>
            <a:r>
              <a:rPr lang="en-ZA" sz="2400" i="1" dirty="0">
                <a:solidFill>
                  <a:srgbClr val="7030A0"/>
                </a:solidFill>
                <a:latin typeface="Arial Narrow" panose="020B0606020202030204" pitchFamily="34" charset="0"/>
              </a:rPr>
              <a:t>choose one’s attitude in any given set of circumstances, to choose one’s own </a:t>
            </a:r>
            <a:r>
              <a:rPr lang="en-ZA" sz="2400" i="1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way.”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ZA" sz="2400" dirty="0" smtClean="0">
                <a:latin typeface="Arial Narrow" panose="020B0606020202030204" pitchFamily="34" charset="0"/>
              </a:rPr>
              <a:t>To do it differently – good data that is used for decision making and steering the system</a:t>
            </a:r>
            <a:endParaRPr lang="en-ZA" sz="2400" dirty="0">
              <a:latin typeface="Arial Narrow" panose="020B0606020202030204" pitchFamily="34" charset="0"/>
            </a:endParaRPr>
          </a:p>
          <a:p>
            <a:pPr marL="0" indent="0" algn="just">
              <a:buNone/>
            </a:pPr>
            <a:endParaRPr lang="en-ZA" sz="28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-ZA" sz="28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-ZA" sz="28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-ZA" sz="22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-ZA" sz="2200" dirty="0" smtClean="0"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728964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" name="Rounded Rectangle 1"/>
          <p:cNvSpPr/>
          <p:nvPr/>
        </p:nvSpPr>
        <p:spPr>
          <a:xfrm>
            <a:off x="899592" y="332656"/>
            <a:ext cx="7128792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sz="32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TVET Data Management: SWOT</a:t>
            </a:r>
            <a:endParaRPr lang="en-ZA" sz="32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08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2796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ZA" sz="2800" dirty="0" smtClean="0">
                <a:latin typeface="Arial Narrow" panose="020B0606020202030204" pitchFamily="34" charset="0"/>
              </a:rPr>
              <a:t>Loaded 2016, 2017 and 2018 in 2018 until March 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ZA" sz="2800" dirty="0" smtClean="0">
                <a:latin typeface="Arial Narrow" panose="020B0606020202030204" pitchFamily="34" charset="0"/>
              </a:rPr>
              <a:t>2017 data must be submitted and quality assured by </a:t>
            </a:r>
            <a:r>
              <a:rPr lang="en-ZA" sz="2800" b="1" dirty="0" smtClean="0">
                <a:latin typeface="Arial Narrow" panose="020B0606020202030204" pitchFamily="34" charset="0"/>
              </a:rPr>
              <a:t>29 June 2017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ZA" sz="2800" dirty="0" smtClean="0">
                <a:latin typeface="Arial Narrow" panose="020B0606020202030204" pitchFamily="34" charset="0"/>
              </a:rPr>
              <a:t>2016 data passed AG scrutiny – last checks on Friday with </a:t>
            </a:r>
            <a:r>
              <a:rPr lang="en-ZA" sz="2800" dirty="0" err="1" smtClean="0">
                <a:latin typeface="Arial Narrow" panose="020B0606020202030204" pitchFamily="34" charset="0"/>
              </a:rPr>
              <a:t>CCT</a:t>
            </a:r>
            <a:r>
              <a:rPr lang="en-ZA" sz="2800" dirty="0" smtClean="0">
                <a:latin typeface="Arial Narrow" panose="020B0606020202030204" pitchFamily="34" charset="0"/>
              </a:rPr>
              <a:t>, Capricorn and </a:t>
            </a:r>
            <a:r>
              <a:rPr lang="en-ZA" sz="2800" dirty="0" err="1" smtClean="0">
                <a:latin typeface="Arial Narrow" panose="020B0606020202030204" pitchFamily="34" charset="0"/>
              </a:rPr>
              <a:t>TSC</a:t>
            </a:r>
            <a:endParaRPr lang="en-ZA" sz="2800" dirty="0" smtClean="0">
              <a:latin typeface="Arial Narrow" panose="020B0606020202030204" pitchFamily="34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ZA" sz="2800" dirty="0" smtClean="0">
                <a:latin typeface="Arial Narrow" panose="020B0606020202030204" pitchFamily="34" charset="0"/>
              </a:rPr>
              <a:t>2016 TVETMIS data published in annual report</a:t>
            </a:r>
            <a:r>
              <a:rPr lang="en-ZA" sz="2800" dirty="0">
                <a:latin typeface="Arial Narrow" panose="020B0606020202030204" pitchFamily="34" charset="0"/>
              </a:rPr>
              <a:t>	</a:t>
            </a:r>
            <a:r>
              <a:rPr lang="en-ZA" sz="2800" dirty="0" smtClean="0">
                <a:latin typeface="Arial Narrow" panose="020B0606020202030204" pitchFamily="34" charset="0"/>
              </a:rPr>
              <a:t> - </a:t>
            </a:r>
            <a:endParaRPr lang="en-ZA" sz="2800" dirty="0" smtClean="0">
              <a:latin typeface="Arial Narrow" panose="020B0606020202030204" pitchFamily="34" charset="0"/>
            </a:endParaRPr>
          </a:p>
          <a:p>
            <a:pPr marL="358775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ZA" sz="2800" b="1" dirty="0" smtClean="0">
                <a:latin typeface="Arial Narrow" panose="020B0606020202030204" pitchFamily="34" charset="0"/>
              </a:rPr>
              <a:t>703 705</a:t>
            </a:r>
            <a:endParaRPr lang="en-ZA" sz="2800" b="1" dirty="0" smtClean="0"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728964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" name="Rounded Rectangle 1"/>
          <p:cNvSpPr/>
          <p:nvPr/>
        </p:nvSpPr>
        <p:spPr>
          <a:xfrm>
            <a:off x="899592" y="332656"/>
            <a:ext cx="7128792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sz="32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TVET Data Management</a:t>
            </a:r>
            <a:r>
              <a:rPr lang="en-ZA" sz="32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: Updates</a:t>
            </a:r>
            <a:endParaRPr lang="en-ZA" sz="32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61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864" y="1347179"/>
            <a:ext cx="8229600" cy="4106475"/>
          </a:xfrm>
        </p:spPr>
        <p:txBody>
          <a:bodyPr>
            <a:noAutofit/>
          </a:bodyPr>
          <a:lstStyle/>
          <a:p>
            <a:pPr algn="just">
              <a:buFont typeface="Courier New" panose="02070309020205020404" pitchFamily="49" charset="0"/>
              <a:buChar char="o"/>
            </a:pPr>
            <a:endParaRPr lang="en-ZA" sz="28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-ZA" sz="28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-ZA" sz="22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-ZA" sz="2200" dirty="0" smtClean="0"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53654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prstClr val="white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899592" y="332656"/>
            <a:ext cx="7128792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sz="3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TVET Data Management</a:t>
            </a:r>
            <a:r>
              <a:rPr lang="en-ZA" sz="3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: Updates</a:t>
            </a:r>
            <a:endParaRPr lang="en-ZA" sz="3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959972"/>
              </p:ext>
            </p:extLst>
          </p:nvPr>
        </p:nvGraphicFramePr>
        <p:xfrm>
          <a:off x="527673" y="1483721"/>
          <a:ext cx="8229599" cy="4375729"/>
        </p:xfrm>
        <a:graphic>
          <a:graphicData uri="http://schemas.openxmlformats.org/drawingml/2006/table">
            <a:tbl>
              <a:tblPr/>
              <a:tblGrid>
                <a:gridCol w="2970344"/>
                <a:gridCol w="663959"/>
                <a:gridCol w="602805"/>
                <a:gridCol w="663959"/>
                <a:gridCol w="663959"/>
                <a:gridCol w="663959"/>
                <a:gridCol w="663959"/>
                <a:gridCol w="602805"/>
                <a:gridCol w="733850"/>
              </a:tblGrid>
              <a:tr h="505557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sng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TVETMIS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sng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Enrolment 2016 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sng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 Target Description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sng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Year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sng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sng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Semester 1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sng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Semester 2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sng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Trimester 1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sng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Trimester 2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sng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Trimester 3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sng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Headcount enrolment in TVET College (State Funded)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NC(V)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154 739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154 739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Report 191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10 556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91 222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90 560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82 257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274 899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154 767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10 556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91 222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90 560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82 257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429 638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Headcount enrolment in TVET College (College Funded)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NC(V)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Report 191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129 286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108 841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238 127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129 286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108 841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238 127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Headcount enrolment in TVET College (Funded from other sources)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Occupational Qualifications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4 063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9 409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13 472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579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8 466 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6 274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6 896 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22 468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4 298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9 988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8 466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6 274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6 896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35 940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159 065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10 264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129 304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119 397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99 688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96 834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89 153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703 705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NC(V)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154 739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154 739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Report 191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129 286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119 397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91 222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90 560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82 257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513 026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Occupational Qualifications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4 063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9 409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13 472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579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8 466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6 274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6 896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22 468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159 065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10 264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129 304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119 397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99 688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96 834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89 153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703 705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Headcount enrolment in TVET College (State Funded)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429 638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Headcount enrolment in TVET College (College Funded)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238 127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49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Headcount enrolment in TVET College (Funded from other sources)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35 940</a:t>
                      </a: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l" fontAlgn="b"/>
                      <a:r>
                        <a:rPr lang="en-ZA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703 705</a:t>
                      </a: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84" marR="2184" marT="21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319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204" y="1412776"/>
            <a:ext cx="8229600" cy="455535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ZA" sz="2000" dirty="0" smtClean="0">
                <a:latin typeface="Arial Narrow" panose="020B0606020202030204" pitchFamily="34" charset="0"/>
              </a:rPr>
              <a:t>V</a:t>
            </a:r>
            <a:r>
              <a:rPr lang="en-ZA" sz="2000" dirty="0" smtClean="0">
                <a:latin typeface="Arial Narrow" panose="020B0606020202030204" pitchFamily="34" charset="0"/>
              </a:rPr>
              <a:t>erification 2015 – 2017 completed.  2017 examination enrolment checks added.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ZA" sz="2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Error margin decreases</a:t>
            </a:r>
            <a:r>
              <a:rPr lang="en-ZA" sz="2000" dirty="0" smtClean="0">
                <a:latin typeface="Arial Narrow" panose="020B0606020202030204" pitchFamily="34" charset="0"/>
              </a:rPr>
              <a:t>: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ZA" sz="2000" b="1" dirty="0" smtClean="0">
                <a:latin typeface="Arial Narrow" panose="020B0606020202030204" pitchFamily="34" charset="0"/>
              </a:rPr>
              <a:t>2015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ZA" sz="2000" dirty="0" smtClean="0">
                <a:latin typeface="Arial Narrow" panose="020B0606020202030204" pitchFamily="34" charset="0"/>
              </a:rPr>
              <a:t>2947 records tested, 327 not found, 11% error </a:t>
            </a:r>
            <a:r>
              <a:rPr lang="en-ZA" sz="2000" dirty="0">
                <a:solidFill>
                  <a:srgbClr val="7030A0"/>
                </a:solidFill>
                <a:latin typeface="Arial Narrow" panose="020B0606020202030204" pitchFamily="34" charset="0"/>
              </a:rPr>
              <a:t>[validity </a:t>
            </a:r>
            <a:r>
              <a:rPr lang="en-ZA" sz="2000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testing only]</a:t>
            </a:r>
            <a:endParaRPr lang="en-ZA" sz="2000" dirty="0">
              <a:solidFill>
                <a:srgbClr val="7030A0"/>
              </a:solidFill>
              <a:latin typeface="Arial Narrow" panose="020B0606020202030204" pitchFamily="34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en-ZA" sz="2000" dirty="0" smtClean="0">
              <a:latin typeface="Arial Narrow" panose="020B0606020202030204" pitchFamily="34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ZA" sz="2000" b="1" dirty="0" smtClean="0">
                <a:latin typeface="Arial Narrow" panose="020B0606020202030204" pitchFamily="34" charset="0"/>
              </a:rPr>
              <a:t>2016</a:t>
            </a:r>
            <a:r>
              <a:rPr lang="en-ZA" sz="2000" dirty="0" smtClean="0">
                <a:latin typeface="Arial Narrow" panose="020B0606020202030204" pitchFamily="34" charset="0"/>
              </a:rPr>
              <a:t>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ZA" sz="2000" dirty="0" smtClean="0">
                <a:latin typeface="Arial Narrow" panose="020B0606020202030204" pitchFamily="34" charset="0"/>
              </a:rPr>
              <a:t>232 records not found, 8% error, 3000 records tested </a:t>
            </a:r>
            <a:r>
              <a:rPr lang="en-ZA" sz="2000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[validity testing]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ZA" sz="2000" dirty="0" smtClean="0">
                <a:latin typeface="Arial Narrow" panose="020B0606020202030204" pitchFamily="34" charset="0"/>
              </a:rPr>
              <a:t>88 records not found, 3% error, 2067 </a:t>
            </a:r>
            <a:r>
              <a:rPr lang="en-ZA" sz="2000" dirty="0" err="1" smtClean="0">
                <a:latin typeface="Arial Narrow" panose="020B0606020202030204" pitchFamily="34" charset="0"/>
              </a:rPr>
              <a:t>reords</a:t>
            </a:r>
            <a:r>
              <a:rPr lang="en-ZA" sz="2000" dirty="0" smtClean="0">
                <a:latin typeface="Arial Narrow" panose="020B0606020202030204" pitchFamily="34" charset="0"/>
              </a:rPr>
              <a:t> tested (KZN did not submit 33 forms) </a:t>
            </a:r>
            <a:r>
              <a:rPr lang="en-ZA" sz="2000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[completeness testing]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en-ZA" sz="2000" dirty="0" smtClean="0">
              <a:solidFill>
                <a:srgbClr val="7030A0"/>
              </a:solidFill>
              <a:latin typeface="Arial Narrow" panose="020B0606020202030204" pitchFamily="34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ZA" sz="20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Challenges: </a:t>
            </a:r>
            <a:r>
              <a:rPr lang="en-ZA" sz="20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Attendance; NSFAS SOPs; Filing &amp; document systems</a:t>
            </a:r>
            <a:endParaRPr lang="en-ZA" sz="200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en-ZA" sz="2000" dirty="0" smtClean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809665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" name="Rounded Rectangle 1"/>
          <p:cNvSpPr/>
          <p:nvPr/>
        </p:nvSpPr>
        <p:spPr>
          <a:xfrm>
            <a:off x="899592" y="332656"/>
            <a:ext cx="7128792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sz="32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TVET Data Management</a:t>
            </a:r>
            <a:r>
              <a:rPr lang="en-ZA" sz="32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: Updates</a:t>
            </a:r>
            <a:endParaRPr lang="en-ZA" sz="32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35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2796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514350" lvl="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ZA" dirty="0" smtClean="0">
                <a:latin typeface="Arial Narrow" panose="020B0606020202030204" pitchFamily="34" charset="0"/>
              </a:rPr>
              <a:t>Establish TVETMIS Forum</a:t>
            </a:r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ZA" dirty="0" smtClean="0">
                <a:latin typeface="Arial Narrow" panose="020B0606020202030204" pitchFamily="34" charset="0"/>
              </a:rPr>
              <a:t>Establish Inter-Branch Committee (IBC)</a:t>
            </a:r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ZA" dirty="0" smtClean="0">
                <a:latin typeface="Arial Narrow" panose="020B0606020202030204" pitchFamily="34" charset="0"/>
              </a:rPr>
              <a:t>Establish Technical Team</a:t>
            </a:r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ZA" dirty="0" smtClean="0">
                <a:latin typeface="Arial Narrow" panose="020B0606020202030204" pitchFamily="34" charset="0"/>
              </a:rPr>
              <a:t>Develop and implement Action Plan</a:t>
            </a:r>
            <a:endParaRPr lang="en-ZA" dirty="0" smtClean="0"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728964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prstClr val="white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899592" y="141945"/>
            <a:ext cx="7128792" cy="101707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sz="28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TVETMIS Action Plan: </a:t>
            </a:r>
            <a:r>
              <a:rPr lang="en-US" sz="28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Project </a:t>
            </a:r>
            <a:r>
              <a:rPr lang="en-US" sz="2800" b="1" dirty="0">
                <a:solidFill>
                  <a:prstClr val="black"/>
                </a:solidFill>
                <a:latin typeface="Arial Narrow" panose="020B0606020202030204" pitchFamily="34" charset="0"/>
              </a:rPr>
              <a:t>M</a:t>
            </a:r>
            <a:r>
              <a:rPr lang="en-US" sz="28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anagement and Structures</a:t>
            </a:r>
            <a:endParaRPr lang="en-ZA" sz="28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58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60375"/>
            <a:ext cx="8229600" cy="4660913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514350" lvl="0" indent="-5143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ZA" sz="2400" dirty="0" smtClean="0">
                <a:latin typeface="Arial Narrow" panose="020B0606020202030204" pitchFamily="34" charset="0"/>
              </a:rPr>
              <a:t>Develop c</a:t>
            </a:r>
            <a:r>
              <a:rPr lang="en-ZA" sz="2400" dirty="0" smtClean="0">
                <a:latin typeface="Arial Narrow" panose="020B0606020202030204" pitchFamily="34" charset="0"/>
              </a:rPr>
              <a:t>oncept note, fact sheets and </a:t>
            </a:r>
            <a:r>
              <a:rPr lang="en-ZA" sz="2400" dirty="0" smtClean="0">
                <a:latin typeface="Arial Narrow" panose="020B0606020202030204" pitchFamily="34" charset="0"/>
              </a:rPr>
              <a:t>TVET indicator grid</a:t>
            </a:r>
          </a:p>
          <a:p>
            <a:pPr marL="514350" lvl="0" indent="-5143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ZA" sz="2400" dirty="0" smtClean="0">
                <a:latin typeface="Arial Narrow" panose="020B0606020202030204" pitchFamily="34" charset="0"/>
              </a:rPr>
              <a:t>Dashboard developed and accessibility of data promoted</a:t>
            </a:r>
          </a:p>
          <a:p>
            <a:pPr marL="514350" lvl="0" indent="-5143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ZA" sz="2400" dirty="0">
                <a:latin typeface="Arial Narrow" panose="020B0606020202030204" pitchFamily="34" charset="0"/>
              </a:rPr>
              <a:t>D</a:t>
            </a:r>
            <a:r>
              <a:rPr lang="en-ZA" sz="2400" dirty="0" smtClean="0">
                <a:latin typeface="Arial Narrow" panose="020B0606020202030204" pitchFamily="34" charset="0"/>
              </a:rPr>
              <a:t>evelop TVETMIS process map and </a:t>
            </a:r>
            <a:r>
              <a:rPr lang="en-US" sz="2400" dirty="0">
                <a:latin typeface="Arial Narrow" panose="020B0606020202030204" pitchFamily="34" charset="0"/>
              </a:rPr>
              <a:t>update TVETMIS guidelines, manuals, support </a:t>
            </a:r>
            <a:r>
              <a:rPr lang="en-US" sz="2400" dirty="0" smtClean="0">
                <a:latin typeface="Arial Narrow" panose="020B0606020202030204" pitchFamily="34" charset="0"/>
              </a:rPr>
              <a:t>tools</a:t>
            </a:r>
            <a:endParaRPr lang="en-ZA" sz="2400" dirty="0" smtClean="0">
              <a:latin typeface="Arial Narrow" panose="020B0606020202030204" pitchFamily="34" charset="0"/>
            </a:endParaRPr>
          </a:p>
          <a:p>
            <a:pPr marL="514350" lvl="0" indent="-5143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ZA" sz="2400" dirty="0" smtClean="0">
                <a:latin typeface="Arial Narrow" panose="020B0606020202030204" pitchFamily="34" charset="0"/>
              </a:rPr>
              <a:t>Definitions and rules updated, including Masterlist &amp; infrastructure concepts</a:t>
            </a:r>
          </a:p>
          <a:p>
            <a:pPr marL="514350" lvl="0" indent="-5143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ZA" sz="2400" dirty="0" smtClean="0">
                <a:latin typeface="Arial Narrow" panose="020B0606020202030204" pitchFamily="34" charset="0"/>
              </a:rPr>
              <a:t>Standardise enrolment/ registration form</a:t>
            </a:r>
          </a:p>
          <a:p>
            <a:pPr marL="514350" lvl="0" indent="-5143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ZA" sz="2400" dirty="0" smtClean="0">
                <a:latin typeface="Arial Narrow" panose="020B0606020202030204" pitchFamily="34" charset="0"/>
              </a:rPr>
              <a:t>Declaration form revised – already implemented</a:t>
            </a:r>
          </a:p>
          <a:p>
            <a:pPr marL="514350" lvl="0" indent="-5143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ZA" sz="2400" dirty="0" smtClean="0">
                <a:latin typeface="Arial Narrow" panose="020B0606020202030204" pitchFamily="34" charset="0"/>
              </a:rPr>
              <a:t>Development of SOPs – date and information management &amp; other college business processes</a:t>
            </a:r>
            <a:endParaRPr lang="en-ZA" sz="2400" dirty="0" smtClean="0"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5617115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prstClr val="white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899592" y="141945"/>
            <a:ext cx="7128792" cy="101707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sz="28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TVETMIS Action Plan: </a:t>
            </a:r>
            <a:r>
              <a:rPr lang="en-US" sz="28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Policy, Standards, Guidelines, Tools and SOPs </a:t>
            </a:r>
            <a:endParaRPr lang="en-ZA" sz="28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78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60375"/>
            <a:ext cx="8229600" cy="4660913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514350" lvl="0" indent="-514350">
              <a:lnSpc>
                <a:spcPct val="13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 smtClean="0">
                <a:latin typeface="Arial Narrow" panose="020B0606020202030204" pitchFamily="34" charset="0"/>
              </a:rPr>
              <a:t>Develop </a:t>
            </a:r>
            <a:r>
              <a:rPr lang="en-US" sz="2800" dirty="0">
                <a:latin typeface="Arial Narrow" panose="020B0606020202030204" pitchFamily="34" charset="0"/>
              </a:rPr>
              <a:t>organogram, roles and responsibilities for </a:t>
            </a:r>
            <a:r>
              <a:rPr lang="en-US" sz="2800">
                <a:latin typeface="Arial Narrow" panose="020B0606020202030204" pitchFamily="34" charset="0"/>
              </a:rPr>
              <a:t>units </a:t>
            </a:r>
            <a:r>
              <a:rPr lang="en-US" sz="2800" smtClean="0">
                <a:latin typeface="Arial Narrow" panose="020B0606020202030204" pitchFamily="34" charset="0"/>
              </a:rPr>
              <a:t>in </a:t>
            </a:r>
            <a:r>
              <a:rPr lang="en-US" sz="2800" dirty="0">
                <a:latin typeface="Arial Narrow" panose="020B0606020202030204" pitchFamily="34" charset="0"/>
              </a:rPr>
              <a:t>Department and at </a:t>
            </a:r>
            <a:r>
              <a:rPr lang="en-US" sz="2800" dirty="0" smtClean="0">
                <a:latin typeface="Arial Narrow" panose="020B0606020202030204" pitchFamily="34" charset="0"/>
              </a:rPr>
              <a:t>colleges</a:t>
            </a:r>
          </a:p>
          <a:p>
            <a:pPr marL="514350" lvl="0" indent="-514350">
              <a:lnSpc>
                <a:spcPct val="13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 smtClean="0">
                <a:latin typeface="Arial Narrow" panose="020B0606020202030204" pitchFamily="34" charset="0"/>
              </a:rPr>
              <a:t>Define </a:t>
            </a:r>
            <a:r>
              <a:rPr lang="en-US" sz="2800" dirty="0">
                <a:latin typeface="Arial Narrow" panose="020B0606020202030204" pitchFamily="34" charset="0"/>
              </a:rPr>
              <a:t>TVETMIS specific job requirements (skills and broader competency </a:t>
            </a:r>
            <a:r>
              <a:rPr lang="en-US" sz="2800" dirty="0" smtClean="0">
                <a:latin typeface="Arial Narrow" panose="020B0606020202030204" pitchFamily="34" charset="0"/>
              </a:rPr>
              <a:t>related)</a:t>
            </a:r>
          </a:p>
          <a:p>
            <a:pPr marL="514350" lvl="0" indent="-514350">
              <a:lnSpc>
                <a:spcPct val="13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 smtClean="0">
                <a:latin typeface="Arial Narrow" panose="020B0606020202030204" pitchFamily="34" charset="0"/>
              </a:rPr>
              <a:t>Develop </a:t>
            </a:r>
            <a:r>
              <a:rPr lang="en-US" sz="2800" dirty="0">
                <a:latin typeface="Arial Narrow" panose="020B0606020202030204" pitchFamily="34" charset="0"/>
              </a:rPr>
              <a:t>training and </a:t>
            </a:r>
            <a:r>
              <a:rPr lang="en-US" sz="2800" dirty="0" smtClean="0">
                <a:latin typeface="Arial Narrow" panose="020B0606020202030204" pitchFamily="34" charset="0"/>
              </a:rPr>
              <a:t>capacity </a:t>
            </a:r>
            <a:r>
              <a:rPr lang="en-US" sz="2800" dirty="0">
                <a:latin typeface="Arial Narrow" panose="020B0606020202030204" pitchFamily="34" charset="0"/>
              </a:rPr>
              <a:t>building programme for data </a:t>
            </a:r>
            <a:r>
              <a:rPr lang="en-US" sz="2800" dirty="0" smtClean="0">
                <a:latin typeface="Arial Narrow" panose="020B0606020202030204" pitchFamily="34" charset="0"/>
              </a:rPr>
              <a:t>staff</a:t>
            </a:r>
          </a:p>
          <a:p>
            <a:pPr marL="514350" lvl="0" indent="-514350">
              <a:lnSpc>
                <a:spcPct val="13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 smtClean="0">
                <a:latin typeface="Arial Narrow" panose="020B0606020202030204" pitchFamily="34" charset="0"/>
              </a:rPr>
              <a:t>Demonstration and recruitment at departmental level</a:t>
            </a:r>
            <a:endParaRPr lang="en-ZA" sz="2800" dirty="0" smtClean="0"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5617115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prstClr val="white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971600" y="137321"/>
            <a:ext cx="7128792" cy="101707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sz="28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TVETMIS Action Plan:</a:t>
            </a:r>
            <a:r>
              <a:rPr lang="en-US" sz="2800" b="1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Organograms, HR and Capacity </a:t>
            </a:r>
            <a:r>
              <a:rPr lang="en-US" sz="2800" b="1" dirty="0">
                <a:solidFill>
                  <a:prstClr val="black"/>
                </a:solidFill>
                <a:latin typeface="Arial Narrow" panose="020B0606020202030204" pitchFamily="34" charset="0"/>
              </a:rPr>
              <a:t>B</a:t>
            </a:r>
            <a:r>
              <a:rPr lang="en-US" sz="28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uilding for TVETMIS</a:t>
            </a:r>
            <a:endParaRPr lang="en-ZA" sz="28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76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3234</TotalTime>
  <Words>637</Words>
  <Application>Microsoft Office PowerPoint</Application>
  <PresentationFormat>On-screen Show (4:3)</PresentationFormat>
  <Paragraphs>254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Arial Narrow</vt:lpstr>
      <vt:lpstr>Calibri</vt:lpstr>
      <vt:lpstr>Courier New</vt:lpstr>
      <vt:lpstr>Office Theme</vt:lpstr>
      <vt:lpstr>TVETMIS DATA FORUM Launch and 1st Meeting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Thank You!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Barth.k</dc:creator>
  <cp:lastModifiedBy>Swart.Marietta</cp:lastModifiedBy>
  <cp:revision>226</cp:revision>
  <dcterms:created xsi:type="dcterms:W3CDTF">2013-04-27T20:28:13Z</dcterms:created>
  <dcterms:modified xsi:type="dcterms:W3CDTF">2018-06-27T01:57:07Z</dcterms:modified>
</cp:coreProperties>
</file>