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23" r:id="rId2"/>
    <p:sldId id="322" r:id="rId3"/>
    <p:sldId id="325" r:id="rId4"/>
    <p:sldId id="342" r:id="rId5"/>
    <p:sldId id="339" r:id="rId6"/>
    <p:sldId id="341" r:id="rId7"/>
    <p:sldId id="343" r:id="rId8"/>
    <p:sldId id="344" r:id="rId9"/>
    <p:sldId id="345" r:id="rId10"/>
    <p:sldId id="340" r:id="rId11"/>
    <p:sldId id="338" r:id="rId12"/>
  </p:sldIdLst>
  <p:sldSz cx="9144000" cy="6858000" type="screen4x3"/>
  <p:notesSz cx="6797675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napToObjects="1">
      <p:cViewPr varScale="1">
        <p:scale>
          <a:sx n="65" d="100"/>
          <a:sy n="65" d="100"/>
        </p:scale>
        <p:origin x="571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60E60-CC57-4399-8E78-4177D7D25052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DB7A-FEC8-4F4F-9D43-498816012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3A62-CE01-4457-941B-D6307105DE28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6165-5968-4BAA-B564-7F70A896C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737-0D84-4248-88B5-24108370DB5C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3CDBA-28D7-4E6B-BB7A-21FD9408F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CA9B-0E8E-4AD1-9EEB-35D8B797404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945FA-A073-4867-8A6A-D45FF81C5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9613A-9AD0-4508-8735-94668380DCF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C0D3-97A2-4288-A8BC-A164D594A1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00309-E5BC-44E6-BC4A-301F23C0A32F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1B2E-28D1-48EB-87B3-351AD4352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C25CA-B3EF-480E-93CC-EA02FB3CFB7A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23743-FC90-43AA-B5E9-5AF0BC210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E7EF-A3A7-4754-9A70-04C6B283D467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812A-6E2E-46D2-BDE9-03172671C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A2A9-0509-4096-959E-EBD11C03A952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30E7E-17A3-4C2C-ADF1-BEE401B2C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C11D1-915F-441C-9F19-C61770812F84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C07A0-C0EB-4410-AE7C-985BE20192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E9FD0-F1EC-47E9-90FB-5E9C29E7F00D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D70F9-5012-4956-A3C2-47CBDE3C21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9B713D-E87B-4141-8C7A-B4790BDDBF9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76F0F1-40DE-4284-8F3B-487B3AE9F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9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85800" y="1772817"/>
            <a:ext cx="7772400" cy="2664296"/>
          </a:xfrm>
        </p:spPr>
        <p:txBody>
          <a:bodyPr/>
          <a:lstStyle/>
          <a:p>
            <a:r>
              <a:rPr lang="en-ZA" b="1" dirty="0">
                <a:solidFill>
                  <a:srgbClr val="00B050"/>
                </a:solidFill>
              </a:rPr>
              <a:t/>
            </a:r>
            <a:br>
              <a:rPr lang="en-ZA" b="1" dirty="0">
                <a:solidFill>
                  <a:srgbClr val="00B050"/>
                </a:solidFill>
              </a:rPr>
            </a:br>
            <a:r>
              <a:rPr lang="en-ZA" b="1" dirty="0" smtClean="0"/>
              <a:t>TVETMIS FORUM:</a:t>
            </a:r>
            <a:br>
              <a:rPr lang="en-ZA" b="1" dirty="0" smtClean="0"/>
            </a:br>
            <a:r>
              <a:rPr lang="en-ZA" b="1" dirty="0" smtClean="0">
                <a:solidFill>
                  <a:srgbClr val="00B050"/>
                </a:solidFill>
              </a:rPr>
              <a:t>Pilot for Online Application, Selection and Provisional Registration</a:t>
            </a:r>
            <a:r>
              <a:rPr lang="en-ZA" b="1" dirty="0">
                <a:solidFill>
                  <a:srgbClr val="00B050"/>
                </a:solidFill>
              </a:rPr>
              <a:t/>
            </a:r>
            <a:br>
              <a:rPr lang="en-ZA" b="1" dirty="0">
                <a:solidFill>
                  <a:srgbClr val="00B050"/>
                </a:solidFill>
              </a:rPr>
            </a:br>
            <a:endParaRPr lang="en-ZA" sz="2800" dirty="0">
              <a:solidFill>
                <a:srgbClr val="00B050"/>
              </a:solidFill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5936704" cy="91365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b="1" dirty="0" smtClean="0"/>
              <a:t>25 SEPTEMBER 2019</a:t>
            </a:r>
          </a:p>
        </p:txBody>
      </p:sp>
    </p:spTree>
    <p:extLst>
      <p:ext uri="{BB962C8B-B14F-4D97-AF65-F5344CB8AC3E}">
        <p14:creationId xmlns:p14="http://schemas.microsoft.com/office/powerpoint/2010/main" val="15252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04" y="446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848872" cy="756083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GB" sz="3200" b="1" dirty="0" smtClean="0"/>
              <a:t>FEEDBACK FROM PARTICIPATING COLLEGES</a:t>
            </a:r>
            <a:endParaRPr lang="en-US" sz="3200" b="1" dirty="0" smtClean="0"/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714348" y="1410249"/>
            <a:ext cx="7715304" cy="4323007"/>
          </a:xfrm>
        </p:spPr>
        <p:txBody>
          <a:bodyPr/>
          <a:lstStyle/>
          <a:p>
            <a:pPr algn="just">
              <a:buFont typeface="+mj-lt"/>
              <a:buAutoNum type="arabicPeriod"/>
            </a:pPr>
            <a:r>
              <a:rPr lang="en-US" sz="2000" dirty="0" err="1" smtClean="0"/>
              <a:t>Majuba</a:t>
            </a:r>
            <a:r>
              <a:rPr lang="en-US" sz="2000" dirty="0" smtClean="0"/>
              <a:t>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Motheo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Tshwane South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Lovedale TVETC</a:t>
            </a:r>
          </a:p>
          <a:p>
            <a:pPr marL="0" indent="0" algn="just">
              <a:buNone/>
            </a:pPr>
            <a:endParaRPr lang="en-US" sz="2000" dirty="0"/>
          </a:p>
          <a:p>
            <a:pPr algn="just">
              <a:buFont typeface="+mj-lt"/>
              <a:buAutoNum type="arabicPeriod"/>
            </a:pPr>
            <a:r>
              <a:rPr lang="en-US" sz="2000" dirty="0"/>
              <a:t>Ekurhuleni East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err="1" smtClean="0"/>
              <a:t>Northlink</a:t>
            </a:r>
            <a:r>
              <a:rPr lang="en-US" sz="2000" dirty="0" smtClean="0"/>
              <a:t>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Orbit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Vhembe TVETC</a:t>
            </a:r>
          </a:p>
          <a:p>
            <a:pPr algn="just">
              <a:buFont typeface="+mj-lt"/>
              <a:buAutoNum type="arabicPeriod"/>
            </a:pPr>
            <a:endParaRPr lang="en-US" sz="2000" dirty="0" smtClean="0"/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Sedibeng TVETC</a:t>
            </a:r>
          </a:p>
        </p:txBody>
      </p:sp>
      <p:sp>
        <p:nvSpPr>
          <p:cNvPr id="2" name="Right Brace 1"/>
          <p:cNvSpPr/>
          <p:nvPr/>
        </p:nvSpPr>
        <p:spPr>
          <a:xfrm>
            <a:off x="3851920" y="1556792"/>
            <a:ext cx="216024" cy="1130836"/>
          </a:xfrm>
          <a:prstGeom prst="rightBrac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Right Brace 2"/>
          <p:cNvSpPr/>
          <p:nvPr/>
        </p:nvSpPr>
        <p:spPr>
          <a:xfrm>
            <a:off x="3923928" y="3429000"/>
            <a:ext cx="288032" cy="864096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/>
        </p:nvSpPr>
        <p:spPr>
          <a:xfrm>
            <a:off x="4890304" y="3451633"/>
            <a:ext cx="2016224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ITS</a:t>
            </a:r>
            <a:endParaRPr lang="en-ZA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239852" y="5229200"/>
            <a:ext cx="122413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860032" y="1713364"/>
            <a:ext cx="2016224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COLTECH</a:t>
            </a:r>
            <a:endParaRPr lang="en-ZA" dirty="0"/>
          </a:p>
        </p:txBody>
      </p:sp>
      <p:sp>
        <p:nvSpPr>
          <p:cNvPr id="12" name="Rectangle 11"/>
          <p:cNvSpPr/>
          <p:nvPr/>
        </p:nvSpPr>
        <p:spPr>
          <a:xfrm>
            <a:off x="4860749" y="4869160"/>
            <a:ext cx="2016224" cy="7200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err="1" smtClean="0"/>
              <a:t>THUSANANG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8632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/>
          <a:lstStyle/>
          <a:p>
            <a:r>
              <a:rPr lang="en-ZA" sz="3600" b="1" dirty="0" smtClean="0"/>
              <a:t>	</a:t>
            </a:r>
            <a:r>
              <a:rPr lang="en-ZA" sz="3200" b="1" dirty="0" smtClean="0"/>
              <a:t/>
            </a:r>
            <a:br>
              <a:rPr lang="en-ZA" sz="3200" b="1" dirty="0" smtClean="0"/>
            </a:br>
            <a:endParaRPr lang="en-ZA" sz="3200" dirty="0"/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611560" y="1412776"/>
            <a:ext cx="8075240" cy="4554551"/>
          </a:xfrm>
        </p:spPr>
        <p:txBody>
          <a:bodyPr/>
          <a:lstStyle/>
          <a:p>
            <a:pPr marL="0" indent="0" algn="ctr">
              <a:buNone/>
            </a:pPr>
            <a:r>
              <a:rPr lang="en-GB" sz="9600" dirty="0" smtClean="0"/>
              <a:t>Thank You</a:t>
            </a:r>
            <a:endParaRPr lang="en-GB" sz="9600" dirty="0"/>
          </a:p>
          <a:p>
            <a:pPr algn="just"/>
            <a:endParaRPr lang="en-ZA" sz="2400" dirty="0" smtClean="0"/>
          </a:p>
        </p:txBody>
      </p:sp>
    </p:spTree>
    <p:extLst>
      <p:ext uri="{BB962C8B-B14F-4D97-AF65-F5344CB8AC3E}">
        <p14:creationId xmlns:p14="http://schemas.microsoft.com/office/powerpoint/2010/main" val="61971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9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792087"/>
          </a:xfrm>
        </p:spPr>
        <p:txBody>
          <a:bodyPr/>
          <a:lstStyle/>
          <a:p>
            <a:pPr eaLnBrk="1" hangingPunct="1"/>
            <a:r>
              <a:rPr lang="en-US" b="1" dirty="0" smtClean="0"/>
              <a:t>CONTENT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899592" y="2492896"/>
            <a:ext cx="7558608" cy="3600400"/>
          </a:xfrm>
          <a:solidFill>
            <a:schemeClr val="accent3">
              <a:lumMod val="40000"/>
              <a:lumOff val="60000"/>
            </a:schemeClr>
          </a:solidFill>
        </p:spPr>
        <p:txBody>
          <a:bodyPr rtlCol="0">
            <a:normAutofit lnSpcReduction="10000"/>
          </a:bodyPr>
          <a:lstStyle/>
          <a:p>
            <a:pPr marL="742950" indent="-742950" algn="l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sz="3600" b="1" dirty="0" smtClean="0">
                <a:solidFill>
                  <a:schemeClr val="tx1"/>
                </a:solidFill>
              </a:rPr>
              <a:t>Background and scope</a:t>
            </a:r>
          </a:p>
          <a:p>
            <a:pPr marL="742950" indent="-742950" algn="l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sz="3600" b="1" dirty="0" smtClean="0">
                <a:solidFill>
                  <a:schemeClr val="tx1"/>
                </a:solidFill>
              </a:rPr>
              <a:t>Pilot objectives and outputs</a:t>
            </a:r>
          </a:p>
          <a:p>
            <a:pPr marL="742950" indent="-742950" algn="l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sz="3600" b="1" dirty="0" smtClean="0">
                <a:solidFill>
                  <a:schemeClr val="tx1"/>
                </a:solidFill>
              </a:rPr>
              <a:t>Colleges participating in the pilot project</a:t>
            </a:r>
          </a:p>
          <a:p>
            <a:pPr marL="742950" indent="-742950" algn="l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b="1" dirty="0" smtClean="0">
                <a:solidFill>
                  <a:schemeClr val="tx1"/>
                </a:solidFill>
              </a:rPr>
              <a:t>Specifications and deliverables</a:t>
            </a:r>
          </a:p>
          <a:p>
            <a:pPr marL="742950" indent="-742950" algn="l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b="1" dirty="0" smtClean="0">
                <a:solidFill>
                  <a:schemeClr val="tx1"/>
                </a:solidFill>
              </a:rPr>
              <a:t>Progress feedback</a:t>
            </a:r>
          </a:p>
          <a:p>
            <a:pPr marL="742950" indent="-742950" algn="l" eaLnBrk="1" fontAlgn="auto" hangingPunct="1">
              <a:spcAft>
                <a:spcPts val="0"/>
              </a:spcAft>
              <a:buAutoNum type="arabicPeriod" startAt="3"/>
              <a:defRPr/>
            </a:pPr>
            <a:endParaRPr lang="en-US" sz="36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4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20880" cy="576064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b="1" dirty="0" smtClean="0"/>
              <a:t>BACKGROUND AND SCOPE</a:t>
            </a: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19256" cy="5040560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/>
              <a:t>Some </a:t>
            </a:r>
            <a:r>
              <a:rPr lang="en-GB" sz="2000" dirty="0"/>
              <a:t>colleges today have automated processes (e.g. enrolment and </a:t>
            </a:r>
            <a:r>
              <a:rPr lang="en-GB" sz="2000" dirty="0" smtClean="0"/>
              <a:t>registration</a:t>
            </a:r>
            <a:r>
              <a:rPr lang="en-GB" sz="2000" dirty="0"/>
              <a:t>) whereas others still use manual processes. </a:t>
            </a:r>
            <a:endParaRPr lang="en-GB" sz="2000" dirty="0" smtClean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GB" sz="2000" dirty="0" smtClean="0"/>
              <a:t>Pilot </a:t>
            </a:r>
            <a:r>
              <a:rPr lang="en-GB" sz="2000" dirty="0"/>
              <a:t>project </a:t>
            </a:r>
            <a:r>
              <a:rPr lang="en-GB" sz="2000" dirty="0" smtClean="0"/>
              <a:t>to </a:t>
            </a:r>
            <a:r>
              <a:rPr lang="en-GB" sz="2000" dirty="0"/>
              <a:t>inform the ongoing process to design a central application system (CAS) for TVET colleges.</a:t>
            </a:r>
            <a:endParaRPr lang="en-ZA" sz="2000" dirty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ZA" sz="2000" dirty="0" smtClean="0"/>
              <a:t>Ten </a:t>
            </a:r>
            <a:r>
              <a:rPr lang="en-ZA" sz="2000" dirty="0"/>
              <a:t>(10) colleges </a:t>
            </a:r>
            <a:r>
              <a:rPr lang="en-ZA" sz="2000" dirty="0" smtClean="0"/>
              <a:t>were selected </a:t>
            </a:r>
            <a:r>
              <a:rPr lang="en-ZA" sz="2000" dirty="0"/>
              <a:t>to participate in the pilot </a:t>
            </a:r>
            <a:r>
              <a:rPr lang="en-ZA" sz="2000" dirty="0" smtClean="0"/>
              <a:t>project . One college, </a:t>
            </a:r>
            <a:r>
              <a:rPr lang="en-ZA" sz="2000" dirty="0" err="1" smtClean="0"/>
              <a:t>Gert</a:t>
            </a:r>
            <a:r>
              <a:rPr lang="en-ZA" sz="2000" dirty="0" smtClean="0"/>
              <a:t> Sibande TVET College</a:t>
            </a:r>
            <a:r>
              <a:rPr lang="en-ZA" sz="2000" dirty="0"/>
              <a:t>, withdrew from </a:t>
            </a:r>
            <a:r>
              <a:rPr lang="en-ZA" sz="2000" dirty="0" smtClean="0"/>
              <a:t>the pilot project.  Reason provided is not to compromise online registration.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ZA" sz="2000" dirty="0" smtClean="0"/>
              <a:t>The </a:t>
            </a:r>
            <a:r>
              <a:rPr lang="en-ZA" sz="2000" dirty="0"/>
              <a:t>scope of the pilot project is to test </a:t>
            </a:r>
            <a:r>
              <a:rPr lang="en-ZA" sz="2000" dirty="0" smtClean="0"/>
              <a:t>the 3 </a:t>
            </a:r>
            <a:r>
              <a:rPr lang="en-ZA" sz="2000" dirty="0"/>
              <a:t>college standard operating procedures </a:t>
            </a:r>
            <a:r>
              <a:rPr lang="en-ZA" sz="2000" dirty="0" smtClean="0"/>
              <a:t>for enrolment </a:t>
            </a:r>
            <a:r>
              <a:rPr lang="en-ZA" sz="2000" dirty="0"/>
              <a:t>of NEW </a:t>
            </a:r>
            <a:r>
              <a:rPr lang="en-ZA" sz="2000" dirty="0" smtClean="0"/>
              <a:t>students - i.e</a:t>
            </a:r>
            <a:r>
              <a:rPr lang="en-ZA" sz="2000" dirty="0"/>
              <a:t>. online web-based </a:t>
            </a:r>
            <a:r>
              <a:rPr lang="en-ZA" sz="2000" dirty="0" smtClean="0"/>
              <a:t>applications, and the </a:t>
            </a:r>
            <a:r>
              <a:rPr lang="en-ZA" sz="2000" dirty="0"/>
              <a:t>selection and admission of </a:t>
            </a:r>
            <a:r>
              <a:rPr lang="en-ZA" sz="2000" dirty="0" smtClean="0"/>
              <a:t>students.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ZA" sz="2000" dirty="0" smtClean="0"/>
              <a:t>Participating colleges must conclude </a:t>
            </a:r>
            <a:r>
              <a:rPr lang="en-ZA" sz="2000" dirty="0"/>
              <a:t>the </a:t>
            </a:r>
            <a:r>
              <a:rPr lang="en-ZA" sz="2000" dirty="0" smtClean="0"/>
              <a:t>online </a:t>
            </a:r>
            <a:r>
              <a:rPr lang="en-ZA" sz="2000" dirty="0"/>
              <a:t>application process by </a:t>
            </a:r>
            <a:r>
              <a:rPr lang="en-ZA" sz="2000" b="1" dirty="0"/>
              <a:t>15</a:t>
            </a:r>
            <a:r>
              <a:rPr lang="en-ZA" sz="2000" b="1" baseline="30000" dirty="0"/>
              <a:t> </a:t>
            </a:r>
            <a:r>
              <a:rPr lang="en-ZA" sz="2000" b="1" dirty="0"/>
              <a:t>October 2019</a:t>
            </a:r>
            <a:r>
              <a:rPr lang="en-ZA" sz="2000" dirty="0"/>
              <a:t>, whereas the final selection, placement and testing may come later and/or may be addressed in stages by colleges. 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ZA" sz="2000" dirty="0" smtClean="0"/>
              <a:t>The </a:t>
            </a:r>
            <a:r>
              <a:rPr lang="en-ZA" sz="2000" dirty="0"/>
              <a:t>participating colleges </a:t>
            </a:r>
            <a:r>
              <a:rPr lang="en-ZA" sz="2000" dirty="0" smtClean="0"/>
              <a:t>and service providers completed project plans and they will provide feedback later on.</a:t>
            </a:r>
          </a:p>
          <a:p>
            <a:pPr algn="just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6695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20880" cy="576064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b="1" dirty="0" smtClean="0"/>
              <a:t>PILOT OBJECTIVES AND OUTPUTS</a:t>
            </a: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19256" cy="5040560"/>
          </a:xfrm>
        </p:spPr>
        <p:txBody>
          <a:bodyPr/>
          <a:lstStyle/>
          <a:p>
            <a:pPr marL="0" indent="0">
              <a:buNone/>
            </a:pPr>
            <a:r>
              <a:rPr lang="en-ZA" sz="2200" dirty="0"/>
              <a:t>The </a:t>
            </a:r>
            <a:r>
              <a:rPr lang="en-ZA" sz="2200" u="sng" dirty="0"/>
              <a:t>objectives of the pilot project </a:t>
            </a:r>
            <a:r>
              <a:rPr lang="en-ZA" sz="2200" dirty="0"/>
              <a:t>are to:</a:t>
            </a:r>
          </a:p>
          <a:p>
            <a:pPr lvl="0"/>
            <a:r>
              <a:rPr lang="en-ZA" sz="2200" dirty="0">
                <a:solidFill>
                  <a:schemeClr val="accent2">
                    <a:lumMod val="75000"/>
                  </a:schemeClr>
                </a:solidFill>
              </a:rPr>
              <a:t>provide learning lessons for the wider implementation of SOPs within the college sector;</a:t>
            </a:r>
          </a:p>
          <a:p>
            <a:pPr lvl="0"/>
            <a:r>
              <a:rPr lang="en-ZA" sz="2200" dirty="0">
                <a:solidFill>
                  <a:schemeClr val="accent2">
                    <a:lumMod val="75000"/>
                  </a:schemeClr>
                </a:solidFill>
              </a:rPr>
              <a:t>pilot provisional early registration of new students;</a:t>
            </a:r>
          </a:p>
          <a:p>
            <a:pPr lvl="0"/>
            <a:r>
              <a:rPr lang="en-ZA" sz="2200" dirty="0">
                <a:solidFill>
                  <a:schemeClr val="accent2">
                    <a:lumMod val="75000"/>
                  </a:schemeClr>
                </a:solidFill>
              </a:rPr>
              <a:t>standardise and expand on enrolment process related data capturing by college; </a:t>
            </a:r>
          </a:p>
          <a:p>
            <a:pPr lvl="0"/>
            <a:r>
              <a:rPr lang="en-ZA" sz="2200" dirty="0">
                <a:solidFill>
                  <a:schemeClr val="accent2">
                    <a:lumMod val="75000"/>
                  </a:schemeClr>
                </a:solidFill>
              </a:rPr>
              <a:t>ensure best practice utilisation of college BMS</a:t>
            </a:r>
            <a:r>
              <a:rPr lang="en-ZA" sz="22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ZA" sz="2200" dirty="0"/>
              <a:t>The </a:t>
            </a:r>
            <a:r>
              <a:rPr lang="en-ZA" sz="2200" u="sng" dirty="0"/>
              <a:t>main outputs of the pilot project </a:t>
            </a:r>
            <a:r>
              <a:rPr lang="en-ZA" sz="2200" dirty="0"/>
              <a:t>are to have:</a:t>
            </a:r>
          </a:p>
          <a:p>
            <a:pPr lvl="0"/>
            <a:r>
              <a:rPr lang="en-ZA" sz="2200" dirty="0">
                <a:solidFill>
                  <a:schemeClr val="accent2">
                    <a:lumMod val="75000"/>
                  </a:schemeClr>
                </a:solidFill>
              </a:rPr>
              <a:t>College BMS updated;</a:t>
            </a:r>
          </a:p>
          <a:p>
            <a:pPr lvl="0"/>
            <a:r>
              <a:rPr lang="en-ZA" sz="2200" dirty="0">
                <a:solidFill>
                  <a:schemeClr val="accent2">
                    <a:lumMod val="75000"/>
                  </a:schemeClr>
                </a:solidFill>
              </a:rPr>
              <a:t>Induction of college management and college enrolment competencies broadened;</a:t>
            </a:r>
          </a:p>
          <a:p>
            <a:pPr lvl="0"/>
            <a:r>
              <a:rPr lang="en-ZA" sz="2200" dirty="0">
                <a:solidFill>
                  <a:schemeClr val="accent2">
                    <a:lumMod val="75000"/>
                  </a:schemeClr>
                </a:solidFill>
              </a:rPr>
              <a:t>3 SOPs implemented;</a:t>
            </a:r>
          </a:p>
          <a:p>
            <a:pPr lvl="0"/>
            <a:r>
              <a:rPr lang="en-ZA" sz="2200" dirty="0">
                <a:solidFill>
                  <a:schemeClr val="accent2">
                    <a:lumMod val="75000"/>
                  </a:schemeClr>
                </a:solidFill>
              </a:rPr>
              <a:t>Learning lessons captured.</a:t>
            </a:r>
          </a:p>
          <a:p>
            <a:pPr lvl="0"/>
            <a:endParaRPr lang="en-ZA" sz="3000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8979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04" y="446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848872" cy="756083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GB" sz="3200" b="1" dirty="0" smtClean="0"/>
              <a:t>PARTICIPATING COLLEGES IN PILOT</a:t>
            </a:r>
            <a:endParaRPr lang="en-US" sz="3200" b="1" dirty="0" smtClean="0"/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714348" y="1410249"/>
            <a:ext cx="7715304" cy="4323007"/>
          </a:xfrm>
        </p:spPr>
        <p:txBody>
          <a:bodyPr/>
          <a:lstStyle/>
          <a:p>
            <a:pPr algn="just">
              <a:buFont typeface="+mj-lt"/>
              <a:buAutoNum type="arabicPeriod"/>
            </a:pPr>
            <a:r>
              <a:rPr lang="en-US" sz="2000" dirty="0" err="1" smtClean="0"/>
              <a:t>Majuba</a:t>
            </a:r>
            <a:r>
              <a:rPr lang="en-US" sz="2000" dirty="0" smtClean="0"/>
              <a:t>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Motheo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Tshwane South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Lovedale TVETC</a:t>
            </a:r>
          </a:p>
          <a:p>
            <a:pPr marL="0" indent="0" algn="just">
              <a:buNone/>
            </a:pPr>
            <a:endParaRPr lang="en-US" sz="2000" dirty="0"/>
          </a:p>
          <a:p>
            <a:pPr algn="just">
              <a:buFont typeface="+mj-lt"/>
              <a:buAutoNum type="arabicPeriod"/>
            </a:pPr>
            <a:r>
              <a:rPr lang="en-US" sz="2000" dirty="0"/>
              <a:t>Ekurhuleni East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err="1" smtClean="0"/>
              <a:t>Northlink</a:t>
            </a:r>
            <a:r>
              <a:rPr lang="en-US" sz="2000" dirty="0" smtClean="0"/>
              <a:t>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Orbit TVETC</a:t>
            </a:r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Vhembe TVETC</a:t>
            </a:r>
          </a:p>
          <a:p>
            <a:pPr algn="just">
              <a:buFont typeface="+mj-lt"/>
              <a:buAutoNum type="arabicPeriod"/>
            </a:pPr>
            <a:endParaRPr lang="en-US" sz="2000" dirty="0" smtClean="0"/>
          </a:p>
          <a:p>
            <a:pPr algn="just">
              <a:buFont typeface="+mj-lt"/>
              <a:buAutoNum type="arabicPeriod"/>
            </a:pPr>
            <a:r>
              <a:rPr lang="en-US" sz="2000" dirty="0" smtClean="0"/>
              <a:t>Sedibeng TVETC</a:t>
            </a:r>
          </a:p>
        </p:txBody>
      </p:sp>
      <p:sp>
        <p:nvSpPr>
          <p:cNvPr id="2" name="Right Brace 1"/>
          <p:cNvSpPr/>
          <p:nvPr/>
        </p:nvSpPr>
        <p:spPr>
          <a:xfrm>
            <a:off x="3851920" y="1556792"/>
            <a:ext cx="216024" cy="1130836"/>
          </a:xfrm>
          <a:prstGeom prst="rightBrac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Right Brace 2"/>
          <p:cNvSpPr/>
          <p:nvPr/>
        </p:nvSpPr>
        <p:spPr>
          <a:xfrm>
            <a:off x="3923928" y="3429000"/>
            <a:ext cx="288032" cy="864096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/>
        </p:nvSpPr>
        <p:spPr>
          <a:xfrm>
            <a:off x="4890304" y="3451633"/>
            <a:ext cx="2016224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ITS</a:t>
            </a:r>
            <a:endParaRPr lang="en-ZA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239852" y="5229200"/>
            <a:ext cx="122413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860032" y="1713364"/>
            <a:ext cx="2016224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COLTECH</a:t>
            </a:r>
            <a:endParaRPr lang="en-ZA" dirty="0"/>
          </a:p>
        </p:txBody>
      </p:sp>
      <p:sp>
        <p:nvSpPr>
          <p:cNvPr id="12" name="Rectangle 11"/>
          <p:cNvSpPr/>
          <p:nvPr/>
        </p:nvSpPr>
        <p:spPr>
          <a:xfrm>
            <a:off x="4860749" y="4869160"/>
            <a:ext cx="2016224" cy="7200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err="1" smtClean="0"/>
              <a:t>THUSANANG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4038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20880" cy="576064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3200" b="1" dirty="0" smtClean="0"/>
              <a:t>SPECIFICATIONS – BMS UPDATES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9117514"/>
              </p:ext>
            </p:extLst>
          </p:nvPr>
        </p:nvGraphicFramePr>
        <p:xfrm>
          <a:off x="614478" y="1196752"/>
          <a:ext cx="7989970" cy="5112568"/>
        </p:xfrm>
        <a:graphic>
          <a:graphicData uri="http://schemas.openxmlformats.org/drawingml/2006/table">
            <a:tbl>
              <a:tblPr firstRow="1" bandRow="1"/>
              <a:tblGrid>
                <a:gridCol w="1653266"/>
                <a:gridCol w="6336704"/>
              </a:tblGrid>
              <a:tr h="500403"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3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ACTIVITY</a:t>
                      </a:r>
                      <a:endParaRPr lang="en-ZA" sz="13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3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SPECIFICATIONS</a:t>
                      </a:r>
                      <a:endParaRPr lang="en-ZA" sz="13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576534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5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BMS customisations specified and implemented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Required </a:t>
                      </a: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datasets can be captured in BMS (fields are opened).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Must be web-based application – application form to be </a:t>
                      </a: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developed.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College programme and subject offerings/ academic structure per campus and programme types are implemented to support online application.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BMS is set up to support the </a:t>
                      </a: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application </a:t>
                      </a: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period </a:t>
                      </a: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closing </a:t>
                      </a: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October.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BMS is set up to provide </a:t>
                      </a: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electronic </a:t>
                      </a: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notifications of online applications.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Uploading facility provided for electronic submission of documents by students.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Implement Circular 0054 in order for colleges to capture points awarded to students to support the admission sub-process.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85" marR="87385" marT="43693" marB="43693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5631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500" b="1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Customisations tested and signed off</a:t>
                      </a:r>
                      <a:endParaRPr lang="en-ZA" sz="15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Web-based online application tested by all participating college at a campus and by a few students applying from outside using e.g. their smartphone.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Programme </a:t>
                      </a: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offerings/ academic structure to be signed off by colleges.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Tested:</a:t>
                      </a:r>
                      <a:r>
                        <a:rPr lang="en-ZA" sz="1500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eceiving </a:t>
                      </a: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college end, </a:t>
                      </a: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 document submission - uploading </a:t>
                      </a: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(student) and downloading (college</a:t>
                      </a:r>
                      <a:r>
                        <a:rPr lang="en-ZA" sz="1500" dirty="0" smtClean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36195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5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Enable storage of electronic documents in safe ID number protecting environment.</a:t>
                      </a:r>
                      <a:endParaRPr lang="en-ZA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85" marR="87385" marT="43693" marB="43693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3731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671032" y="548680"/>
            <a:ext cx="7920880" cy="576064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2400" b="1" dirty="0" smtClean="0"/>
              <a:t>SPECIFICATIONS – </a:t>
            </a:r>
            <a:r>
              <a:rPr lang="en-ZA" sz="2400" b="1" dirty="0" smtClean="0"/>
              <a:t>ORGANISATIONAL ARRANGEMENTS</a:t>
            </a:r>
            <a:endParaRPr lang="en-US" sz="2400" b="1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3035507"/>
              </p:ext>
            </p:extLst>
          </p:nvPr>
        </p:nvGraphicFramePr>
        <p:xfrm>
          <a:off x="671032" y="1213149"/>
          <a:ext cx="7917962" cy="5090579"/>
        </p:xfrm>
        <a:graphic>
          <a:graphicData uri="http://schemas.openxmlformats.org/drawingml/2006/table">
            <a:tbl>
              <a:tblPr firstRow="1" bandRow="1"/>
              <a:tblGrid>
                <a:gridCol w="1941298"/>
                <a:gridCol w="5976664"/>
              </a:tblGrid>
              <a:tr h="427093"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3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ACTIVITY</a:t>
                      </a:r>
                      <a:endParaRPr lang="en-ZA" sz="13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3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SPECIFICATIONS</a:t>
                      </a:r>
                      <a:endParaRPr lang="en-ZA" sz="13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16513">
                <a:tc>
                  <a:txBody>
                    <a:bodyPr/>
                    <a:lstStyle/>
                    <a:p>
                      <a:pPr marL="36195" marR="36195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SOP process implementation and clarification and acceptance of SOP related roles and responsibilities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College Management (Senior and Middle) induction and acceptance facilitated.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Staff induction, acceptance and participation </a:t>
                      </a:r>
                      <a:r>
                        <a:rPr lang="en-ZA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facilitated.</a:t>
                      </a:r>
                    </a:p>
                    <a:p>
                      <a:pPr marL="0" marR="36195" lvl="0" indent="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  <a:tabLst>
                          <a:tab pos="457200" algn="l"/>
                        </a:tabLst>
                      </a:pPr>
                      <a:r>
                        <a:rPr lang="en-ZA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</a:t>
                      </a:r>
                      <a:r>
                        <a:rPr lang="en-ZA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: Staff includes marketing, registration, student </a:t>
                      </a:r>
                      <a:r>
                        <a:rPr lang="en-ZA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support,</a:t>
                      </a:r>
                      <a:r>
                        <a:rPr lang="en-ZA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ZA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MIS staff including programme </a:t>
                      </a:r>
                      <a:r>
                        <a:rPr lang="en-ZA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managers and campus management.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1142">
                <a:tc>
                  <a:txBody>
                    <a:bodyPr/>
                    <a:lstStyle/>
                    <a:p>
                      <a:pPr marL="36195" marR="36195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8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HelpDesk</a:t>
                      </a:r>
                      <a:endParaRPr lang="en-ZA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College to establish project related </a:t>
                      </a:r>
                      <a:r>
                        <a:rPr lang="en-ZA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HelpDesk</a:t>
                      </a:r>
                      <a:r>
                        <a:rPr lang="en-Z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Vendors to establish project related </a:t>
                      </a:r>
                      <a:r>
                        <a:rPr lang="en-ZA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HelpDesk</a:t>
                      </a:r>
                      <a:r>
                        <a:rPr lang="en-Z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Department to establish project related Helpdesk.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406">
                <a:tc>
                  <a:txBody>
                    <a:bodyPr/>
                    <a:lstStyle/>
                    <a:p>
                      <a:pPr marL="36195" marR="36195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Council, Academic Board and Selection Committee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Academic Board and council information updated and admission policy amended and/or adopted as applicable – e.g. inclusion of the departmental points system as per Circular 0054.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Selection committee is established (when to meet, updating of docs required)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742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20880" cy="576064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2800" b="1" dirty="0" smtClean="0"/>
              <a:t>SPECIFICATIONS – </a:t>
            </a:r>
            <a:r>
              <a:rPr lang="en-ZA" sz="2800" b="1" dirty="0" smtClean="0"/>
              <a:t>AWARENESS AND COMPETENCIES</a:t>
            </a:r>
            <a:endParaRPr lang="en-US" sz="2800" b="1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7988639"/>
              </p:ext>
            </p:extLst>
          </p:nvPr>
        </p:nvGraphicFramePr>
        <p:xfrm>
          <a:off x="577015" y="1195006"/>
          <a:ext cx="7989970" cy="4801820"/>
        </p:xfrm>
        <a:graphic>
          <a:graphicData uri="http://schemas.openxmlformats.org/drawingml/2006/table">
            <a:tbl>
              <a:tblPr firstRow="1" bandRow="1"/>
              <a:tblGrid>
                <a:gridCol w="1978761"/>
                <a:gridCol w="6011209"/>
              </a:tblGrid>
              <a:tr h="448301"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3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ACTIVITY</a:t>
                      </a:r>
                      <a:endParaRPr lang="en-ZA" sz="13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3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SPECIFICATIONS</a:t>
                      </a:r>
                      <a:endParaRPr lang="en-ZA" sz="13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423907">
                <a:tc>
                  <a:txBody>
                    <a:bodyPr/>
                    <a:lstStyle/>
                    <a:p>
                      <a:pPr marL="36195" marR="36195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Student marketing, induction and support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students must be introduced to online web-based application – special college marketing efforts.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Special tools (posters, guides etc.) to be developed to support students coming to campuses to use for example their smartphones to apply.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Support arrangements to be made for students using college ICT </a:t>
                      </a:r>
                      <a:r>
                        <a:rPr lang="en-ZA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facility.</a:t>
                      </a:r>
                      <a:endParaRPr lang="en-ZA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679">
                <a:tc>
                  <a:txBody>
                    <a:bodyPr/>
                    <a:lstStyle/>
                    <a:p>
                      <a:pPr marL="36195" marR="36195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System related competency development – what, who, how?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College MIS staff and process related competency needs to be identified.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Plans and tools for addressing new needs to be designed (should be cost effective).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Required competencies identified and developed. 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71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681826" y="559478"/>
            <a:ext cx="7920880" cy="576064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US" sz="2400" b="1" dirty="0" smtClean="0"/>
              <a:t>SPECIFICATIONS – SOPs IMPLEMENTED AND LESSONS CAPTURED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014054"/>
              </p:ext>
            </p:extLst>
          </p:nvPr>
        </p:nvGraphicFramePr>
        <p:xfrm>
          <a:off x="681826" y="1196752"/>
          <a:ext cx="7917962" cy="4896545"/>
        </p:xfrm>
        <a:graphic>
          <a:graphicData uri="http://schemas.openxmlformats.org/drawingml/2006/table">
            <a:tbl>
              <a:tblPr firstRow="1" bandRow="1"/>
              <a:tblGrid>
                <a:gridCol w="2017966"/>
                <a:gridCol w="5899996"/>
              </a:tblGrid>
              <a:tr h="584215"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3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ACTIVITY</a:t>
                      </a:r>
                      <a:endParaRPr lang="en-ZA" sz="13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3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SPECIFICATIONS</a:t>
                      </a:r>
                      <a:endParaRPr lang="en-ZA" sz="13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87821">
                <a:tc>
                  <a:txBody>
                    <a:bodyPr/>
                    <a:lstStyle/>
                    <a:p>
                      <a:pPr marL="36195" marR="36195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7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Coaching Implementation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College to assign a project manager responsible for the coaching of the implementation process.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College coach to liaise with vendors on any on-going matters related to BMS functionalities.</a:t>
                      </a:r>
                    </a:p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7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College coach to liaise with Department National Office on monitoring and lessons learnt.</a:t>
                      </a:r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4509"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ZA" sz="1700" b="1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Monitoring Framework designed, </a:t>
                      </a:r>
                      <a:r>
                        <a:rPr lang="en-ZA" sz="1700" b="1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capturing </a:t>
                      </a:r>
                      <a:r>
                        <a:rPr lang="en-ZA" sz="1700" b="1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and </a:t>
                      </a:r>
                      <a:r>
                        <a:rPr lang="en-ZA" sz="1700" b="1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processing </a:t>
                      </a:r>
                      <a:r>
                        <a:rPr lang="en-ZA" sz="1700" b="1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lessons learnt</a:t>
                      </a:r>
                      <a:endParaRPr lang="en-ZA" sz="17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385" marR="87385" marT="43693" marB="43693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 defTabSz="4572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Department National Office will develop a monitoring framework to support the capturing of lessons learnt.</a:t>
                      </a:r>
                    </a:p>
                    <a:p>
                      <a:pPr marL="342900" marR="36195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Colleges will capture lessons learnt against the framework.</a:t>
                      </a:r>
                    </a:p>
                    <a:p>
                      <a:pPr marL="342900" marR="36195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BMS vendors will capture lessons learnt against the framework.</a:t>
                      </a:r>
                    </a:p>
                    <a:p>
                      <a:pPr marL="342900" marR="36195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  <a:tabLst>
                          <a:tab pos="457200" algn="l"/>
                        </a:tabLst>
                      </a:pPr>
                      <a:r>
                        <a:rPr lang="en-ZA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Department National Office to ensure that lessons captured lead to recommendations on SOP improvements and on how to implement the SOP to full extent and at all 50 colleges.</a:t>
                      </a:r>
                    </a:p>
                  </a:txBody>
                  <a:tcPr marL="87385" marR="87385" marT="43693" marB="43693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81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11159</TotalTime>
  <Words>883</Words>
  <Application>Microsoft Office PowerPoint</Application>
  <PresentationFormat>On-screen Show (4:3)</PresentationFormat>
  <Paragraphs>111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Courier New</vt:lpstr>
      <vt:lpstr>Times New Roman</vt:lpstr>
      <vt:lpstr>Office Theme</vt:lpstr>
      <vt:lpstr> TVETMIS FORUM: Pilot for Online Application, Selection and Provisional Registration </vt:lpstr>
      <vt:lpstr>CONTENT</vt:lpstr>
      <vt:lpstr>BACKGROUND AND SCOPE</vt:lpstr>
      <vt:lpstr>PILOT OBJECTIVES AND OUTPUTS</vt:lpstr>
      <vt:lpstr>PARTICIPATING COLLEGES IN PILOT</vt:lpstr>
      <vt:lpstr>SPECIFICATIONS – BMS UPDATES </vt:lpstr>
      <vt:lpstr>SPECIFICATIONS – ORGANISATIONAL ARRANGEMENTS</vt:lpstr>
      <vt:lpstr>SPECIFICATIONS – AWARENESS AND COMPETENCIES</vt:lpstr>
      <vt:lpstr>SPECIFICATIONS – SOPs IMPLEMENTED AND LESSONS CAPTURED</vt:lpstr>
      <vt:lpstr>FEEDBACK FROM PARTICIPATING COLLEGES</vt:lpstr>
      <vt:lpstr>  </vt:lpstr>
    </vt:vector>
  </TitlesOfParts>
  <Company>African Graphix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Leruo Sandamela</dc:creator>
  <cp:lastModifiedBy>Swart.Marietta</cp:lastModifiedBy>
  <cp:revision>466</cp:revision>
  <cp:lastPrinted>2014-08-05T12:37:49Z</cp:lastPrinted>
  <dcterms:created xsi:type="dcterms:W3CDTF">2010-05-07T06:42:18Z</dcterms:created>
  <dcterms:modified xsi:type="dcterms:W3CDTF">2019-09-24T07:58:02Z</dcterms:modified>
</cp:coreProperties>
</file>