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44" r:id="rId5"/>
    <p:sldId id="327" r:id="rId6"/>
    <p:sldId id="346" r:id="rId7"/>
    <p:sldId id="350" r:id="rId8"/>
    <p:sldId id="345" r:id="rId9"/>
    <p:sldId id="352" r:id="rId10"/>
    <p:sldId id="349" r:id="rId11"/>
    <p:sldId id="351" r:id="rId12"/>
    <p:sldId id="353" r:id="rId13"/>
    <p:sldId id="354" r:id="rId14"/>
    <p:sldId id="356" r:id="rId15"/>
    <p:sldId id="357" r:id="rId16"/>
    <p:sldId id="355" r:id="rId17"/>
    <p:sldId id="347" r:id="rId18"/>
    <p:sldId id="348" r:id="rId19"/>
  </p:sldIdLst>
  <p:sldSz cx="9144000" cy="6858000" type="screen4x3"/>
  <p:notesSz cx="9928225" cy="67976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12" autoAdjust="0"/>
    <p:restoredTop sz="94890" autoAdjust="0"/>
  </p:normalViewPr>
  <p:slideViewPr>
    <p:cSldViewPr snapToObjects="1">
      <p:cViewPr varScale="1">
        <p:scale>
          <a:sx n="84" d="100"/>
          <a:sy n="84" d="100"/>
        </p:scale>
        <p:origin x="1685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5B9815EB-D19D-4C1B-9C0E-37C100174904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E4E3B2D4-02E8-42A2-878D-D65EAAA058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11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99D9013B-4040-42D9-9CBB-2C07B460FA43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577" tIns="45789" rIns="91577" bIns="457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E2151D11-E910-4EDC-A240-586491CC93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3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133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91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24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53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42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20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66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5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748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44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12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892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9ED5B-5FCA-453F-B070-3E424AC72D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871EE-F6F1-4A8E-ADD9-D1A4100ED1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8226-C982-432F-BB7B-16351E995E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03FF-CD51-4DF0-A28E-6E02817947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4E7D-D0DA-4AB7-BE23-3D91E2ADC8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1224D-B755-4976-B912-BCECB03358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6347A-2F88-4B11-983F-679728B044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96260-EC76-40A9-9B69-3BA5D2248B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F3466-B116-429A-932F-5401F91678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2F0C-164C-45FF-9415-8B6D23D135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865FE-E7D2-4A7F-B662-725C12E633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3F0E14-0DB6-4D24-BCE4-BCAB78E99D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862065" y="1974547"/>
            <a:ext cx="7772400" cy="2655897"/>
          </a:xfrm>
        </p:spPr>
        <p:txBody>
          <a:bodyPr/>
          <a:lstStyle/>
          <a:p>
            <a:r>
              <a:rPr lang="en-ZA" sz="2400" b="1" dirty="0" smtClean="0">
                <a:latin typeface="Arial" pitchFamily="34" charset="0"/>
                <a:cs typeface="Arial" pitchFamily="34" charset="0"/>
              </a:rPr>
              <a:t>TVETMIS Forum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156571"/>
            <a:ext cx="6400800" cy="134570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Ms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Nthabiseng Tema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HETIS Officer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25-26 September 2019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9ED5B-5FCA-453F-B070-3E424AC72DE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pic>
        <p:nvPicPr>
          <p:cNvPr id="1027" name="Picture 3" descr="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65" y="728116"/>
            <a:ext cx="1652535" cy="109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86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 (26 September </a:t>
            </a:r>
            <a:r>
              <a:rPr lang="en-ZA" sz="3600" dirty="0" smtClean="0"/>
              <a:t>2019)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/>
              <a:t>Guidelines on how to correct the data and how to deal with retractions</a:t>
            </a:r>
          </a:p>
          <a:p>
            <a:r>
              <a:rPr lang="en-ZA" sz="2900" dirty="0"/>
              <a:t>COS codes were not provided to colleges </a:t>
            </a:r>
            <a:r>
              <a:rPr lang="en-ZA" sz="2900" dirty="0" smtClean="0"/>
              <a:t>on time</a:t>
            </a:r>
          </a:p>
          <a:p>
            <a:r>
              <a:rPr lang="en-ZA" sz="2900" dirty="0" smtClean="0"/>
              <a:t>Retractions cannot be avoided, a test database will be created for colleges to do trial submissions- this will be an automated process and the same comprehensive reports will be in that trial database</a:t>
            </a:r>
          </a:p>
          <a:p>
            <a:r>
              <a:rPr lang="en-ZA" sz="2900" dirty="0" smtClean="0"/>
              <a:t>A formal communication should be sent by DHET head office</a:t>
            </a:r>
          </a:p>
          <a:p>
            <a:r>
              <a:rPr lang="en-ZA" sz="2900" dirty="0" smtClean="0"/>
              <a:t>Training on Jasper for ITS users will be provided in the workshop planned for October 2019</a:t>
            </a:r>
          </a:p>
          <a:p>
            <a:endParaRPr lang="en-ZA" sz="2900" dirty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369587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 (26 September </a:t>
            </a:r>
            <a:r>
              <a:rPr lang="en-ZA" sz="3600" dirty="0" smtClean="0"/>
              <a:t>2019)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We have to ensure that there’s coherence on the new Exams system, system for NSFAS and CAS</a:t>
            </a:r>
          </a:p>
          <a:p>
            <a:r>
              <a:rPr lang="en-ZA" sz="2900" dirty="0"/>
              <a:t>Colleges are </a:t>
            </a:r>
            <a:r>
              <a:rPr lang="en-ZA" sz="2900" dirty="0" smtClean="0"/>
              <a:t>offering distance learning – do they have to report on them? They must build up a year mark for those students. </a:t>
            </a:r>
          </a:p>
          <a:p>
            <a:r>
              <a:rPr lang="en-ZA" sz="2900" dirty="0" smtClean="0"/>
              <a:t>DHET needs to sort out the issue of colleges reporting on performance for students registered as distance learning students</a:t>
            </a:r>
          </a:p>
          <a:p>
            <a:r>
              <a:rPr lang="en-ZA" sz="2900" dirty="0" smtClean="0"/>
              <a:t>Private college students are using TVET college exams centres to write exams and TVET colleges only know when it’s time for exams</a:t>
            </a:r>
          </a:p>
          <a:p>
            <a:endParaRPr lang="en-ZA" sz="2900" dirty="0"/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4103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 (26 September </a:t>
            </a:r>
            <a:r>
              <a:rPr lang="en-ZA" sz="3600" dirty="0" smtClean="0"/>
              <a:t>2019)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Formal communication to be sent to Principals about the exams centres???</a:t>
            </a:r>
          </a:p>
          <a:p>
            <a:r>
              <a:rPr lang="en-ZA" sz="2900" dirty="0" smtClean="0"/>
              <a:t>Private colleges should run their own exams as they sometimes send students to write exams at TVET colleges for subjects the TVET colleges is not offering </a:t>
            </a:r>
          </a:p>
          <a:p>
            <a:r>
              <a:rPr lang="en-ZA" sz="2900" dirty="0" smtClean="0"/>
              <a:t>There were questions raised concerning exams and there was no representative from the section </a:t>
            </a:r>
          </a:p>
          <a:p>
            <a:endParaRPr lang="en-ZA" sz="2900" dirty="0"/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367102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To be added on the action list	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Training on the new Exam system not yet conducted</a:t>
            </a:r>
          </a:p>
          <a:p>
            <a:r>
              <a:rPr lang="en-ZA" sz="2900" dirty="0" smtClean="0"/>
              <a:t>Latest version of </a:t>
            </a:r>
            <a:r>
              <a:rPr lang="en-ZA" sz="2900" dirty="0" err="1" smtClean="0"/>
              <a:t>Eduktiv</a:t>
            </a:r>
            <a:r>
              <a:rPr lang="en-ZA" sz="2900" dirty="0" smtClean="0"/>
              <a:t>- communication to be sent in the next 3 weeks</a:t>
            </a:r>
          </a:p>
          <a:p>
            <a:r>
              <a:rPr lang="en-ZA" sz="2900" dirty="0" smtClean="0"/>
              <a:t>A new version of the TVETMIS Action Plan to be sent to colleges</a:t>
            </a:r>
          </a:p>
          <a:p>
            <a:r>
              <a:rPr lang="en-ZA" sz="2900" dirty="0" smtClean="0"/>
              <a:t>Standardised way of collecting occupational programmes should be sent to colleges</a:t>
            </a:r>
          </a:p>
          <a:p>
            <a:r>
              <a:rPr lang="en-ZA" sz="2900" dirty="0" smtClean="0"/>
              <a:t>Send the data dictionary to TVET colleges data managers as soon as we’ve finalised public comments</a:t>
            </a:r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37060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2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ZA" sz="3600" dirty="0"/>
              <a:t>Items to be discussed </a:t>
            </a:r>
            <a:r>
              <a:rPr lang="en-ZA" sz="3600" dirty="0" smtClean="0"/>
              <a:t>on 26 September 2019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8680" y="1166018"/>
            <a:ext cx="8229600" cy="5287318"/>
          </a:xfrm>
        </p:spPr>
        <p:txBody>
          <a:bodyPr/>
          <a:lstStyle/>
          <a:p>
            <a:r>
              <a:rPr lang="en-US" sz="2800" dirty="0" smtClean="0"/>
              <a:t>Matters raised by Colleges </a:t>
            </a:r>
          </a:p>
          <a:p>
            <a:r>
              <a:rPr lang="en-ZA" sz="2800" dirty="0" smtClean="0"/>
              <a:t>Matters raised by BMS Vendors </a:t>
            </a:r>
          </a:p>
          <a:p>
            <a:r>
              <a:rPr lang="en-ZA" sz="2800" dirty="0" smtClean="0"/>
              <a:t>Status and quality of TVETMIS submissions – recurring issues experienced by colleges and DHET head office</a:t>
            </a:r>
          </a:p>
          <a:p>
            <a:pPr>
              <a:buFontTx/>
              <a:buChar char="-"/>
            </a:pPr>
            <a:r>
              <a:rPr lang="en-ZA" sz="2800" dirty="0" smtClean="0"/>
              <a:t>Issues with extractions, submission, </a:t>
            </a:r>
            <a:r>
              <a:rPr lang="en-ZA" sz="2800" dirty="0" err="1" smtClean="0"/>
              <a:t>Eduktiv</a:t>
            </a:r>
            <a:r>
              <a:rPr lang="en-ZA" sz="2800" dirty="0" smtClean="0"/>
              <a:t>, response times, finalisation of definitions, improvement of the processes</a:t>
            </a:r>
          </a:p>
          <a:p>
            <a:pPr marL="0" indent="0">
              <a:buNone/>
            </a:pPr>
            <a:endParaRPr lang="en-US" dirty="0"/>
          </a:p>
          <a:p>
            <a:endParaRPr lang="en-ZA" sz="2800" dirty="0" smtClean="0"/>
          </a:p>
          <a:p>
            <a:pPr>
              <a:buFontTx/>
              <a:buChar char="-"/>
            </a:pPr>
            <a:endParaRPr lang="en-ZA" sz="2800" dirty="0"/>
          </a:p>
          <a:p>
            <a:endParaRPr lang="en-ZA" sz="2800" dirty="0"/>
          </a:p>
          <a:p>
            <a:pPr marL="0" indent="0">
              <a:buNone/>
            </a:pPr>
            <a:endParaRPr lang="en-US" sz="2800" dirty="0"/>
          </a:p>
          <a:p>
            <a:endParaRPr lang="en-ZA" sz="2900" dirty="0" smtClean="0"/>
          </a:p>
          <a:p>
            <a:endParaRPr lang="en-ZA" sz="2900" dirty="0" smtClean="0"/>
          </a:p>
          <a:p>
            <a:pPr marL="0" indent="0">
              <a:buNone/>
            </a:pPr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15389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2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ZA" sz="3600" dirty="0"/>
              <a:t>Items to be discussed </a:t>
            </a:r>
            <a:r>
              <a:rPr lang="en-ZA" sz="3600" dirty="0" smtClean="0"/>
              <a:t>on 26 </a:t>
            </a:r>
            <a:r>
              <a:rPr lang="en-ZA" sz="3600" dirty="0"/>
              <a:t>September 2019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8680" y="1069032"/>
            <a:ext cx="8229600" cy="5287318"/>
          </a:xfrm>
        </p:spPr>
        <p:txBody>
          <a:bodyPr/>
          <a:lstStyle/>
          <a:p>
            <a:r>
              <a:rPr lang="en-US" sz="2800" dirty="0" smtClean="0"/>
              <a:t>Data </a:t>
            </a:r>
            <a:r>
              <a:rPr lang="en-US" sz="2800" dirty="0"/>
              <a:t>submissions </a:t>
            </a:r>
            <a:r>
              <a:rPr lang="en-US" sz="2800" dirty="0" smtClean="0"/>
              <a:t>for occupational qualifications and PLP</a:t>
            </a:r>
          </a:p>
          <a:p>
            <a:pPr marL="0" indent="0">
              <a:buNone/>
            </a:pPr>
            <a:r>
              <a:rPr lang="en-US" sz="2800" dirty="0" smtClean="0"/>
              <a:t> - </a:t>
            </a:r>
            <a:r>
              <a:rPr lang="en-US" sz="2800" dirty="0" err="1" smtClean="0"/>
              <a:t>Programme</a:t>
            </a:r>
            <a:r>
              <a:rPr lang="en-US" sz="2800" dirty="0" smtClean="0"/>
              <a:t> types</a:t>
            </a:r>
          </a:p>
          <a:p>
            <a:pPr marL="0" indent="0">
              <a:buNone/>
            </a:pPr>
            <a:r>
              <a:rPr lang="en-ZA" sz="2800" dirty="0" smtClean="0"/>
              <a:t> - The </a:t>
            </a:r>
            <a:r>
              <a:rPr lang="en-ZA" sz="2800" dirty="0"/>
              <a:t>nature of occupational qualifications and mapping the trades, also for </a:t>
            </a:r>
            <a:r>
              <a:rPr lang="en-ZA" sz="2800" dirty="0" smtClean="0"/>
              <a:t>COS</a:t>
            </a:r>
          </a:p>
          <a:p>
            <a:r>
              <a:rPr lang="en-US" sz="2800" dirty="0"/>
              <a:t>TVETMIS Action Plan 	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US" sz="2800" dirty="0"/>
              <a:t>Consolidated progress report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ZA" sz="2800" dirty="0"/>
              <a:t>Progress on college SOP project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ZA" sz="2800" dirty="0"/>
              <a:t>Implementation of college SOPs – what, how, who, when?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ZA" sz="2800" dirty="0" smtClean="0"/>
              <a:t>New </a:t>
            </a:r>
            <a:r>
              <a:rPr lang="en-ZA" sz="2800" dirty="0"/>
              <a:t>issues for TVETMIS Action Plan 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ZA" dirty="0" smtClean="0"/>
              <a:t> </a:t>
            </a:r>
            <a:endParaRPr lang="en-ZA" dirty="0"/>
          </a:p>
          <a:p>
            <a:pPr marL="0" indent="0">
              <a:buNone/>
            </a:pPr>
            <a:endParaRPr lang="en-ZA" sz="2800" dirty="0" smtClean="0"/>
          </a:p>
          <a:p>
            <a:pPr marL="0" indent="0">
              <a:buNone/>
            </a:pPr>
            <a:endParaRPr lang="en-US" dirty="0"/>
          </a:p>
          <a:p>
            <a:endParaRPr lang="en-ZA" sz="2800" dirty="0" smtClean="0"/>
          </a:p>
          <a:p>
            <a:pPr>
              <a:buFontTx/>
              <a:buChar char="-"/>
            </a:pPr>
            <a:endParaRPr lang="en-ZA" sz="2800" dirty="0"/>
          </a:p>
          <a:p>
            <a:endParaRPr lang="en-ZA" sz="2800" dirty="0"/>
          </a:p>
          <a:p>
            <a:pPr marL="0" indent="0">
              <a:buNone/>
            </a:pPr>
            <a:endParaRPr lang="en-US" sz="2800" dirty="0"/>
          </a:p>
          <a:p>
            <a:endParaRPr lang="en-ZA" sz="2900" dirty="0" smtClean="0"/>
          </a:p>
          <a:p>
            <a:endParaRPr lang="en-ZA" sz="2900" dirty="0" smtClean="0"/>
          </a:p>
          <a:p>
            <a:pPr marL="0" indent="0">
              <a:buNone/>
            </a:pPr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11033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Recap for Day 1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/>
          <a:lstStyle/>
          <a:p>
            <a:r>
              <a:rPr lang="en-ZA" sz="2800" dirty="0" smtClean="0"/>
              <a:t>Opening remarks by Dr Swart, highlighting the importance of data and the contributions colleges are making</a:t>
            </a:r>
          </a:p>
          <a:p>
            <a:r>
              <a:rPr lang="en-ZA" sz="2800" dirty="0" smtClean="0"/>
              <a:t>Clean audits for 2016 and 2017 data (great milestone!)</a:t>
            </a:r>
          </a:p>
          <a:p>
            <a:r>
              <a:rPr lang="en-ZA" sz="2800" dirty="0" smtClean="0"/>
              <a:t>Communication is improving and there’s still room for more improvement – 5 directives issued since our last forum held in March 2019</a:t>
            </a:r>
          </a:p>
          <a:p>
            <a:r>
              <a:rPr lang="en-ZA" sz="2800" dirty="0" smtClean="0"/>
              <a:t>Exams Chief Directorate and NSFAS will be part of the TVETMIS forum – include them in the TOR</a:t>
            </a:r>
          </a:p>
          <a:p>
            <a:r>
              <a:rPr lang="en-ZA" sz="2800" dirty="0" smtClean="0"/>
              <a:t>TVETMIS </a:t>
            </a:r>
            <a:r>
              <a:rPr lang="en-ZA" sz="2800" dirty="0" err="1" smtClean="0"/>
              <a:t>newsdesk</a:t>
            </a:r>
            <a:r>
              <a:rPr lang="en-ZA" sz="2800" dirty="0" smtClean="0"/>
              <a:t> (covered matters raised by the Department)</a:t>
            </a:r>
          </a:p>
          <a:p>
            <a:pPr marL="0" indent="0">
              <a:buNone/>
            </a:pPr>
            <a:endParaRPr lang="en-ZA" sz="2900" dirty="0" smtClean="0"/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152927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Recap for Day 1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2800" dirty="0"/>
              <a:t>Consultancy on HR data at Colleges </a:t>
            </a:r>
            <a:r>
              <a:rPr lang="en-ZA" sz="2800" dirty="0" smtClean="0"/>
              <a:t>– process to appoint a service provider still underway. We had two submissions already and couldn’t appoint a SP</a:t>
            </a:r>
          </a:p>
          <a:p>
            <a:r>
              <a:rPr lang="en-ZA" sz="2800" dirty="0" smtClean="0"/>
              <a:t>NSFAS- presentation on the past, current and future ways of allocating funds to students</a:t>
            </a:r>
          </a:p>
          <a:p>
            <a:pPr marL="0" indent="0">
              <a:buNone/>
            </a:pPr>
            <a:r>
              <a:rPr lang="en-ZA" sz="2800" dirty="0" smtClean="0"/>
              <a:t>- data analysis report will be confirmed in October 2019 and the report will be finalised by Nov 2019</a:t>
            </a:r>
          </a:p>
          <a:p>
            <a:r>
              <a:rPr lang="en-ZA" sz="2800" dirty="0" smtClean="0"/>
              <a:t>CAS – will be rolled out in 2023</a:t>
            </a:r>
          </a:p>
          <a:p>
            <a:pPr marL="0" indent="0">
              <a:buNone/>
            </a:pPr>
            <a:endParaRPr lang="en-ZA" sz="2800" dirty="0" smtClean="0"/>
          </a:p>
          <a:p>
            <a:pPr marL="0" indent="0">
              <a:buNone/>
            </a:pPr>
            <a:endParaRPr lang="en-ZA" sz="2900" dirty="0" smtClean="0"/>
          </a:p>
          <a:p>
            <a:pPr marL="0" indent="0">
              <a:buNone/>
            </a:pPr>
            <a:r>
              <a:rPr lang="en-ZA" sz="2900" dirty="0" smtClean="0"/>
              <a:t> </a:t>
            </a:r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57833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Recap for Day 1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>
                <a:solidFill>
                  <a:srgbClr val="FF0000"/>
                </a:solidFill>
              </a:rPr>
              <a:t>Implementation of SOPs on enrolment</a:t>
            </a:r>
          </a:p>
          <a:p>
            <a:pPr marL="0" indent="0">
              <a:buNone/>
            </a:pPr>
            <a:r>
              <a:rPr lang="en-ZA" dirty="0" smtClean="0"/>
              <a:t>  - </a:t>
            </a:r>
            <a:r>
              <a:rPr lang="en-ZA" dirty="0"/>
              <a:t>7 sub </a:t>
            </a:r>
            <a:r>
              <a:rPr lang="en-ZA" dirty="0" smtClean="0"/>
              <a:t>processes (4 processes were presented in detail)</a:t>
            </a:r>
          </a:p>
          <a:p>
            <a:r>
              <a:rPr lang="en-ZA" dirty="0" smtClean="0">
                <a:solidFill>
                  <a:srgbClr val="FF0000"/>
                </a:solidFill>
              </a:rPr>
              <a:t>The </a:t>
            </a:r>
            <a:r>
              <a:rPr lang="en-ZA" dirty="0">
                <a:solidFill>
                  <a:srgbClr val="FF0000"/>
                </a:solidFill>
              </a:rPr>
              <a:t>pilot project and feedback from colleges and service providers </a:t>
            </a:r>
            <a:endParaRPr lang="en-ZA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ZA" dirty="0"/>
              <a:t> </a:t>
            </a:r>
            <a:r>
              <a:rPr lang="en-ZA" dirty="0" smtClean="0"/>
              <a:t>- the </a:t>
            </a:r>
            <a:r>
              <a:rPr lang="en-ZA" smtClean="0"/>
              <a:t>pilot was run </a:t>
            </a:r>
            <a:r>
              <a:rPr lang="en-ZA" dirty="0" smtClean="0"/>
              <a:t>in 9 TVET colleges</a:t>
            </a:r>
          </a:p>
          <a:p>
            <a:pPr>
              <a:buFontTx/>
              <a:buChar char="-"/>
            </a:pPr>
            <a:r>
              <a:rPr lang="en-ZA" dirty="0"/>
              <a:t>t</a:t>
            </a:r>
            <a:r>
              <a:rPr lang="en-ZA" dirty="0" smtClean="0"/>
              <a:t>his is for new students</a:t>
            </a:r>
          </a:p>
          <a:p>
            <a:pPr>
              <a:buFontTx/>
              <a:buChar char="-"/>
            </a:pPr>
            <a:endParaRPr lang="en-ZA" dirty="0" smtClean="0"/>
          </a:p>
          <a:p>
            <a:pPr>
              <a:buFontTx/>
              <a:buChar char="-"/>
            </a:pPr>
            <a:endParaRPr lang="en-ZA" dirty="0" smtClean="0"/>
          </a:p>
          <a:p>
            <a:pPr>
              <a:buFontTx/>
              <a:buChar char="-"/>
            </a:pPr>
            <a:endParaRPr lang="en-ZA" dirty="0" smtClean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sz="2900" dirty="0" smtClean="0"/>
              <a:t> </a:t>
            </a:r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121035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en-ZA" sz="2900" dirty="0" smtClean="0"/>
              <a:t>The ID numbers for foreign students is still an issue – No coherence between the ID numbers generated by colleges and those generated by CDNEA</a:t>
            </a:r>
          </a:p>
          <a:p>
            <a:r>
              <a:rPr lang="en-ZA" sz="2900" dirty="0" smtClean="0"/>
              <a:t>ID numbers are not pulling through in the comprehensive reports sent by DHET head office</a:t>
            </a:r>
          </a:p>
          <a:p>
            <a:r>
              <a:rPr lang="en-ZA" sz="2900" dirty="0" smtClean="0"/>
              <a:t>Business units (e.g. skills centres) sometimes share the same provider code as campuses – definitions have to be clear and provided to colleges.</a:t>
            </a:r>
          </a:p>
          <a:p>
            <a:r>
              <a:rPr lang="en-ZA" sz="2900" dirty="0" smtClean="0"/>
              <a:t>Not all data managers submit data to NSFAS this process is sometimes done by data managers</a:t>
            </a:r>
          </a:p>
          <a:p>
            <a:endParaRPr lang="en-ZA" sz="2900" dirty="0" smtClean="0"/>
          </a:p>
          <a:p>
            <a:endParaRPr lang="en-ZA" sz="2900" dirty="0" smtClean="0"/>
          </a:p>
          <a:p>
            <a:endParaRPr lang="en-ZA" sz="2900" dirty="0" smtClean="0"/>
          </a:p>
          <a:p>
            <a:pPr marL="0" indent="0">
              <a:buNone/>
            </a:pPr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158760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Description and </a:t>
            </a:r>
            <a:r>
              <a:rPr lang="en-ZA" sz="2900" dirty="0" smtClean="0"/>
              <a:t>explanation </a:t>
            </a:r>
            <a:r>
              <a:rPr lang="en-ZA" sz="2900" dirty="0" smtClean="0"/>
              <a:t>of error codes should be provided</a:t>
            </a:r>
          </a:p>
          <a:p>
            <a:r>
              <a:rPr lang="en-ZA" sz="2900" dirty="0" smtClean="0"/>
              <a:t>Training on how to </a:t>
            </a:r>
            <a:r>
              <a:rPr lang="en-ZA" sz="2900" dirty="0" err="1" smtClean="0"/>
              <a:t>interprete</a:t>
            </a:r>
            <a:r>
              <a:rPr lang="en-ZA" sz="2900" dirty="0" smtClean="0"/>
              <a:t> the comprehensive report is needed</a:t>
            </a:r>
          </a:p>
          <a:p>
            <a:r>
              <a:rPr lang="en-ZA" sz="2900" dirty="0" smtClean="0"/>
              <a:t>Part-time and full time students are defined differently by colleges- the data dictionary needs to be finalised</a:t>
            </a:r>
          </a:p>
          <a:p>
            <a:endParaRPr lang="en-ZA" sz="2900" dirty="0" smtClean="0"/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4722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en-ZA" sz="2900" dirty="0" smtClean="0">
                <a:solidFill>
                  <a:srgbClr val="FF0000"/>
                </a:solidFill>
              </a:rPr>
              <a:t>Roles and responsibilities for data managers (for quality assurance of enrolment data)</a:t>
            </a:r>
          </a:p>
          <a:p>
            <a:r>
              <a:rPr lang="en-ZA" sz="2900" dirty="0" smtClean="0">
                <a:solidFill>
                  <a:srgbClr val="FF0000"/>
                </a:solidFill>
              </a:rPr>
              <a:t>CAS- </a:t>
            </a:r>
            <a:r>
              <a:rPr lang="en-ZA" sz="2900" dirty="0">
                <a:solidFill>
                  <a:srgbClr val="FF0000"/>
                </a:solidFill>
              </a:rPr>
              <a:t>Payment of an application fee for student as TVET college students are not charged an application fee</a:t>
            </a:r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75656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 (26 September </a:t>
            </a:r>
            <a:r>
              <a:rPr lang="en-ZA" sz="3600" dirty="0" smtClean="0"/>
              <a:t>2019)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Timing for the forum- should be after the submission of data in TVETMIS</a:t>
            </a:r>
          </a:p>
          <a:p>
            <a:r>
              <a:rPr lang="en-ZA" sz="2900" dirty="0" smtClean="0"/>
              <a:t>Occupational programmes not appearing in report 60</a:t>
            </a:r>
          </a:p>
          <a:p>
            <a:r>
              <a:rPr lang="en-ZA" sz="2900" dirty="0" smtClean="0"/>
              <a:t>Report 60 used for M&amp;E and there’ll be a difference with what is captured in survey hub</a:t>
            </a:r>
          </a:p>
          <a:p>
            <a:r>
              <a:rPr lang="en-ZA" sz="2900" dirty="0" smtClean="0"/>
              <a:t>Fatal errors on the final date when submission is done</a:t>
            </a:r>
          </a:p>
          <a:p>
            <a:r>
              <a:rPr lang="en-ZA" sz="2900" dirty="0" smtClean="0"/>
              <a:t>Variables not appearing in report 60 (e.g. nationality) while its appearing on Brian’s dataset</a:t>
            </a:r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333712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3600" dirty="0" smtClean="0"/>
              <a:t>Issues raised (26 September </a:t>
            </a:r>
            <a:r>
              <a:rPr lang="en-ZA" sz="3600" dirty="0" smtClean="0"/>
              <a:t>2019)</a:t>
            </a:r>
            <a:endParaRPr lang="en-ZA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5053807"/>
          </a:xfrm>
        </p:spPr>
        <p:txBody>
          <a:bodyPr/>
          <a:lstStyle/>
          <a:p>
            <a:r>
              <a:rPr lang="en-ZA" sz="2900" dirty="0" smtClean="0"/>
              <a:t>Code to be used to report on hobby programmes (“other programmes”). Do they have to report on them?</a:t>
            </a:r>
          </a:p>
          <a:p>
            <a:r>
              <a:rPr lang="en-ZA" sz="2900" dirty="0" smtClean="0"/>
              <a:t>Where do they report on other programmes such as M+, A+, CISCO networking?</a:t>
            </a:r>
          </a:p>
          <a:p>
            <a:r>
              <a:rPr lang="en-ZA" sz="2900" dirty="0" smtClean="0"/>
              <a:t>Which programme type does the Higher Certificate fall under </a:t>
            </a:r>
          </a:p>
          <a:p>
            <a:r>
              <a:rPr lang="en-ZA" sz="2900" dirty="0" smtClean="0"/>
              <a:t>Formal communication about reporting on Higher Certificate will be sent</a:t>
            </a:r>
          </a:p>
          <a:p>
            <a:r>
              <a:rPr lang="en-ZA" sz="2900" dirty="0" smtClean="0"/>
              <a:t>Formal communication must be sent on codes to be used for skills programmes (accredited and non-accredited)</a:t>
            </a:r>
          </a:p>
          <a:p>
            <a:endParaRPr lang="en-ZA" sz="2900" dirty="0"/>
          </a:p>
        </p:txBody>
      </p:sp>
    </p:spTree>
    <p:extLst>
      <p:ext uri="{BB962C8B-B14F-4D97-AF65-F5344CB8AC3E}">
        <p14:creationId xmlns:p14="http://schemas.microsoft.com/office/powerpoint/2010/main" val="218858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1F1C9AF29834080664A0587DB5B13" ma:contentTypeVersion="0" ma:contentTypeDescription="Create a new document." ma:contentTypeScope="" ma:versionID="b0c6471dd7607d74944ec248c6b34e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A6AC5C-871C-4AEA-8ADE-1BE3E6EEC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4A2840B-9A1D-4A01-B1B9-6C6B844F84E2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E82965CC-8479-4AE9-957B-B13B9D3DB6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17520</TotalTime>
  <Words>949</Words>
  <Application>Microsoft Office PowerPoint</Application>
  <PresentationFormat>On-screen Show (4:3)</PresentationFormat>
  <Paragraphs>142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TVETMIS Forum</vt:lpstr>
      <vt:lpstr>Recap for Day 1</vt:lpstr>
      <vt:lpstr>Recap for Day 1</vt:lpstr>
      <vt:lpstr>Recap for Day 1</vt:lpstr>
      <vt:lpstr>Issues raised</vt:lpstr>
      <vt:lpstr>Issues raised</vt:lpstr>
      <vt:lpstr>Issues raised</vt:lpstr>
      <vt:lpstr>Issues raised (26 September 2019)</vt:lpstr>
      <vt:lpstr>Issues raised (26 September 2019)</vt:lpstr>
      <vt:lpstr>Issues raised (26 September 2019)</vt:lpstr>
      <vt:lpstr>Issues raised (26 September 2019)</vt:lpstr>
      <vt:lpstr>Issues raised (26 September 2019)</vt:lpstr>
      <vt:lpstr>To be added on the action list </vt:lpstr>
      <vt:lpstr>Items to be discussed on 26 September 2019</vt:lpstr>
      <vt:lpstr>Items to be discussed on 26 September 2019</vt:lpstr>
    </vt:vector>
  </TitlesOfParts>
  <Company>African Graphix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Tema.N</cp:lastModifiedBy>
  <cp:revision>321</cp:revision>
  <cp:lastPrinted>2019-04-15T15:26:13Z</cp:lastPrinted>
  <dcterms:created xsi:type="dcterms:W3CDTF">2010-05-07T06:42:18Z</dcterms:created>
  <dcterms:modified xsi:type="dcterms:W3CDTF">2019-09-27T06:17:44Z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0x010100B761F1C9AF29834080664A0587DB5B13</vt:lpwstr>
  </property>
</Properties>
</file>