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handoutMasterIdLst>
    <p:handoutMasterId r:id="rId26"/>
  </p:handoutMasterIdLst>
  <p:sldIdLst>
    <p:sldId id="323" r:id="rId2"/>
    <p:sldId id="354" r:id="rId3"/>
    <p:sldId id="419" r:id="rId4"/>
    <p:sldId id="420" r:id="rId5"/>
    <p:sldId id="421" r:id="rId6"/>
    <p:sldId id="422" r:id="rId7"/>
    <p:sldId id="405" r:id="rId8"/>
    <p:sldId id="417" r:id="rId9"/>
    <p:sldId id="430" r:id="rId10"/>
    <p:sldId id="424" r:id="rId11"/>
    <p:sldId id="416" r:id="rId12"/>
    <p:sldId id="406" r:id="rId13"/>
    <p:sldId id="425" r:id="rId14"/>
    <p:sldId id="410" r:id="rId15"/>
    <p:sldId id="426" r:id="rId16"/>
    <p:sldId id="418" r:id="rId17"/>
    <p:sldId id="428" r:id="rId18"/>
    <p:sldId id="432" r:id="rId19"/>
    <p:sldId id="427" r:id="rId20"/>
    <p:sldId id="429" r:id="rId21"/>
    <p:sldId id="431" r:id="rId22"/>
    <p:sldId id="423" r:id="rId23"/>
    <p:sldId id="360" r:id="rId24"/>
  </p:sldIdLst>
  <p:sldSz cx="9144000" cy="6858000" type="screen4x3"/>
  <p:notesSz cx="6888163" cy="100203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57" userDrawn="1">
          <p15:clr>
            <a:srgbClr val="A4A3A4"/>
          </p15:clr>
        </p15:guide>
        <p15:guide id="2" pos="217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E40"/>
    <a:srgbClr val="FF3300"/>
    <a:srgbClr val="DAA600"/>
    <a:srgbClr val="EEB500"/>
    <a:srgbClr val="C89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60"/>
  </p:normalViewPr>
  <p:slideViewPr>
    <p:cSldViewPr snapToObjects="1">
      <p:cViewPr>
        <p:scale>
          <a:sx n="70" d="100"/>
          <a:sy n="70" d="100"/>
        </p:scale>
        <p:origin x="48" y="127"/>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p:scale>
          <a:sx n="100" d="100"/>
          <a:sy n="100" d="100"/>
        </p:scale>
        <p:origin x="-1632" y="2256"/>
      </p:cViewPr>
      <p:guideLst>
        <p:guide orient="horz" pos="3157"/>
        <p:guide pos="217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871" cy="501015"/>
          </a:xfrm>
          <a:prstGeom prst="rect">
            <a:avLst/>
          </a:prstGeom>
        </p:spPr>
        <p:txBody>
          <a:bodyPr vert="horz" lIns="92007" tIns="46003" rIns="92007" bIns="46003" rtlCol="0"/>
          <a:lstStyle>
            <a:lvl1pPr algn="l">
              <a:defRPr sz="1200"/>
            </a:lvl1pPr>
          </a:lstStyle>
          <a:p>
            <a:endParaRPr lang="en-ZA"/>
          </a:p>
        </p:txBody>
      </p:sp>
      <p:sp>
        <p:nvSpPr>
          <p:cNvPr id="3" name="Date Placeholder 2"/>
          <p:cNvSpPr>
            <a:spLocks noGrp="1"/>
          </p:cNvSpPr>
          <p:nvPr>
            <p:ph type="dt" sz="quarter" idx="1"/>
          </p:nvPr>
        </p:nvSpPr>
        <p:spPr>
          <a:xfrm>
            <a:off x="3901698" y="0"/>
            <a:ext cx="2984871" cy="501015"/>
          </a:xfrm>
          <a:prstGeom prst="rect">
            <a:avLst/>
          </a:prstGeom>
        </p:spPr>
        <p:txBody>
          <a:bodyPr vert="horz" lIns="92007" tIns="46003" rIns="92007" bIns="46003" rtlCol="0"/>
          <a:lstStyle>
            <a:lvl1pPr algn="r">
              <a:defRPr sz="1200"/>
            </a:lvl1pPr>
          </a:lstStyle>
          <a:p>
            <a:fld id="{66B608EC-509E-4A07-9D77-A1F49B665B76}" type="datetimeFigureOut">
              <a:rPr lang="en-US" smtClean="0"/>
              <a:pPr/>
              <a:t>9/25/2019</a:t>
            </a:fld>
            <a:endParaRPr lang="en-ZA"/>
          </a:p>
        </p:txBody>
      </p:sp>
      <p:sp>
        <p:nvSpPr>
          <p:cNvPr id="4" name="Footer Placeholder 3"/>
          <p:cNvSpPr>
            <a:spLocks noGrp="1"/>
          </p:cNvSpPr>
          <p:nvPr>
            <p:ph type="ftr" sz="quarter" idx="2"/>
          </p:nvPr>
        </p:nvSpPr>
        <p:spPr>
          <a:xfrm>
            <a:off x="0" y="9517546"/>
            <a:ext cx="2984871" cy="501015"/>
          </a:xfrm>
          <a:prstGeom prst="rect">
            <a:avLst/>
          </a:prstGeom>
        </p:spPr>
        <p:txBody>
          <a:bodyPr vert="horz" lIns="92007" tIns="46003" rIns="92007" bIns="46003" rtlCol="0" anchor="b"/>
          <a:lstStyle>
            <a:lvl1pPr algn="l">
              <a:defRPr sz="1200"/>
            </a:lvl1pPr>
          </a:lstStyle>
          <a:p>
            <a:endParaRPr lang="en-ZA"/>
          </a:p>
        </p:txBody>
      </p:sp>
      <p:sp>
        <p:nvSpPr>
          <p:cNvPr id="5" name="Slide Number Placeholder 4"/>
          <p:cNvSpPr>
            <a:spLocks noGrp="1"/>
          </p:cNvSpPr>
          <p:nvPr>
            <p:ph type="sldNum" sz="quarter" idx="3"/>
          </p:nvPr>
        </p:nvSpPr>
        <p:spPr>
          <a:xfrm>
            <a:off x="3901698" y="9517546"/>
            <a:ext cx="2984871" cy="501015"/>
          </a:xfrm>
          <a:prstGeom prst="rect">
            <a:avLst/>
          </a:prstGeom>
        </p:spPr>
        <p:txBody>
          <a:bodyPr vert="horz" lIns="92007" tIns="46003" rIns="92007" bIns="46003" rtlCol="0" anchor="b"/>
          <a:lstStyle>
            <a:lvl1pPr algn="r">
              <a:defRPr sz="1200"/>
            </a:lvl1pPr>
          </a:lstStyle>
          <a:p>
            <a:fld id="{EC5FA505-32E9-4AC3-BA62-A1E635182FE0}" type="slidenum">
              <a:rPr lang="en-ZA" smtClean="0"/>
              <a:pPr/>
              <a:t>‹#›</a:t>
            </a:fld>
            <a:endParaRPr lang="en-ZA"/>
          </a:p>
        </p:txBody>
      </p:sp>
    </p:spTree>
    <p:extLst>
      <p:ext uri="{BB962C8B-B14F-4D97-AF65-F5344CB8AC3E}">
        <p14:creationId xmlns:p14="http://schemas.microsoft.com/office/powerpoint/2010/main" val="271464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871" cy="501015"/>
          </a:xfrm>
          <a:prstGeom prst="rect">
            <a:avLst/>
          </a:prstGeom>
        </p:spPr>
        <p:txBody>
          <a:bodyPr vert="horz" lIns="92007" tIns="46003" rIns="92007" bIns="46003" rtlCol="0"/>
          <a:lstStyle>
            <a:lvl1pPr algn="l">
              <a:defRPr sz="1200"/>
            </a:lvl1pPr>
          </a:lstStyle>
          <a:p>
            <a:endParaRPr lang="en-ZA"/>
          </a:p>
        </p:txBody>
      </p:sp>
      <p:sp>
        <p:nvSpPr>
          <p:cNvPr id="3" name="Date Placeholder 2"/>
          <p:cNvSpPr>
            <a:spLocks noGrp="1"/>
          </p:cNvSpPr>
          <p:nvPr>
            <p:ph type="dt" idx="1"/>
          </p:nvPr>
        </p:nvSpPr>
        <p:spPr>
          <a:xfrm>
            <a:off x="3901698" y="0"/>
            <a:ext cx="2984871" cy="501015"/>
          </a:xfrm>
          <a:prstGeom prst="rect">
            <a:avLst/>
          </a:prstGeom>
        </p:spPr>
        <p:txBody>
          <a:bodyPr vert="horz" lIns="92007" tIns="46003" rIns="92007" bIns="46003" rtlCol="0"/>
          <a:lstStyle>
            <a:lvl1pPr algn="r">
              <a:defRPr sz="1200"/>
            </a:lvl1pPr>
          </a:lstStyle>
          <a:p>
            <a:fld id="{F45120B3-975D-4270-B48A-15D402EE79C8}" type="datetimeFigureOut">
              <a:rPr lang="en-ZA" smtClean="0"/>
              <a:pPr/>
              <a:t>2019/09/25</a:t>
            </a:fld>
            <a:endParaRPr lang="en-ZA"/>
          </a:p>
        </p:txBody>
      </p:sp>
      <p:sp>
        <p:nvSpPr>
          <p:cNvPr id="4" name="Slide Image Placeholder 3"/>
          <p:cNvSpPr>
            <a:spLocks noGrp="1" noRot="1" noChangeAspect="1"/>
          </p:cNvSpPr>
          <p:nvPr>
            <p:ph type="sldImg" idx="2"/>
          </p:nvPr>
        </p:nvSpPr>
        <p:spPr>
          <a:xfrm>
            <a:off x="941388" y="752475"/>
            <a:ext cx="5005387" cy="3756025"/>
          </a:xfrm>
          <a:prstGeom prst="rect">
            <a:avLst/>
          </a:prstGeom>
          <a:noFill/>
          <a:ln w="12700">
            <a:solidFill>
              <a:prstClr val="black"/>
            </a:solidFill>
          </a:ln>
        </p:spPr>
        <p:txBody>
          <a:bodyPr vert="horz" lIns="92007" tIns="46003" rIns="92007" bIns="46003" rtlCol="0" anchor="ctr"/>
          <a:lstStyle/>
          <a:p>
            <a:endParaRPr lang="en-ZA"/>
          </a:p>
        </p:txBody>
      </p:sp>
      <p:sp>
        <p:nvSpPr>
          <p:cNvPr id="5" name="Notes Placeholder 4"/>
          <p:cNvSpPr>
            <a:spLocks noGrp="1"/>
          </p:cNvSpPr>
          <p:nvPr>
            <p:ph type="body" sz="quarter" idx="3"/>
          </p:nvPr>
        </p:nvSpPr>
        <p:spPr>
          <a:xfrm>
            <a:off x="688817" y="4759643"/>
            <a:ext cx="5510530" cy="4509135"/>
          </a:xfrm>
          <a:prstGeom prst="rect">
            <a:avLst/>
          </a:prstGeom>
        </p:spPr>
        <p:txBody>
          <a:bodyPr vert="horz" lIns="92007" tIns="46003" rIns="92007" bIns="4600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6" name="Footer Placeholder 5"/>
          <p:cNvSpPr>
            <a:spLocks noGrp="1"/>
          </p:cNvSpPr>
          <p:nvPr>
            <p:ph type="ftr" sz="quarter" idx="4"/>
          </p:nvPr>
        </p:nvSpPr>
        <p:spPr>
          <a:xfrm>
            <a:off x="0" y="9517546"/>
            <a:ext cx="2984871" cy="501015"/>
          </a:xfrm>
          <a:prstGeom prst="rect">
            <a:avLst/>
          </a:prstGeom>
        </p:spPr>
        <p:txBody>
          <a:bodyPr vert="horz" lIns="92007" tIns="46003" rIns="92007" bIns="46003" rtlCol="0" anchor="b"/>
          <a:lstStyle>
            <a:lvl1pPr algn="l">
              <a:defRPr sz="1200"/>
            </a:lvl1pPr>
          </a:lstStyle>
          <a:p>
            <a:endParaRPr lang="en-ZA"/>
          </a:p>
        </p:txBody>
      </p:sp>
      <p:sp>
        <p:nvSpPr>
          <p:cNvPr id="7" name="Slide Number Placeholder 6"/>
          <p:cNvSpPr>
            <a:spLocks noGrp="1"/>
          </p:cNvSpPr>
          <p:nvPr>
            <p:ph type="sldNum" sz="quarter" idx="5"/>
          </p:nvPr>
        </p:nvSpPr>
        <p:spPr>
          <a:xfrm>
            <a:off x="3901698" y="9517546"/>
            <a:ext cx="2984871" cy="501015"/>
          </a:xfrm>
          <a:prstGeom prst="rect">
            <a:avLst/>
          </a:prstGeom>
        </p:spPr>
        <p:txBody>
          <a:bodyPr vert="horz" lIns="92007" tIns="46003" rIns="92007" bIns="46003" rtlCol="0" anchor="b"/>
          <a:lstStyle>
            <a:lvl1pPr algn="r">
              <a:defRPr sz="1200"/>
            </a:lvl1pPr>
          </a:lstStyle>
          <a:p>
            <a:fld id="{29D349CB-12E6-46A4-A947-5C58E78B50F2}" type="slidenum">
              <a:rPr lang="en-ZA" smtClean="0"/>
              <a:pPr/>
              <a:t>‹#›</a:t>
            </a:fld>
            <a:endParaRPr lang="en-ZA"/>
          </a:p>
        </p:txBody>
      </p:sp>
    </p:spTree>
    <p:extLst>
      <p:ext uri="{BB962C8B-B14F-4D97-AF65-F5344CB8AC3E}">
        <p14:creationId xmlns:p14="http://schemas.microsoft.com/office/powerpoint/2010/main" val="302333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a:defRPr/>
            </a:pPr>
            <a:fld id="{D0436898-6D4C-4ED9-A803-8C76C7235793}" type="slidenum">
              <a:rPr lang="en-US" smtClean="0"/>
              <a:pPr>
                <a:defRPr/>
              </a:pPr>
              <a:t>3</a:t>
            </a:fld>
            <a:endParaRPr lang="en-US"/>
          </a:p>
        </p:txBody>
      </p:sp>
    </p:spTree>
    <p:extLst>
      <p:ext uri="{BB962C8B-B14F-4D97-AF65-F5344CB8AC3E}">
        <p14:creationId xmlns:p14="http://schemas.microsoft.com/office/powerpoint/2010/main" val="907074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a:defRPr/>
            </a:pPr>
            <a:fld id="{D0436898-6D4C-4ED9-A803-8C76C7235793}" type="slidenum">
              <a:rPr lang="en-US" smtClean="0"/>
              <a:pPr>
                <a:defRPr/>
              </a:pPr>
              <a:t>4</a:t>
            </a:fld>
            <a:endParaRPr lang="en-US"/>
          </a:p>
        </p:txBody>
      </p:sp>
    </p:spTree>
    <p:extLst>
      <p:ext uri="{BB962C8B-B14F-4D97-AF65-F5344CB8AC3E}">
        <p14:creationId xmlns:p14="http://schemas.microsoft.com/office/powerpoint/2010/main" val="8034377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a:defRPr/>
            </a:pPr>
            <a:fld id="{D0436898-6D4C-4ED9-A803-8C76C7235793}" type="slidenum">
              <a:rPr lang="en-US" smtClean="0"/>
              <a:pPr>
                <a:defRPr/>
              </a:pPr>
              <a:t>5</a:t>
            </a:fld>
            <a:endParaRPr lang="en-US"/>
          </a:p>
        </p:txBody>
      </p:sp>
    </p:spTree>
    <p:extLst>
      <p:ext uri="{BB962C8B-B14F-4D97-AF65-F5344CB8AC3E}">
        <p14:creationId xmlns:p14="http://schemas.microsoft.com/office/powerpoint/2010/main" val="7471459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a:defRPr/>
            </a:pPr>
            <a:fld id="{D0436898-6D4C-4ED9-A803-8C76C7235793}" type="slidenum">
              <a:rPr lang="en-US" smtClean="0"/>
              <a:pPr>
                <a:defRPr/>
              </a:pPr>
              <a:t>6</a:t>
            </a:fld>
            <a:endParaRPr lang="en-US"/>
          </a:p>
        </p:txBody>
      </p:sp>
    </p:spTree>
    <p:extLst>
      <p:ext uri="{BB962C8B-B14F-4D97-AF65-F5344CB8AC3E}">
        <p14:creationId xmlns:p14="http://schemas.microsoft.com/office/powerpoint/2010/main" val="24546587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a:p>
        </p:txBody>
      </p:sp>
      <p:sp>
        <p:nvSpPr>
          <p:cNvPr id="4" name="Slide Number Placeholder 3"/>
          <p:cNvSpPr>
            <a:spLocks noGrp="1"/>
          </p:cNvSpPr>
          <p:nvPr>
            <p:ph type="sldNum" sz="quarter" idx="10"/>
          </p:nvPr>
        </p:nvSpPr>
        <p:spPr/>
        <p:txBody>
          <a:bodyPr/>
          <a:lstStyle/>
          <a:p>
            <a:pPr>
              <a:defRPr/>
            </a:pPr>
            <a:fld id="{D0436898-6D4C-4ED9-A803-8C76C7235793}" type="slidenum">
              <a:rPr lang="en-US" smtClean="0"/>
              <a:pPr>
                <a:defRPr/>
              </a:pPr>
              <a:t>10</a:t>
            </a:fld>
            <a:endParaRPr lang="en-US"/>
          </a:p>
        </p:txBody>
      </p:sp>
    </p:spTree>
    <p:extLst>
      <p:ext uri="{BB962C8B-B14F-4D97-AF65-F5344CB8AC3E}">
        <p14:creationId xmlns:p14="http://schemas.microsoft.com/office/powerpoint/2010/main" val="1273750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a:p>
        </p:txBody>
      </p:sp>
      <p:sp>
        <p:nvSpPr>
          <p:cNvPr id="4" name="Slide Number Placeholder 3"/>
          <p:cNvSpPr>
            <a:spLocks noGrp="1"/>
          </p:cNvSpPr>
          <p:nvPr>
            <p:ph type="sldNum" sz="quarter" idx="10"/>
          </p:nvPr>
        </p:nvSpPr>
        <p:spPr/>
        <p:txBody>
          <a:bodyPr/>
          <a:lstStyle/>
          <a:p>
            <a:pPr>
              <a:defRPr/>
            </a:pPr>
            <a:fld id="{D0436898-6D4C-4ED9-A803-8C76C7235793}" type="slidenum">
              <a:rPr lang="en-US" smtClean="0">
                <a:solidFill>
                  <a:prstClr val="black"/>
                </a:solidFill>
              </a:rPr>
              <a:pPr>
                <a:defRPr/>
              </a:pPr>
              <a:t>15</a:t>
            </a:fld>
            <a:endParaRPr lang="en-US">
              <a:solidFill>
                <a:prstClr val="black"/>
              </a:solidFill>
            </a:endParaRPr>
          </a:p>
        </p:txBody>
      </p:sp>
    </p:spTree>
    <p:extLst>
      <p:ext uri="{BB962C8B-B14F-4D97-AF65-F5344CB8AC3E}">
        <p14:creationId xmlns:p14="http://schemas.microsoft.com/office/powerpoint/2010/main" val="10215678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a:p>
        </p:txBody>
      </p:sp>
      <p:sp>
        <p:nvSpPr>
          <p:cNvPr id="4" name="Slide Number Placeholder 3"/>
          <p:cNvSpPr>
            <a:spLocks noGrp="1"/>
          </p:cNvSpPr>
          <p:nvPr>
            <p:ph type="sldNum" sz="quarter" idx="10"/>
          </p:nvPr>
        </p:nvSpPr>
        <p:spPr/>
        <p:txBody>
          <a:bodyPr/>
          <a:lstStyle/>
          <a:p>
            <a:pPr>
              <a:defRPr/>
            </a:pPr>
            <a:fld id="{D0436898-6D4C-4ED9-A803-8C76C7235793}" type="slidenum">
              <a:rPr lang="en-US" smtClean="0">
                <a:solidFill>
                  <a:prstClr val="black"/>
                </a:solidFill>
              </a:rPr>
              <a:pPr>
                <a:defRPr/>
              </a:pPr>
              <a:t>19</a:t>
            </a:fld>
            <a:endParaRPr lang="en-US">
              <a:solidFill>
                <a:prstClr val="black"/>
              </a:solidFill>
            </a:endParaRPr>
          </a:p>
        </p:txBody>
      </p:sp>
    </p:spTree>
    <p:extLst>
      <p:ext uri="{BB962C8B-B14F-4D97-AF65-F5344CB8AC3E}">
        <p14:creationId xmlns:p14="http://schemas.microsoft.com/office/powerpoint/2010/main" val="42005390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4" descr="SLIDE LAYOUT.jpg"/>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Date Placeholder 3"/>
          <p:cNvSpPr>
            <a:spLocks noGrp="1"/>
          </p:cNvSpPr>
          <p:nvPr>
            <p:ph type="dt" sz="half" idx="10"/>
          </p:nvPr>
        </p:nvSpPr>
        <p:spPr/>
        <p:txBody>
          <a:bodyPr/>
          <a:lstStyle>
            <a:lvl1pPr>
              <a:defRPr/>
            </a:lvl1pPr>
          </a:lstStyle>
          <a:p>
            <a:pPr>
              <a:defRPr/>
            </a:pPr>
            <a:fld id="{4ECE87F5-1BC2-4F89-9CAA-37FBDFCA8AF4}" type="datetimeFigureOut">
              <a:rPr lang="en-US"/>
              <a:pPr>
                <a:defRPr/>
              </a:pPr>
              <a:t>9/25/2019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22DF2E5-0FF0-4243-86E7-90FB93DF9CA2}"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46AD898-0C13-4628-8054-12D8DF245A0A}" type="datetimeFigureOut">
              <a:rPr lang="en-US"/>
              <a:pPr>
                <a:defRPr/>
              </a:pPr>
              <a:t>9/25/2019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0E15C9F-69CA-4C06-9F91-7B914736EF6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932444A-5181-4B3F-B2EC-C4A6FCAE9F24}" type="datetimeFigureOut">
              <a:rPr lang="en-US"/>
              <a:pPr>
                <a:defRPr/>
              </a:pPr>
              <a:t>9/25/2019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1616DE3-EF62-49E9-99A9-E3B6A9B2F84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4" descr="SLIDE LAYOUT.jpg"/>
          <p:cNvPicPr>
            <a:picLocks noChangeAspect="1"/>
          </p:cNvPicPr>
          <p:nvPr userDrawn="1"/>
        </p:nvPicPr>
        <p:blipFill>
          <a:blip r:embed="rId2"/>
          <a:srcRect/>
          <a:stretch>
            <a:fillRect/>
          </a:stretch>
        </p:blipFill>
        <p:spPr bwMode="auto">
          <a:xfrm>
            <a:off x="0" y="-242888"/>
            <a:ext cx="9144000" cy="7100888"/>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6666F1B9-6250-4233-A9B3-B92A26B95B70}" type="datetimeFigureOut">
              <a:rPr lang="en-US"/>
              <a:pPr>
                <a:defRPr/>
              </a:pPr>
              <a:t>9/25/2019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B4AA752-D54E-44BE-A746-F6E6264A251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5A4FB11-3D1F-4D6E-9845-C3C12D604A3C}" type="datetimeFigureOut">
              <a:rPr lang="en-US"/>
              <a:pPr>
                <a:defRPr/>
              </a:pPr>
              <a:t>9/25/2019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D20ECB3-1C1E-4E70-8863-23989BB52A09}"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036FA43-6EEC-41E9-B400-94092B386E0C}" type="datetimeFigureOut">
              <a:rPr lang="en-US"/>
              <a:pPr>
                <a:defRPr/>
              </a:pPr>
              <a:t>9/25/2019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7F37F67-F04C-4049-B128-368B6C0F3D5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998EEC6-2482-4A5E-849B-507922D438AA}" type="datetimeFigureOut">
              <a:rPr lang="en-US"/>
              <a:pPr>
                <a:defRPr/>
              </a:pPr>
              <a:t>9/25/2019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3558924-467F-41E4-980A-C67F7272DD2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262C2BF-3D46-4284-9549-53D906623C49}" type="datetimeFigureOut">
              <a:rPr lang="en-US"/>
              <a:pPr>
                <a:defRPr/>
              </a:pPr>
              <a:t>9/25/2019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9FA16EE-83FE-4A58-9A73-AB89279EEEC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DB97F11-15BF-4597-B54E-3BF2E78E96C0}" type="datetimeFigureOut">
              <a:rPr lang="en-US"/>
              <a:pPr>
                <a:defRPr/>
              </a:pPr>
              <a:t>9/25/2019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97E56F19-36CA-46AB-A76F-4C32946C226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FCD8116-B815-4902-84CF-F782844DB34D}" type="datetimeFigureOut">
              <a:rPr lang="en-US"/>
              <a:pPr>
                <a:defRPr/>
              </a:pPr>
              <a:t>9/25/2019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8736580-68D6-4517-89EC-FCEA66EF8E6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2E3A0CE-BF1C-4BA7-8A47-5D47960FA0A2}" type="datetimeFigureOut">
              <a:rPr lang="en-US"/>
              <a:pPr>
                <a:defRPr/>
              </a:pPr>
              <a:t>9/25/2019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10B4ECD-0C31-4B20-9C66-9CBA32FA7F2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453B9933-A0EA-4BC6-842D-A2375818019C}" type="datetimeFigureOut">
              <a:rPr lang="en-US"/>
              <a:pPr>
                <a:defRPr/>
              </a:pPr>
              <a:t>9/25/2019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71266358-8A86-4141-95B1-21A8D1A0F625}" type="slidenum">
              <a:rPr lang="en-US"/>
              <a:pPr>
                <a:defRPr/>
              </a:pPr>
              <a:t>‹#›</a:t>
            </a:fld>
            <a:endParaRPr lang="en-US"/>
          </a:p>
        </p:txBody>
      </p:sp>
      <p:pic>
        <p:nvPicPr>
          <p:cNvPr id="1031" name="Picture 4" descr="SLIDE LAYOUT.jpg"/>
          <p:cNvPicPr>
            <a:picLocks noChangeAspect="1"/>
          </p:cNvPicPr>
          <p:nvPr/>
        </p:nvPicPr>
        <p:blipFill>
          <a:blip r:embed="rId13"/>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10" r:id="rId1"/>
    <p:sldLayoutId id="2147483711"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63332" y="2020231"/>
            <a:ext cx="7772400" cy="1470025"/>
          </a:xfrm>
        </p:spPr>
        <p:txBody>
          <a:bodyPr/>
          <a:lstStyle/>
          <a:p>
            <a:r>
              <a:rPr lang="en-ZA" b="1" dirty="0" smtClean="0"/>
              <a:t>Draft Central Application Service</a:t>
            </a:r>
            <a:endParaRPr lang="en-ZA" b="1" dirty="0"/>
          </a:p>
        </p:txBody>
      </p:sp>
      <p:sp>
        <p:nvSpPr>
          <p:cNvPr id="3" name="Subtitle 2"/>
          <p:cNvSpPr>
            <a:spLocks noGrp="1"/>
          </p:cNvSpPr>
          <p:nvPr>
            <p:ph type="subTitle" idx="1"/>
          </p:nvPr>
        </p:nvSpPr>
        <p:spPr>
          <a:xfrm>
            <a:off x="685800" y="3573016"/>
            <a:ext cx="7630616" cy="2065784"/>
          </a:xfrm>
        </p:spPr>
        <p:txBody>
          <a:bodyPr/>
          <a:lstStyle/>
          <a:p>
            <a:r>
              <a:rPr lang="en-ZA" b="1" u="sng" dirty="0" smtClean="0">
                <a:solidFill>
                  <a:schemeClr val="tx1"/>
                </a:solidFill>
              </a:rPr>
              <a:t>Presentation to TVETMIS Forum</a:t>
            </a:r>
          </a:p>
          <a:p>
            <a:r>
              <a:rPr lang="en-ZA" b="1" u="sng" dirty="0" smtClean="0">
                <a:solidFill>
                  <a:schemeClr val="tx1"/>
                </a:solidFill>
              </a:rPr>
              <a:t>By</a:t>
            </a:r>
          </a:p>
          <a:p>
            <a:r>
              <a:rPr lang="en-ZA" b="1" u="sng" dirty="0" smtClean="0">
                <a:solidFill>
                  <a:schemeClr val="tx1"/>
                </a:solidFill>
              </a:rPr>
              <a:t>Project Manager: Joel Ramatlhape</a:t>
            </a:r>
          </a:p>
          <a:p>
            <a:r>
              <a:rPr lang="en-ZA" b="1" u="sng" dirty="0" smtClean="0">
                <a:solidFill>
                  <a:schemeClr val="tx1"/>
                </a:solidFill>
              </a:rPr>
              <a:t>25 September 2019</a:t>
            </a:r>
          </a:p>
          <a:p>
            <a:r>
              <a:rPr lang="en-ZA" u="sng" dirty="0" smtClean="0"/>
              <a:t> </a:t>
            </a:r>
          </a:p>
        </p:txBody>
      </p:sp>
      <p:pic>
        <p:nvPicPr>
          <p:cNvPr id="4" name="Picture 3"/>
          <p:cNvPicPr>
            <a:picLocks noChangeAspect="1"/>
          </p:cNvPicPr>
          <p:nvPr/>
        </p:nvPicPr>
        <p:blipFill rotWithShape="1">
          <a:blip r:embed="rId2"/>
          <a:srcRect l="6344" t="-4861" r="8335" b="4861"/>
          <a:stretch/>
        </p:blipFill>
        <p:spPr>
          <a:xfrm>
            <a:off x="6331732" y="504000"/>
            <a:ext cx="2304000" cy="1309500"/>
          </a:xfrm>
          <a:prstGeom prst="rect">
            <a:avLst/>
          </a:prstGeom>
        </p:spPr>
      </p:pic>
      <p:pic>
        <p:nvPicPr>
          <p:cNvPr id="5" name="Picture 4"/>
          <p:cNvPicPr>
            <a:picLocks noChangeAspect="1"/>
          </p:cNvPicPr>
          <p:nvPr/>
        </p:nvPicPr>
        <p:blipFill>
          <a:blip r:embed="rId3"/>
          <a:stretch>
            <a:fillRect/>
          </a:stretch>
        </p:blipFill>
        <p:spPr>
          <a:xfrm>
            <a:off x="3563888" y="734766"/>
            <a:ext cx="2944623" cy="1054699"/>
          </a:xfrm>
          <a:prstGeom prst="rect">
            <a:avLst/>
          </a:prstGeom>
        </p:spPr>
      </p:pic>
    </p:spTree>
    <p:extLst>
      <p:ext uri="{BB962C8B-B14F-4D97-AF65-F5344CB8AC3E}">
        <p14:creationId xmlns:p14="http://schemas.microsoft.com/office/powerpoint/2010/main" val="23704656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938"/>
            <a:ext cx="9144000" cy="6873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81000" y="2146518"/>
            <a:ext cx="8381999" cy="523220"/>
          </a:xfrm>
          <a:prstGeom prst="rect">
            <a:avLst/>
          </a:prstGeom>
          <a:solidFill>
            <a:srgbClr val="006600"/>
          </a:solidFill>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fontAlgn="auto">
              <a:spcBef>
                <a:spcPts val="0"/>
              </a:spcBef>
              <a:spcAft>
                <a:spcPts val="0"/>
              </a:spcAft>
              <a:defRPr/>
            </a:pPr>
            <a:r>
              <a:rPr lang="en-ZA" sz="2800" b="1" dirty="0" smtClean="0"/>
              <a:t> Draft </a:t>
            </a:r>
            <a:r>
              <a:rPr lang="en-ZA" sz="2800" b="1" dirty="0" err="1" smtClean="0"/>
              <a:t>Cengtral</a:t>
            </a:r>
            <a:r>
              <a:rPr lang="en-ZA" sz="2800" b="1" dirty="0" smtClean="0"/>
              <a:t> Application Service Bill</a:t>
            </a:r>
            <a:endParaRPr lang="en-ZA" sz="2800" b="1" dirty="0">
              <a:cs typeface="Arial" pitchFamily="34" charset="0"/>
            </a:endParaRPr>
          </a:p>
        </p:txBody>
      </p:sp>
      <p:sp>
        <p:nvSpPr>
          <p:cNvPr id="3076" name="Slide Number Placeholder 7"/>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0DDC73E1-0CA4-4C04-AC77-27C07BA7E9D9}" type="slidenum">
              <a:rPr lang="en-US" altLang="en-US" b="1"/>
              <a:pPr eaLnBrk="1" hangingPunct="1"/>
              <a:t>10</a:t>
            </a:fld>
            <a:endParaRPr lang="en-US" altLang="en-US" b="1"/>
          </a:p>
        </p:txBody>
      </p:sp>
      <p:sp>
        <p:nvSpPr>
          <p:cNvPr id="2" name="Footer Placeholder 1"/>
          <p:cNvSpPr>
            <a:spLocks noGrp="1"/>
          </p:cNvSpPr>
          <p:nvPr>
            <p:ph type="ftr" sz="quarter" idx="11"/>
          </p:nvPr>
        </p:nvSpPr>
        <p:spPr/>
        <p:txBody>
          <a:bodyPr/>
          <a:lstStyle/>
          <a:p>
            <a:pPr>
              <a:defRPr/>
            </a:pPr>
            <a:endParaRPr lang="en-US"/>
          </a:p>
        </p:txBody>
      </p:sp>
    </p:spTree>
    <p:extLst>
      <p:ext uri="{BB962C8B-B14F-4D97-AF65-F5344CB8AC3E}">
        <p14:creationId xmlns:p14="http://schemas.microsoft.com/office/powerpoint/2010/main" val="18269731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6712"/>
            <a:ext cx="8229600" cy="940966"/>
          </a:xfrm>
        </p:spPr>
        <p:txBody>
          <a:bodyPr/>
          <a:lstStyle/>
          <a:p>
            <a:endParaRPr lang="en-ZA" dirty="0"/>
          </a:p>
        </p:txBody>
      </p:sp>
      <p:sp>
        <p:nvSpPr>
          <p:cNvPr id="3" name="Content Placeholder 2"/>
          <p:cNvSpPr>
            <a:spLocks noGrp="1"/>
          </p:cNvSpPr>
          <p:nvPr>
            <p:ph idx="1"/>
          </p:nvPr>
        </p:nvSpPr>
        <p:spPr>
          <a:xfrm>
            <a:off x="539553" y="836712"/>
            <a:ext cx="8147247" cy="5400601"/>
          </a:xfrm>
          <a:solidFill>
            <a:schemeClr val="bg1"/>
          </a:solidFill>
        </p:spPr>
        <p:txBody>
          <a:bodyPr/>
          <a:lstStyle/>
          <a:p>
            <a:pPr marL="0" indent="0" algn="ctr">
              <a:buNone/>
            </a:pPr>
            <a:endParaRPr lang="en-GB" dirty="0" smtClean="0"/>
          </a:p>
          <a:p>
            <a:pPr marL="0" indent="0" algn="ctr">
              <a:buNone/>
            </a:pPr>
            <a:r>
              <a:rPr lang="en-GB" sz="3600" dirty="0" smtClean="0"/>
              <a:t>To </a:t>
            </a:r>
            <a:r>
              <a:rPr lang="en-GB" sz="3600" dirty="0"/>
              <a:t>provide a single, affordable, easy to understand application process, giving applicants access to multiple institutions covering the entire PSET sector.  It will also facilitate planning for and reporting on the entire PSET sector as never </a:t>
            </a:r>
            <a:r>
              <a:rPr lang="en-GB" sz="3600" dirty="0" smtClean="0"/>
              <a:t>before.</a:t>
            </a:r>
            <a:endParaRPr lang="en-ZA" sz="3600" dirty="0"/>
          </a:p>
        </p:txBody>
      </p:sp>
      <p:sp>
        <p:nvSpPr>
          <p:cNvPr id="4" name="TextBox 3"/>
          <p:cNvSpPr txBox="1"/>
          <p:nvPr/>
        </p:nvSpPr>
        <p:spPr>
          <a:xfrm>
            <a:off x="539553" y="332656"/>
            <a:ext cx="8147248" cy="558743"/>
          </a:xfrm>
          <a:prstGeom prst="rect">
            <a:avLst/>
          </a:prstGeom>
          <a:solidFill>
            <a:srgbClr val="006600"/>
          </a:solidFill>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marL="0" marR="0" algn="ctr">
              <a:lnSpc>
                <a:spcPct val="115000"/>
              </a:lnSpc>
              <a:spcBef>
                <a:spcPts val="0"/>
              </a:spcBef>
              <a:spcAft>
                <a:spcPts val="0"/>
              </a:spcAft>
            </a:pPr>
            <a:r>
              <a:rPr lang="en-ZA" sz="2800" b="1" dirty="0"/>
              <a:t>PSET CAS Bill Rational</a:t>
            </a:r>
            <a:endParaRPr lang="en-US" sz="2800" b="1" dirty="0">
              <a:ea typeface="Times New Roman"/>
              <a:cs typeface="Times New Roman"/>
            </a:endParaRPr>
          </a:p>
        </p:txBody>
      </p:sp>
    </p:spTree>
    <p:extLst>
      <p:ext uri="{BB962C8B-B14F-4D97-AF65-F5344CB8AC3E}">
        <p14:creationId xmlns:p14="http://schemas.microsoft.com/office/powerpoint/2010/main" val="35213338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1052736"/>
            <a:ext cx="8229600" cy="1143000"/>
          </a:xfrm>
        </p:spPr>
        <p:txBody>
          <a:bodyPr/>
          <a:lstStyle/>
          <a:p>
            <a:endParaRPr lang="en-US" dirty="0"/>
          </a:p>
        </p:txBody>
      </p:sp>
      <p:sp>
        <p:nvSpPr>
          <p:cNvPr id="3" name="Content Placeholder 2"/>
          <p:cNvSpPr>
            <a:spLocks noGrp="1"/>
          </p:cNvSpPr>
          <p:nvPr>
            <p:ph sz="half" idx="2"/>
          </p:nvPr>
        </p:nvSpPr>
        <p:spPr>
          <a:xfrm>
            <a:off x="539552" y="908721"/>
            <a:ext cx="4104456" cy="5328592"/>
          </a:xfrm>
          <a:solidFill>
            <a:schemeClr val="bg1"/>
          </a:solidFill>
        </p:spPr>
        <p:txBody>
          <a:bodyPr/>
          <a:lstStyle/>
          <a:p>
            <a:r>
              <a:rPr lang="en-US" sz="2800" dirty="0" smtClean="0"/>
              <a:t>Making </a:t>
            </a:r>
            <a:r>
              <a:rPr lang="en-US" sz="2800" dirty="0"/>
              <a:t>available </a:t>
            </a:r>
            <a:r>
              <a:rPr lang="en-US" sz="2800" dirty="0" smtClean="0"/>
              <a:t>full </a:t>
            </a:r>
            <a:r>
              <a:rPr lang="en-US" sz="2800" dirty="0"/>
              <a:t>range of educational </a:t>
            </a:r>
            <a:r>
              <a:rPr lang="en-US" sz="2800" dirty="0" smtClean="0"/>
              <a:t>opportunities, </a:t>
            </a:r>
            <a:r>
              <a:rPr lang="en-US" sz="2800" dirty="0"/>
              <a:t>training </a:t>
            </a:r>
            <a:r>
              <a:rPr lang="en-US" sz="2800" dirty="0" smtClean="0"/>
              <a:t>and career-related information</a:t>
            </a:r>
          </a:p>
          <a:p>
            <a:r>
              <a:rPr lang="en-US" sz="2800" dirty="0" smtClean="0"/>
              <a:t>Reducing </a:t>
            </a:r>
            <a:r>
              <a:rPr lang="en-US" sz="2800" dirty="0"/>
              <a:t>application processing effort </a:t>
            </a:r>
          </a:p>
          <a:p>
            <a:r>
              <a:rPr lang="en-US" sz="2800" dirty="0"/>
              <a:t>Facilitating  timely offers to </a:t>
            </a:r>
            <a:r>
              <a:rPr lang="en-US" sz="2800" dirty="0" smtClean="0"/>
              <a:t>applicants</a:t>
            </a:r>
          </a:p>
          <a:p>
            <a:r>
              <a:rPr lang="en-US" sz="2800" dirty="0" smtClean="0"/>
              <a:t>Improving </a:t>
            </a:r>
            <a:r>
              <a:rPr lang="en-US" sz="2800" dirty="0"/>
              <a:t>predictability of the take-up rate</a:t>
            </a:r>
          </a:p>
          <a:p>
            <a:endParaRPr lang="en-US" sz="2800" dirty="0"/>
          </a:p>
          <a:p>
            <a:endParaRPr lang="en-US" sz="2800" dirty="0"/>
          </a:p>
        </p:txBody>
      </p:sp>
      <p:sp>
        <p:nvSpPr>
          <p:cNvPr id="6" name="Content Placeholder 5"/>
          <p:cNvSpPr>
            <a:spLocks noGrp="1"/>
          </p:cNvSpPr>
          <p:nvPr>
            <p:ph sz="quarter" idx="4"/>
          </p:nvPr>
        </p:nvSpPr>
        <p:spPr>
          <a:xfrm>
            <a:off x="4645025" y="891399"/>
            <a:ext cx="4041775" cy="5345913"/>
          </a:xfrm>
          <a:solidFill>
            <a:schemeClr val="bg1"/>
          </a:solidFill>
        </p:spPr>
        <p:txBody>
          <a:bodyPr/>
          <a:lstStyle/>
          <a:p>
            <a:r>
              <a:rPr lang="en-US" sz="2800" dirty="0" smtClean="0"/>
              <a:t>Making </a:t>
            </a:r>
            <a:r>
              <a:rPr lang="en-US" sz="2800" dirty="0"/>
              <a:t>affordable </a:t>
            </a:r>
            <a:r>
              <a:rPr lang="en-US" sz="2800" dirty="0" smtClean="0"/>
              <a:t>applications </a:t>
            </a:r>
            <a:r>
              <a:rPr lang="en-US" sz="2800" dirty="0"/>
              <a:t>across multiple </a:t>
            </a:r>
            <a:r>
              <a:rPr lang="en-US" sz="2800" dirty="0" smtClean="0"/>
              <a:t>institutions</a:t>
            </a:r>
          </a:p>
          <a:p>
            <a:r>
              <a:rPr lang="en-US" sz="2800" dirty="0" smtClean="0"/>
              <a:t>Contributing to optimal </a:t>
            </a:r>
            <a:r>
              <a:rPr lang="en-US" sz="2800" dirty="0"/>
              <a:t>placement of </a:t>
            </a:r>
            <a:r>
              <a:rPr lang="en-US" sz="2800" dirty="0" smtClean="0"/>
              <a:t>applicants</a:t>
            </a:r>
            <a:endParaRPr lang="en-US" sz="2800" i="1" dirty="0"/>
          </a:p>
          <a:p>
            <a:r>
              <a:rPr lang="en-US" sz="2800" dirty="0" smtClean="0"/>
              <a:t>Ensuring </a:t>
            </a:r>
            <a:r>
              <a:rPr lang="en-US" sz="2800" dirty="0"/>
              <a:t>the capability to provide application advice as well as to be able to refer applicants for career counselling</a:t>
            </a:r>
          </a:p>
          <a:p>
            <a:endParaRPr lang="en-US" sz="2800" dirty="0"/>
          </a:p>
        </p:txBody>
      </p:sp>
      <p:sp>
        <p:nvSpPr>
          <p:cNvPr id="5" name="TextBox 4"/>
          <p:cNvSpPr txBox="1"/>
          <p:nvPr/>
        </p:nvSpPr>
        <p:spPr>
          <a:xfrm>
            <a:off x="539553" y="332656"/>
            <a:ext cx="8147248" cy="558743"/>
          </a:xfrm>
          <a:prstGeom prst="rect">
            <a:avLst/>
          </a:prstGeom>
          <a:solidFill>
            <a:srgbClr val="006600"/>
          </a:solidFill>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marL="0" marR="0" algn="ctr">
              <a:lnSpc>
                <a:spcPct val="115000"/>
              </a:lnSpc>
              <a:spcBef>
                <a:spcPts val="0"/>
              </a:spcBef>
              <a:spcAft>
                <a:spcPts val="0"/>
              </a:spcAft>
            </a:pPr>
            <a:r>
              <a:rPr lang="en-US" sz="2800" b="1" dirty="0" smtClean="0"/>
              <a:t>PSET CAS </a:t>
            </a:r>
            <a:r>
              <a:rPr lang="en-US" sz="2800" b="1" dirty="0"/>
              <a:t>Bill Objectives/Outcomes</a:t>
            </a:r>
            <a:endParaRPr lang="en-US" sz="2800" b="1" dirty="0">
              <a:ea typeface="Times New Roman"/>
              <a:cs typeface="Times New Roman"/>
            </a:endParaRPr>
          </a:p>
        </p:txBody>
      </p:sp>
    </p:spTree>
    <p:extLst>
      <p:ext uri="{BB962C8B-B14F-4D97-AF65-F5344CB8AC3E}">
        <p14:creationId xmlns:p14="http://schemas.microsoft.com/office/powerpoint/2010/main" val="35474153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1052736"/>
            <a:ext cx="8229600" cy="1143000"/>
          </a:xfrm>
        </p:spPr>
        <p:txBody>
          <a:bodyPr/>
          <a:lstStyle/>
          <a:p>
            <a:endParaRPr lang="en-US" dirty="0"/>
          </a:p>
        </p:txBody>
      </p:sp>
      <p:sp>
        <p:nvSpPr>
          <p:cNvPr id="3" name="Content Placeholder 2"/>
          <p:cNvSpPr>
            <a:spLocks noGrp="1"/>
          </p:cNvSpPr>
          <p:nvPr>
            <p:ph sz="half" idx="2"/>
          </p:nvPr>
        </p:nvSpPr>
        <p:spPr>
          <a:xfrm>
            <a:off x="500915" y="908721"/>
            <a:ext cx="4105473" cy="5328592"/>
          </a:xfrm>
          <a:solidFill>
            <a:schemeClr val="bg1"/>
          </a:solidFill>
        </p:spPr>
        <p:txBody>
          <a:bodyPr/>
          <a:lstStyle/>
          <a:p>
            <a:r>
              <a:rPr lang="en-US" sz="2800" dirty="0"/>
              <a:t>Collecting and providing accurate and timeous data,</a:t>
            </a:r>
          </a:p>
          <a:p>
            <a:r>
              <a:rPr lang="en-US" sz="2800" dirty="0"/>
              <a:t>Providing single point for application for all education and training opportunities, accommodation and financial </a:t>
            </a:r>
            <a:r>
              <a:rPr lang="en-US" sz="2800" dirty="0" smtClean="0"/>
              <a:t>assistance</a:t>
            </a:r>
          </a:p>
          <a:p>
            <a:r>
              <a:rPr lang="en-US" sz="2800" dirty="0" smtClean="0"/>
              <a:t>Efficient </a:t>
            </a:r>
            <a:r>
              <a:rPr lang="en-US" sz="2800" dirty="0"/>
              <a:t>interface with PSET institutions. </a:t>
            </a:r>
            <a:endParaRPr lang="en-US" sz="2800" dirty="0" smtClean="0"/>
          </a:p>
          <a:p>
            <a:endParaRPr lang="en-US" sz="2800" dirty="0"/>
          </a:p>
          <a:p>
            <a:endParaRPr lang="en-US" sz="2800" dirty="0"/>
          </a:p>
        </p:txBody>
      </p:sp>
      <p:sp>
        <p:nvSpPr>
          <p:cNvPr id="6" name="Content Placeholder 5"/>
          <p:cNvSpPr>
            <a:spLocks noGrp="1"/>
          </p:cNvSpPr>
          <p:nvPr>
            <p:ph sz="quarter" idx="4"/>
          </p:nvPr>
        </p:nvSpPr>
        <p:spPr>
          <a:xfrm>
            <a:off x="4606389" y="891399"/>
            <a:ext cx="4080412" cy="5345913"/>
          </a:xfrm>
          <a:solidFill>
            <a:schemeClr val="bg1"/>
          </a:solidFill>
        </p:spPr>
        <p:txBody>
          <a:bodyPr/>
          <a:lstStyle/>
          <a:p>
            <a:r>
              <a:rPr lang="en-US" sz="3200" dirty="0"/>
              <a:t>Providing national reporting on the entire PSET system,</a:t>
            </a:r>
          </a:p>
          <a:p>
            <a:r>
              <a:rPr lang="en-US" sz="2800" dirty="0"/>
              <a:t>Establishing a centralized platform and capability to receive and  </a:t>
            </a:r>
            <a:r>
              <a:rPr lang="en-US" sz="2800" dirty="0" err="1" smtClean="0"/>
              <a:t>submitapplications</a:t>
            </a:r>
            <a:r>
              <a:rPr lang="en-US" sz="2800" dirty="0" smtClean="0"/>
              <a:t> </a:t>
            </a:r>
            <a:endParaRPr lang="en-US" sz="2800" dirty="0"/>
          </a:p>
          <a:p>
            <a:r>
              <a:rPr lang="en-US" sz="2800" dirty="0" smtClean="0"/>
              <a:t>Promoting </a:t>
            </a:r>
            <a:r>
              <a:rPr lang="en-US" sz="2800" dirty="0"/>
              <a:t>and ensuring awareness of the centralized application process</a:t>
            </a:r>
          </a:p>
          <a:p>
            <a:endParaRPr lang="en-US" sz="2800" dirty="0"/>
          </a:p>
        </p:txBody>
      </p:sp>
      <p:sp>
        <p:nvSpPr>
          <p:cNvPr id="5" name="TextBox 4"/>
          <p:cNvSpPr txBox="1"/>
          <p:nvPr/>
        </p:nvSpPr>
        <p:spPr>
          <a:xfrm>
            <a:off x="539553" y="332656"/>
            <a:ext cx="8147248" cy="558743"/>
          </a:xfrm>
          <a:prstGeom prst="rect">
            <a:avLst/>
          </a:prstGeom>
          <a:solidFill>
            <a:srgbClr val="006600"/>
          </a:solidFill>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marL="0" marR="0" algn="ctr">
              <a:lnSpc>
                <a:spcPct val="115000"/>
              </a:lnSpc>
              <a:spcBef>
                <a:spcPts val="0"/>
              </a:spcBef>
              <a:spcAft>
                <a:spcPts val="0"/>
              </a:spcAft>
            </a:pPr>
            <a:r>
              <a:rPr lang="en-US" sz="2800" b="1" dirty="0" smtClean="0"/>
              <a:t>PSET CAS </a:t>
            </a:r>
            <a:r>
              <a:rPr lang="en-US" sz="2800" b="1" dirty="0"/>
              <a:t>Bill Objectives/Outcomes</a:t>
            </a:r>
            <a:endParaRPr lang="en-US" sz="2800" b="1" dirty="0">
              <a:ea typeface="Times New Roman"/>
              <a:cs typeface="Times New Roman"/>
            </a:endParaRPr>
          </a:p>
        </p:txBody>
      </p:sp>
    </p:spTree>
    <p:extLst>
      <p:ext uri="{BB962C8B-B14F-4D97-AF65-F5344CB8AC3E}">
        <p14:creationId xmlns:p14="http://schemas.microsoft.com/office/powerpoint/2010/main" val="41810719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3835" y="908720"/>
            <a:ext cx="9108544" cy="720080"/>
          </a:xfrm>
        </p:spPr>
        <p:txBody>
          <a:bodyPr/>
          <a:lstStyle/>
          <a:p>
            <a:r>
              <a:rPr lang="en-US" dirty="0" smtClean="0"/>
              <a:t>Next Steps of the BILL</a:t>
            </a:r>
            <a:endParaRPr lang="en-US" dirty="0"/>
          </a:p>
        </p:txBody>
      </p:sp>
      <p:sp>
        <p:nvSpPr>
          <p:cNvPr id="8" name="Content Placeholder 7"/>
          <p:cNvSpPr>
            <a:spLocks noGrp="1"/>
          </p:cNvSpPr>
          <p:nvPr>
            <p:ph idx="1"/>
          </p:nvPr>
        </p:nvSpPr>
        <p:spPr>
          <a:xfrm>
            <a:off x="971600" y="1772816"/>
            <a:ext cx="7797552" cy="4824536"/>
          </a:xfrm>
        </p:spPr>
        <p:txBody>
          <a:bodyPr/>
          <a:lstStyle/>
          <a:p>
            <a:r>
              <a:rPr lang="en-US" sz="3000" dirty="0" smtClean="0"/>
              <a:t>Review comments on the draft Bill received Conduct SEIAS II which includes Cost Benefit Analysis</a:t>
            </a:r>
          </a:p>
          <a:p>
            <a:r>
              <a:rPr lang="en-US" sz="3000" dirty="0" smtClean="0"/>
              <a:t>Stakeholder consultations on the Draft CAS Bill</a:t>
            </a:r>
          </a:p>
          <a:p>
            <a:r>
              <a:rPr lang="en-US" sz="3000" dirty="0" smtClean="0"/>
              <a:t>Submit revised Bill to Office of the State Law Advisors for review </a:t>
            </a:r>
          </a:p>
          <a:p>
            <a:r>
              <a:rPr lang="en-US" sz="3000" dirty="0" smtClean="0"/>
              <a:t>Submit the revised Bill to National Assembly</a:t>
            </a:r>
          </a:p>
          <a:p>
            <a:r>
              <a:rPr lang="en-US" sz="3000" dirty="0" smtClean="0"/>
              <a:t>Promulgation of the Act</a:t>
            </a:r>
          </a:p>
          <a:p>
            <a:endParaRPr lang="en-US" dirty="0"/>
          </a:p>
        </p:txBody>
      </p:sp>
    </p:spTree>
    <p:extLst>
      <p:ext uri="{BB962C8B-B14F-4D97-AF65-F5344CB8AC3E}">
        <p14:creationId xmlns:p14="http://schemas.microsoft.com/office/powerpoint/2010/main" val="12456640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938"/>
            <a:ext cx="9144000" cy="6873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81000" y="2146518"/>
            <a:ext cx="8381999" cy="523220"/>
          </a:xfrm>
          <a:prstGeom prst="rect">
            <a:avLst/>
          </a:prstGeom>
          <a:solidFill>
            <a:srgbClr val="006600"/>
          </a:solidFill>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fontAlgn="auto">
              <a:spcBef>
                <a:spcPts val="0"/>
              </a:spcBef>
              <a:spcAft>
                <a:spcPts val="0"/>
              </a:spcAft>
              <a:defRPr/>
            </a:pPr>
            <a:r>
              <a:rPr lang="en-ZA" sz="2800" b="1" dirty="0" smtClean="0">
                <a:solidFill>
                  <a:prstClr val="white"/>
                </a:solidFill>
              </a:rPr>
              <a:t>College Responsibilities</a:t>
            </a:r>
            <a:endParaRPr lang="en-ZA" sz="2800" b="1" dirty="0">
              <a:solidFill>
                <a:prstClr val="white"/>
              </a:solidFill>
              <a:cs typeface="Arial" pitchFamily="34" charset="0"/>
            </a:endParaRPr>
          </a:p>
        </p:txBody>
      </p:sp>
      <p:sp>
        <p:nvSpPr>
          <p:cNvPr id="3076" name="Slide Number Placeholder 7"/>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0DDC73E1-0CA4-4C04-AC77-27C07BA7E9D9}" type="slidenum">
              <a:rPr lang="en-US" altLang="en-US" b="1">
                <a:solidFill>
                  <a:prstClr val="black"/>
                </a:solidFill>
              </a:rPr>
              <a:pPr eaLnBrk="1" hangingPunct="1"/>
              <a:t>15</a:t>
            </a:fld>
            <a:endParaRPr lang="en-US" altLang="en-US" b="1">
              <a:solidFill>
                <a:prstClr val="black"/>
              </a:solidFill>
            </a:endParaRPr>
          </a:p>
        </p:txBody>
      </p:sp>
      <p:sp>
        <p:nvSpPr>
          <p:cNvPr id="2" name="Footer Placeholder 1"/>
          <p:cNvSpPr>
            <a:spLocks noGrp="1"/>
          </p:cNvSpPr>
          <p:nvPr>
            <p:ph type="ftr" sz="quarter" idx="11"/>
          </p:nvPr>
        </p:nvSpPr>
        <p:spPr/>
        <p:txBody>
          <a:bodyPr/>
          <a:lstStyle/>
          <a:p>
            <a:pPr>
              <a:defRPr/>
            </a:pPr>
            <a:endParaRPr lang="en-US">
              <a:solidFill>
                <a:prstClr val="black">
                  <a:tint val="75000"/>
                </a:prstClr>
              </a:solidFill>
            </a:endParaRPr>
          </a:p>
        </p:txBody>
      </p:sp>
    </p:spTree>
    <p:extLst>
      <p:ext uri="{BB962C8B-B14F-4D97-AF65-F5344CB8AC3E}">
        <p14:creationId xmlns:p14="http://schemas.microsoft.com/office/powerpoint/2010/main" val="15010643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467544" y="982820"/>
            <a:ext cx="8208912" cy="1408078"/>
          </a:xfrm>
          <a:prstGeom prst="rect">
            <a:avLst/>
          </a:prstGeom>
          <a:solidFill>
            <a:schemeClr val="accent4">
              <a:lumMod val="40000"/>
              <a:lumOff val="60000"/>
            </a:schemeClr>
          </a:solidFill>
        </p:spPr>
        <p:txBody>
          <a:bodyPr wrap="square" rtlCol="0">
            <a:spAutoFit/>
          </a:bodyPr>
          <a:lstStyle/>
          <a:p>
            <a:r>
              <a:rPr lang="en-ZA" b="1" dirty="0"/>
              <a:t>PRE-APPLICATION </a:t>
            </a:r>
            <a:r>
              <a:rPr lang="en-ZA" b="1" dirty="0" smtClean="0"/>
              <a:t>PROCESSES OF CAS AND PSET INSTITUTIONS</a:t>
            </a:r>
          </a:p>
          <a:p>
            <a:endParaRPr lang="en-ZA" dirty="0"/>
          </a:p>
          <a:p>
            <a:endParaRPr lang="en-ZA" dirty="0" smtClean="0"/>
          </a:p>
          <a:p>
            <a:endParaRPr lang="en-ZA" sz="1050" dirty="0"/>
          </a:p>
          <a:p>
            <a:endParaRPr lang="en-ZA" sz="1050" dirty="0"/>
          </a:p>
          <a:p>
            <a:endParaRPr lang="en-ZA" sz="1050" dirty="0"/>
          </a:p>
        </p:txBody>
      </p:sp>
      <p:sp>
        <p:nvSpPr>
          <p:cNvPr id="4" name="Rectangle 17"/>
          <p:cNvSpPr>
            <a:spLocks noChangeArrowheads="1"/>
          </p:cNvSpPr>
          <p:nvPr/>
        </p:nvSpPr>
        <p:spPr bwMode="auto">
          <a:xfrm>
            <a:off x="4502718" y="89020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algn="just" defTabSz="685800" eaLnBrk="0" hangingPunct="0"/>
            <a:endParaRPr lang="en-GB" altLang="en-US" sz="1350">
              <a:latin typeface="Arial" panose="020B0604020202020204" pitchFamily="34" charset="0"/>
            </a:endParaRPr>
          </a:p>
        </p:txBody>
      </p:sp>
      <p:sp>
        <p:nvSpPr>
          <p:cNvPr id="6" name="Text Box 18"/>
          <p:cNvSpPr txBox="1"/>
          <p:nvPr/>
        </p:nvSpPr>
        <p:spPr>
          <a:xfrm>
            <a:off x="492816" y="2402981"/>
            <a:ext cx="8208911" cy="2403129"/>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68580" tIns="34290" rIns="68580" bIns="34290" numCol="1" spcCol="0" rtlCol="0" fromWordArt="0" anchor="t" anchorCtr="0" forceAA="0" compatLnSpc="1">
            <a:prstTxWarp prst="textNoShape">
              <a:avLst/>
            </a:prstTxWarp>
            <a:noAutofit/>
          </a:bodyPr>
          <a:lstStyle/>
          <a:p>
            <a:pPr>
              <a:lnSpc>
                <a:spcPct val="115000"/>
              </a:lnSpc>
              <a:spcBef>
                <a:spcPts val="0"/>
              </a:spcBef>
              <a:spcAft>
                <a:spcPts val="450"/>
              </a:spcAft>
            </a:pPr>
            <a:r>
              <a:rPr lang="en-GB" sz="2100" b="1" dirty="0">
                <a:ea typeface="Times New Roman" panose="02020603050405020304" pitchFamily="18" charset="0"/>
                <a:cs typeface="Times New Roman" panose="02020603050405020304" pitchFamily="18" charset="0"/>
              </a:rPr>
              <a:t>CAS PROCESSES</a:t>
            </a:r>
            <a:endParaRPr lang="en-ZA" sz="3000" dirty="0">
              <a:ea typeface="Times New Roman" panose="02020603050405020304" pitchFamily="18" charset="0"/>
              <a:cs typeface="Times New Roman" panose="02020603050405020304" pitchFamily="18" charset="0"/>
            </a:endParaRPr>
          </a:p>
        </p:txBody>
      </p:sp>
      <p:sp>
        <p:nvSpPr>
          <p:cNvPr id="7" name="Flowchart: Predefined Process 6"/>
          <p:cNvSpPr/>
          <p:nvPr/>
        </p:nvSpPr>
        <p:spPr>
          <a:xfrm>
            <a:off x="1220681" y="1513209"/>
            <a:ext cx="1911474" cy="538600"/>
          </a:xfrm>
          <a:prstGeom prst="flowChartPredefinedProcess">
            <a:avLst/>
          </a:prstGeom>
        </p:spPr>
        <p:style>
          <a:lnRef idx="2">
            <a:schemeClr val="dk1"/>
          </a:lnRef>
          <a:fillRef idx="1">
            <a:schemeClr val="lt1"/>
          </a:fillRef>
          <a:effectRef idx="0">
            <a:schemeClr val="dk1"/>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ct val="115000"/>
              </a:lnSpc>
              <a:spcBef>
                <a:spcPts val="0"/>
              </a:spcBef>
              <a:spcAft>
                <a:spcPts val="450"/>
              </a:spcAft>
            </a:pPr>
            <a:r>
              <a:rPr lang="en-US" sz="2100" b="1" dirty="0">
                <a:ea typeface="Times New Roman" panose="02020603050405020304" pitchFamily="18" charset="0"/>
                <a:cs typeface="Times New Roman" panose="02020603050405020304" pitchFamily="18" charset="0"/>
              </a:rPr>
              <a:t>Marketing</a:t>
            </a:r>
            <a:endParaRPr lang="en-ZA" sz="825" b="1" dirty="0">
              <a:ea typeface="Times New Roman" panose="02020603050405020304" pitchFamily="18" charset="0"/>
              <a:cs typeface="Times New Roman" panose="02020603050405020304" pitchFamily="18" charset="0"/>
            </a:endParaRPr>
          </a:p>
        </p:txBody>
      </p:sp>
      <p:sp>
        <p:nvSpPr>
          <p:cNvPr id="8" name="Flowchart: Predefined Process 7"/>
          <p:cNvSpPr/>
          <p:nvPr/>
        </p:nvSpPr>
        <p:spPr>
          <a:xfrm>
            <a:off x="6223726" y="1505045"/>
            <a:ext cx="1874440" cy="550765"/>
          </a:xfrm>
          <a:prstGeom prst="flowChartPredefinedProcess">
            <a:avLst/>
          </a:prstGeom>
        </p:spPr>
        <p:style>
          <a:lnRef idx="2">
            <a:schemeClr val="dk1"/>
          </a:lnRef>
          <a:fillRef idx="1">
            <a:schemeClr val="lt1"/>
          </a:fillRef>
          <a:effectRef idx="0">
            <a:schemeClr val="dk1"/>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ct val="115000"/>
              </a:lnSpc>
              <a:spcBef>
                <a:spcPts val="0"/>
              </a:spcBef>
              <a:spcAft>
                <a:spcPts val="450"/>
              </a:spcAft>
            </a:pPr>
            <a:r>
              <a:rPr lang="en-US" sz="2100" b="1" dirty="0">
                <a:ea typeface="Times New Roman" panose="02020603050405020304" pitchFamily="18" charset="0"/>
                <a:cs typeface="Times New Roman" panose="02020603050405020304" pitchFamily="18" charset="0"/>
              </a:rPr>
              <a:t>Advisory</a:t>
            </a:r>
            <a:endParaRPr lang="en-ZA" sz="2100" b="1" dirty="0">
              <a:ea typeface="Times New Roman" panose="02020603050405020304" pitchFamily="18" charset="0"/>
              <a:cs typeface="Times New Roman" panose="02020603050405020304" pitchFamily="18" charset="0"/>
            </a:endParaRPr>
          </a:p>
        </p:txBody>
      </p:sp>
      <p:grpSp>
        <p:nvGrpSpPr>
          <p:cNvPr id="22" name="Group 21"/>
          <p:cNvGrpSpPr/>
          <p:nvPr/>
        </p:nvGrpSpPr>
        <p:grpSpPr>
          <a:xfrm>
            <a:off x="956110" y="2674931"/>
            <a:ext cx="5072546" cy="692057"/>
            <a:chOff x="956110" y="2674931"/>
            <a:chExt cx="5072546" cy="692057"/>
          </a:xfrm>
        </p:grpSpPr>
        <p:sp>
          <p:nvSpPr>
            <p:cNvPr id="9" name="Flowchart: Predefined Process 8"/>
            <p:cNvSpPr/>
            <p:nvPr/>
          </p:nvSpPr>
          <p:spPr>
            <a:xfrm>
              <a:off x="956110" y="2690046"/>
              <a:ext cx="2176045" cy="676942"/>
            </a:xfrm>
            <a:prstGeom prst="flowChartPredefinedProcess">
              <a:avLst/>
            </a:prstGeom>
          </p:spPr>
          <p:style>
            <a:lnRef idx="2">
              <a:schemeClr val="dk1"/>
            </a:lnRef>
            <a:fillRef idx="1">
              <a:schemeClr val="lt1"/>
            </a:fillRef>
            <a:effectRef idx="0">
              <a:schemeClr val="dk1"/>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ct val="115000"/>
                </a:lnSpc>
                <a:spcBef>
                  <a:spcPts val="0"/>
                </a:spcBef>
                <a:spcAft>
                  <a:spcPts val="450"/>
                </a:spcAft>
              </a:pPr>
              <a:r>
                <a:rPr lang="en-US" sz="2100" b="1" dirty="0">
                  <a:ea typeface="Times New Roman" panose="02020603050405020304" pitchFamily="18" charset="0"/>
                  <a:cs typeface="Times New Roman" panose="02020603050405020304" pitchFamily="18" charset="0"/>
                </a:rPr>
                <a:t>Inquiry</a:t>
              </a:r>
              <a:r>
                <a:rPr lang="en-US" sz="600" dirty="0">
                  <a:ea typeface="Times New Roman" panose="02020603050405020304" pitchFamily="18" charset="0"/>
                  <a:cs typeface="Times New Roman" panose="02020603050405020304" pitchFamily="18" charset="0"/>
                </a:rPr>
                <a:t> </a:t>
              </a:r>
              <a:r>
                <a:rPr lang="en-US" sz="2100" b="1" dirty="0">
                  <a:ea typeface="Times New Roman" panose="02020603050405020304" pitchFamily="18" charset="0"/>
                  <a:cs typeface="Times New Roman" panose="02020603050405020304" pitchFamily="18" charset="0"/>
                </a:rPr>
                <a:t>Management</a:t>
              </a:r>
              <a:endParaRPr lang="en-ZA" sz="2100" b="1" dirty="0">
                <a:ea typeface="Times New Roman" panose="02020603050405020304" pitchFamily="18" charset="0"/>
                <a:cs typeface="Times New Roman" panose="02020603050405020304" pitchFamily="18" charset="0"/>
              </a:endParaRPr>
            </a:p>
          </p:txBody>
        </p:sp>
        <p:sp>
          <p:nvSpPr>
            <p:cNvPr id="10" name="Flowchart: Predefined Process 9"/>
            <p:cNvSpPr/>
            <p:nvPr/>
          </p:nvSpPr>
          <p:spPr>
            <a:xfrm>
              <a:off x="3614920" y="2674931"/>
              <a:ext cx="2413736" cy="685896"/>
            </a:xfrm>
            <a:prstGeom prst="flowChartPredefinedProcess">
              <a:avLst/>
            </a:prstGeom>
          </p:spPr>
          <p:style>
            <a:lnRef idx="2">
              <a:schemeClr val="dk1"/>
            </a:lnRef>
            <a:fillRef idx="1">
              <a:schemeClr val="lt1"/>
            </a:fillRef>
            <a:effectRef idx="0">
              <a:schemeClr val="dk1"/>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ct val="115000"/>
                </a:lnSpc>
                <a:spcBef>
                  <a:spcPts val="0"/>
                </a:spcBef>
                <a:spcAft>
                  <a:spcPts val="450"/>
                </a:spcAft>
              </a:pPr>
              <a:r>
                <a:rPr lang="en-US" sz="2000" b="1" dirty="0">
                  <a:ea typeface="Times New Roman" panose="02020603050405020304" pitchFamily="18" charset="0"/>
                  <a:cs typeface="Times New Roman" panose="02020603050405020304" pitchFamily="18" charset="0"/>
                </a:rPr>
                <a:t>Communication</a:t>
              </a:r>
              <a:r>
                <a:rPr lang="en-US" sz="2000" dirty="0">
                  <a:ea typeface="Times New Roman" panose="02020603050405020304" pitchFamily="18" charset="0"/>
                  <a:cs typeface="Times New Roman" panose="02020603050405020304" pitchFamily="18" charset="0"/>
                </a:rPr>
                <a:t> </a:t>
              </a:r>
              <a:r>
                <a:rPr lang="en-US" sz="2000" b="1" dirty="0">
                  <a:ea typeface="Times New Roman" panose="02020603050405020304" pitchFamily="18" charset="0"/>
                  <a:cs typeface="Times New Roman" panose="02020603050405020304" pitchFamily="18" charset="0"/>
                </a:rPr>
                <a:t>Management</a:t>
              </a:r>
              <a:endParaRPr lang="en-ZA" sz="2000" b="1" dirty="0">
                <a:ea typeface="Times New Roman" panose="02020603050405020304" pitchFamily="18" charset="0"/>
                <a:cs typeface="Times New Roman" panose="02020603050405020304" pitchFamily="18" charset="0"/>
              </a:endParaRPr>
            </a:p>
          </p:txBody>
        </p:sp>
      </p:grpSp>
      <p:grpSp>
        <p:nvGrpSpPr>
          <p:cNvPr id="26" name="Group 25"/>
          <p:cNvGrpSpPr/>
          <p:nvPr/>
        </p:nvGrpSpPr>
        <p:grpSpPr>
          <a:xfrm>
            <a:off x="685800" y="2662403"/>
            <a:ext cx="7529591" cy="1721489"/>
            <a:chOff x="1127546" y="2649571"/>
            <a:chExt cx="7529591" cy="1721489"/>
          </a:xfrm>
        </p:grpSpPr>
        <p:sp>
          <p:nvSpPr>
            <p:cNvPr id="11" name="Flowchart: Predefined Process 10"/>
            <p:cNvSpPr/>
            <p:nvPr/>
          </p:nvSpPr>
          <p:spPr>
            <a:xfrm>
              <a:off x="6813946" y="2649571"/>
              <a:ext cx="1843191" cy="696083"/>
            </a:xfrm>
            <a:prstGeom prst="flowChartPredefinedProcess">
              <a:avLst/>
            </a:prstGeom>
          </p:spPr>
          <p:style>
            <a:lnRef idx="2">
              <a:schemeClr val="dk1"/>
            </a:lnRef>
            <a:fillRef idx="1">
              <a:schemeClr val="lt1"/>
            </a:fillRef>
            <a:effectRef idx="0">
              <a:schemeClr val="dk1"/>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ct val="115000"/>
                </a:lnSpc>
                <a:spcBef>
                  <a:spcPts val="0"/>
                </a:spcBef>
                <a:spcAft>
                  <a:spcPts val="450"/>
                </a:spcAft>
              </a:pPr>
              <a:r>
                <a:rPr lang="en-US" sz="2000" b="1" dirty="0">
                  <a:ea typeface="Times New Roman" panose="02020603050405020304" pitchFamily="18" charset="0"/>
                  <a:cs typeface="Times New Roman" panose="02020603050405020304" pitchFamily="18" charset="0"/>
                </a:rPr>
                <a:t>Institution</a:t>
              </a:r>
              <a:r>
                <a:rPr lang="en-US" sz="2000" dirty="0">
                  <a:ea typeface="Times New Roman" panose="02020603050405020304" pitchFamily="18" charset="0"/>
                  <a:cs typeface="Times New Roman" panose="02020603050405020304" pitchFamily="18" charset="0"/>
                </a:rPr>
                <a:t> </a:t>
              </a:r>
              <a:r>
                <a:rPr lang="en-US" sz="2000" b="1" dirty="0">
                  <a:ea typeface="Times New Roman" panose="02020603050405020304" pitchFamily="18" charset="0"/>
                  <a:cs typeface="Times New Roman" panose="02020603050405020304" pitchFamily="18" charset="0"/>
                </a:rPr>
                <a:t>Exploration</a:t>
              </a:r>
              <a:endParaRPr lang="en-ZA" sz="2000" b="1" dirty="0">
                <a:ea typeface="Times New Roman" panose="02020603050405020304" pitchFamily="18" charset="0"/>
                <a:cs typeface="Times New Roman" panose="02020603050405020304" pitchFamily="18" charset="0"/>
              </a:endParaRPr>
            </a:p>
          </p:txBody>
        </p:sp>
        <p:sp>
          <p:nvSpPr>
            <p:cNvPr id="12" name="Flowchart: Predefined Process 11"/>
            <p:cNvSpPr/>
            <p:nvPr/>
          </p:nvSpPr>
          <p:spPr>
            <a:xfrm>
              <a:off x="1127546" y="3654376"/>
              <a:ext cx="1833172" cy="716684"/>
            </a:xfrm>
            <a:prstGeom prst="flowChartPredefinedProcess">
              <a:avLst/>
            </a:prstGeom>
          </p:spPr>
          <p:style>
            <a:lnRef idx="2">
              <a:schemeClr val="dk1"/>
            </a:lnRef>
            <a:fillRef idx="1">
              <a:schemeClr val="lt1"/>
            </a:fillRef>
            <a:effectRef idx="0">
              <a:schemeClr val="dk1"/>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ct val="115000"/>
                </a:lnSpc>
                <a:spcBef>
                  <a:spcPts val="0"/>
                </a:spcBef>
                <a:spcAft>
                  <a:spcPts val="0"/>
                </a:spcAft>
              </a:pPr>
              <a:r>
                <a:rPr lang="en-US" sz="2000" b="1" dirty="0">
                  <a:ea typeface="Times New Roman" panose="02020603050405020304" pitchFamily="18" charset="0"/>
                  <a:cs typeface="Times New Roman" panose="02020603050405020304" pitchFamily="18" charset="0"/>
                </a:rPr>
                <a:t>Career</a:t>
              </a:r>
              <a:r>
                <a:rPr lang="en-US" sz="2000" dirty="0">
                  <a:ea typeface="Times New Roman" panose="02020603050405020304" pitchFamily="18" charset="0"/>
                  <a:cs typeface="Times New Roman" panose="02020603050405020304" pitchFamily="18" charset="0"/>
                </a:rPr>
                <a:t> </a:t>
              </a:r>
              <a:r>
                <a:rPr lang="en-US" sz="2000" b="1" dirty="0">
                  <a:ea typeface="Times New Roman" panose="02020603050405020304" pitchFamily="18" charset="0"/>
                  <a:cs typeface="Times New Roman" panose="02020603050405020304" pitchFamily="18" charset="0"/>
                </a:rPr>
                <a:t>Exploration</a:t>
              </a:r>
              <a:endParaRPr lang="en-ZA" sz="2000" b="1" dirty="0">
                <a:ea typeface="Times New Roman" panose="02020603050405020304" pitchFamily="18" charset="0"/>
                <a:cs typeface="Times New Roman" panose="02020603050405020304" pitchFamily="18" charset="0"/>
              </a:endParaRPr>
            </a:p>
          </p:txBody>
        </p:sp>
      </p:grpSp>
      <p:sp>
        <p:nvSpPr>
          <p:cNvPr id="13" name="Flowchart: Predefined Process 12"/>
          <p:cNvSpPr/>
          <p:nvPr/>
        </p:nvSpPr>
        <p:spPr>
          <a:xfrm>
            <a:off x="2716346" y="3662200"/>
            <a:ext cx="1880925" cy="710066"/>
          </a:xfrm>
          <a:prstGeom prst="flowChartPredefinedProcess">
            <a:avLst/>
          </a:prstGeom>
        </p:spPr>
        <p:style>
          <a:lnRef idx="2">
            <a:schemeClr val="dk1"/>
          </a:lnRef>
          <a:fillRef idx="1">
            <a:schemeClr val="lt1"/>
          </a:fillRef>
          <a:effectRef idx="0">
            <a:schemeClr val="dk1"/>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ct val="115000"/>
              </a:lnSpc>
              <a:spcBef>
                <a:spcPts val="0"/>
              </a:spcBef>
              <a:spcAft>
                <a:spcPts val="450"/>
              </a:spcAft>
            </a:pPr>
            <a:r>
              <a:rPr lang="en-US" sz="2100" b="1" dirty="0">
                <a:ea typeface="Times New Roman" panose="02020603050405020304" pitchFamily="18" charset="0"/>
                <a:cs typeface="Times New Roman" panose="02020603050405020304" pitchFamily="18" charset="0"/>
              </a:rPr>
              <a:t>Application</a:t>
            </a:r>
            <a:r>
              <a:rPr lang="en-US" sz="600" dirty="0">
                <a:ea typeface="Times New Roman" panose="02020603050405020304" pitchFamily="18" charset="0"/>
                <a:cs typeface="Times New Roman" panose="02020603050405020304" pitchFamily="18" charset="0"/>
              </a:rPr>
              <a:t> </a:t>
            </a:r>
            <a:r>
              <a:rPr lang="en-US" sz="2100" b="1" dirty="0">
                <a:ea typeface="Times New Roman" panose="02020603050405020304" pitchFamily="18" charset="0"/>
                <a:cs typeface="Times New Roman" panose="02020603050405020304" pitchFamily="18" charset="0"/>
              </a:rPr>
              <a:t>Support</a:t>
            </a:r>
            <a:endParaRPr lang="en-ZA" sz="2100" b="1" dirty="0">
              <a:ea typeface="Times New Roman" panose="02020603050405020304" pitchFamily="18" charset="0"/>
              <a:cs typeface="Times New Roman" panose="02020603050405020304" pitchFamily="18" charset="0"/>
            </a:endParaRPr>
          </a:p>
        </p:txBody>
      </p:sp>
      <p:sp>
        <p:nvSpPr>
          <p:cNvPr id="14" name="Flowchart: Predefined Process 13"/>
          <p:cNvSpPr/>
          <p:nvPr/>
        </p:nvSpPr>
        <p:spPr>
          <a:xfrm>
            <a:off x="4811540" y="3632332"/>
            <a:ext cx="1829899" cy="760225"/>
          </a:xfrm>
          <a:prstGeom prst="flowChartPredefinedProcess">
            <a:avLst/>
          </a:prstGeom>
        </p:spPr>
        <p:style>
          <a:lnRef idx="2">
            <a:schemeClr val="dk1"/>
          </a:lnRef>
          <a:fillRef idx="1">
            <a:schemeClr val="lt1"/>
          </a:fillRef>
          <a:effectRef idx="0">
            <a:schemeClr val="dk1"/>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ct val="115000"/>
              </a:lnSpc>
              <a:spcBef>
                <a:spcPts val="0"/>
              </a:spcBef>
              <a:spcAft>
                <a:spcPts val="450"/>
              </a:spcAft>
            </a:pPr>
            <a:r>
              <a:rPr lang="en-US" sz="2000" b="1" dirty="0">
                <a:ea typeface="Times New Roman" panose="02020603050405020304" pitchFamily="18" charset="0"/>
                <a:cs typeface="Times New Roman" panose="02020603050405020304" pitchFamily="18" charset="0"/>
              </a:rPr>
              <a:t>Application</a:t>
            </a:r>
            <a:endParaRPr lang="en-ZA" sz="2000" b="1" dirty="0">
              <a:ea typeface="Times New Roman" panose="02020603050405020304" pitchFamily="18" charset="0"/>
              <a:cs typeface="Times New Roman" panose="02020603050405020304" pitchFamily="18" charset="0"/>
            </a:endParaRPr>
          </a:p>
        </p:txBody>
      </p:sp>
      <p:sp>
        <p:nvSpPr>
          <p:cNvPr id="15" name="Flowchart: Predefined Process 14"/>
          <p:cNvSpPr/>
          <p:nvPr/>
        </p:nvSpPr>
        <p:spPr>
          <a:xfrm>
            <a:off x="6793356" y="3570100"/>
            <a:ext cx="1861636" cy="822457"/>
          </a:xfrm>
          <a:prstGeom prst="flowChartPredefinedProcess">
            <a:avLst/>
          </a:prstGeom>
        </p:spPr>
        <p:style>
          <a:lnRef idx="2">
            <a:schemeClr val="dk1"/>
          </a:lnRef>
          <a:fillRef idx="1">
            <a:schemeClr val="lt1"/>
          </a:fillRef>
          <a:effectRef idx="0">
            <a:schemeClr val="dk1"/>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ct val="115000"/>
              </a:lnSpc>
              <a:spcBef>
                <a:spcPts val="0"/>
              </a:spcBef>
              <a:spcAft>
                <a:spcPts val="450"/>
              </a:spcAft>
            </a:pPr>
            <a:r>
              <a:rPr lang="en-US" sz="2000" b="1" dirty="0">
                <a:ea typeface="Times New Roman" panose="02020603050405020304" pitchFamily="18" charset="0"/>
                <a:cs typeface="Times New Roman" panose="02020603050405020304" pitchFamily="18" charset="0"/>
              </a:rPr>
              <a:t>Application</a:t>
            </a:r>
            <a:r>
              <a:rPr lang="en-US" sz="2000" dirty="0">
                <a:ea typeface="Times New Roman" panose="02020603050405020304" pitchFamily="18" charset="0"/>
                <a:cs typeface="Times New Roman" panose="02020603050405020304" pitchFamily="18" charset="0"/>
              </a:rPr>
              <a:t> </a:t>
            </a:r>
            <a:r>
              <a:rPr lang="en-US" sz="2000" b="1" dirty="0">
                <a:ea typeface="Times New Roman" panose="02020603050405020304" pitchFamily="18" charset="0"/>
                <a:cs typeface="Times New Roman" panose="02020603050405020304" pitchFamily="18" charset="0"/>
              </a:rPr>
              <a:t>Appeal</a:t>
            </a:r>
            <a:endParaRPr lang="en-ZA" sz="2000" b="1" dirty="0">
              <a:ea typeface="Times New Roman" panose="02020603050405020304" pitchFamily="18" charset="0"/>
              <a:cs typeface="Times New Roman" panose="02020603050405020304" pitchFamily="18" charset="0"/>
            </a:endParaRPr>
          </a:p>
        </p:txBody>
      </p:sp>
      <p:grpSp>
        <p:nvGrpSpPr>
          <p:cNvPr id="28" name="Group 27"/>
          <p:cNvGrpSpPr/>
          <p:nvPr/>
        </p:nvGrpSpPr>
        <p:grpSpPr>
          <a:xfrm>
            <a:off x="492815" y="4728679"/>
            <a:ext cx="8208911" cy="1661993"/>
            <a:chOff x="528821" y="4630466"/>
            <a:chExt cx="8136903" cy="1661993"/>
          </a:xfrm>
        </p:grpSpPr>
        <p:sp>
          <p:nvSpPr>
            <p:cNvPr id="24" name="TextBox 23"/>
            <p:cNvSpPr txBox="1"/>
            <p:nvPr/>
          </p:nvSpPr>
          <p:spPr>
            <a:xfrm>
              <a:off x="528821" y="4630466"/>
              <a:ext cx="8136903" cy="1661993"/>
            </a:xfrm>
            <a:prstGeom prst="rect">
              <a:avLst/>
            </a:prstGeom>
            <a:solidFill>
              <a:schemeClr val="accent4">
                <a:lumMod val="40000"/>
                <a:lumOff val="60000"/>
              </a:schemeClr>
            </a:solidFill>
          </p:spPr>
          <p:txBody>
            <a:bodyPr wrap="square" rtlCol="0">
              <a:spAutoFit/>
            </a:bodyPr>
            <a:lstStyle/>
            <a:p>
              <a:endParaRPr lang="en-ZA" sz="1200" b="1" dirty="0"/>
            </a:p>
            <a:p>
              <a:r>
                <a:rPr lang="en-ZA" b="1" dirty="0"/>
                <a:t>PSET INSTITUTION POST APPLICATION PROCESSES</a:t>
              </a:r>
            </a:p>
            <a:p>
              <a:endParaRPr lang="en-ZA" b="1" dirty="0"/>
            </a:p>
            <a:p>
              <a:endParaRPr lang="en-ZA" b="1" dirty="0"/>
            </a:p>
            <a:p>
              <a:endParaRPr lang="en-ZA" b="1" dirty="0"/>
            </a:p>
            <a:p>
              <a:endParaRPr lang="en-ZA" b="1" dirty="0"/>
            </a:p>
          </p:txBody>
        </p:sp>
        <p:sp>
          <p:nvSpPr>
            <p:cNvPr id="16" name="Flowchart: Predefined Process 15"/>
            <p:cNvSpPr/>
            <p:nvPr/>
          </p:nvSpPr>
          <p:spPr>
            <a:xfrm>
              <a:off x="2619825" y="5216099"/>
              <a:ext cx="3594055" cy="428147"/>
            </a:xfrm>
            <a:prstGeom prst="flowChartPredefinedProcess">
              <a:avLst/>
            </a:prstGeom>
          </p:spPr>
          <p:style>
            <a:lnRef idx="2">
              <a:schemeClr val="dk1"/>
            </a:lnRef>
            <a:fillRef idx="1">
              <a:schemeClr val="lt1"/>
            </a:fillRef>
            <a:effectRef idx="0">
              <a:schemeClr val="dk1"/>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ct val="115000"/>
                </a:lnSpc>
                <a:spcBef>
                  <a:spcPts val="0"/>
                </a:spcBef>
                <a:spcAft>
                  <a:spcPts val="450"/>
                </a:spcAft>
              </a:pPr>
              <a:r>
                <a:rPr lang="en-US" sz="2100" b="1" dirty="0">
                  <a:ea typeface="Times New Roman" panose="02020603050405020304" pitchFamily="18" charset="0"/>
                  <a:cs typeface="Times New Roman" panose="02020603050405020304" pitchFamily="18" charset="0"/>
                </a:rPr>
                <a:t>Provisional</a:t>
              </a:r>
              <a:r>
                <a:rPr lang="en-US" sz="600" dirty="0">
                  <a:ea typeface="Times New Roman" panose="02020603050405020304" pitchFamily="18" charset="0"/>
                  <a:cs typeface="Times New Roman" panose="02020603050405020304" pitchFamily="18" charset="0"/>
                </a:rPr>
                <a:t> </a:t>
              </a:r>
              <a:r>
                <a:rPr lang="en-US" sz="2100" b="1" dirty="0">
                  <a:ea typeface="Times New Roman" panose="02020603050405020304" pitchFamily="18" charset="0"/>
                  <a:cs typeface="Times New Roman" panose="02020603050405020304" pitchFamily="18" charset="0"/>
                </a:rPr>
                <a:t>Enrolment</a:t>
              </a:r>
              <a:r>
                <a:rPr lang="en-US" sz="600" dirty="0">
                  <a:ea typeface="Times New Roman" panose="02020603050405020304" pitchFamily="18" charset="0"/>
                  <a:cs typeface="Times New Roman" panose="02020603050405020304" pitchFamily="18" charset="0"/>
                </a:rPr>
                <a:t> </a:t>
              </a:r>
              <a:endParaRPr lang="en-ZA" sz="2100" b="1" dirty="0">
                <a:ea typeface="Times New Roman" panose="02020603050405020304" pitchFamily="18" charset="0"/>
                <a:cs typeface="Times New Roman" panose="02020603050405020304" pitchFamily="18" charset="0"/>
              </a:endParaRPr>
            </a:p>
          </p:txBody>
        </p:sp>
        <p:sp>
          <p:nvSpPr>
            <p:cNvPr id="17" name="Flowchart: Predefined Process 16"/>
            <p:cNvSpPr/>
            <p:nvPr/>
          </p:nvSpPr>
          <p:spPr>
            <a:xfrm>
              <a:off x="6365062" y="5208739"/>
              <a:ext cx="1990108" cy="442471"/>
            </a:xfrm>
            <a:prstGeom prst="flowChartPredefinedProcess">
              <a:avLst/>
            </a:prstGeom>
          </p:spPr>
          <p:style>
            <a:lnRef idx="2">
              <a:schemeClr val="dk1"/>
            </a:lnRef>
            <a:fillRef idx="1">
              <a:schemeClr val="lt1"/>
            </a:fillRef>
            <a:effectRef idx="0">
              <a:schemeClr val="dk1"/>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ct val="115000"/>
                </a:lnSpc>
                <a:spcBef>
                  <a:spcPts val="0"/>
                </a:spcBef>
                <a:spcAft>
                  <a:spcPts val="450"/>
                </a:spcAft>
              </a:pPr>
              <a:r>
                <a:rPr lang="en-US" sz="2100" b="1" dirty="0">
                  <a:ea typeface="Times New Roman" panose="02020603050405020304" pitchFamily="18" charset="0"/>
                  <a:cs typeface="Times New Roman" panose="02020603050405020304" pitchFamily="18" charset="0"/>
                </a:rPr>
                <a:t>Registration</a:t>
              </a:r>
              <a:endParaRPr lang="en-ZA" sz="2100" b="1" dirty="0">
                <a:ea typeface="Times New Roman" panose="02020603050405020304" pitchFamily="18" charset="0"/>
                <a:cs typeface="Times New Roman" panose="02020603050405020304" pitchFamily="18" charset="0"/>
              </a:endParaRPr>
            </a:p>
          </p:txBody>
        </p:sp>
        <p:sp>
          <p:nvSpPr>
            <p:cNvPr id="18" name="Flowchart: Predefined Process 17"/>
            <p:cNvSpPr/>
            <p:nvPr/>
          </p:nvSpPr>
          <p:spPr>
            <a:xfrm>
              <a:off x="873093" y="5221939"/>
              <a:ext cx="1557840" cy="416069"/>
            </a:xfrm>
            <a:prstGeom prst="flowChartPredefinedProcess">
              <a:avLst/>
            </a:prstGeom>
          </p:spPr>
          <p:style>
            <a:lnRef idx="2">
              <a:schemeClr val="dk1"/>
            </a:lnRef>
            <a:fillRef idx="1">
              <a:schemeClr val="lt1"/>
            </a:fillRef>
            <a:effectRef idx="0">
              <a:schemeClr val="dk1"/>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ct val="115000"/>
                </a:lnSpc>
                <a:spcBef>
                  <a:spcPts val="0"/>
                </a:spcBef>
                <a:spcAft>
                  <a:spcPts val="450"/>
                </a:spcAft>
              </a:pPr>
              <a:r>
                <a:rPr lang="en-US" sz="2100" b="1" dirty="0">
                  <a:ea typeface="Times New Roman" panose="02020603050405020304" pitchFamily="18" charset="0"/>
                  <a:cs typeface="Times New Roman" panose="02020603050405020304" pitchFamily="18" charset="0"/>
                </a:rPr>
                <a:t>Selection</a:t>
              </a:r>
              <a:endParaRPr lang="en-ZA" sz="2100" b="1" dirty="0">
                <a:ea typeface="Times New Roman" panose="02020603050405020304" pitchFamily="18" charset="0"/>
                <a:cs typeface="Times New Roman" panose="02020603050405020304" pitchFamily="18" charset="0"/>
              </a:endParaRPr>
            </a:p>
          </p:txBody>
        </p:sp>
      </p:grpSp>
      <p:sp>
        <p:nvSpPr>
          <p:cNvPr id="19" name="Flowchart: Terminator 18"/>
          <p:cNvSpPr/>
          <p:nvPr/>
        </p:nvSpPr>
        <p:spPr>
          <a:xfrm>
            <a:off x="4103661" y="2129574"/>
            <a:ext cx="1276485" cy="436968"/>
          </a:xfrm>
          <a:prstGeom prst="flowChartTermina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ct val="115000"/>
              </a:lnSpc>
              <a:spcBef>
                <a:spcPts val="0"/>
              </a:spcBef>
              <a:spcAft>
                <a:spcPts val="450"/>
              </a:spcAft>
            </a:pPr>
            <a:r>
              <a:rPr lang="en-US" sz="2100" b="1" dirty="0">
                <a:ea typeface="Times New Roman" panose="02020603050405020304" pitchFamily="18" charset="0"/>
                <a:cs typeface="Times New Roman" panose="02020603050405020304" pitchFamily="18" charset="0"/>
              </a:rPr>
              <a:t>Interface</a:t>
            </a:r>
            <a:endParaRPr lang="en-ZA" sz="825" b="1" dirty="0">
              <a:ea typeface="Times New Roman" panose="02020603050405020304" pitchFamily="18" charset="0"/>
              <a:cs typeface="Times New Roman" panose="02020603050405020304" pitchFamily="18" charset="0"/>
            </a:endParaRPr>
          </a:p>
        </p:txBody>
      </p:sp>
      <p:sp>
        <p:nvSpPr>
          <p:cNvPr id="20" name="Flowchart: Terminator 19"/>
          <p:cNvSpPr/>
          <p:nvPr/>
        </p:nvSpPr>
        <p:spPr>
          <a:xfrm>
            <a:off x="4313910" y="4456485"/>
            <a:ext cx="1258158" cy="437725"/>
          </a:xfrm>
          <a:prstGeom prst="flowChartTermina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ct val="115000"/>
              </a:lnSpc>
              <a:spcBef>
                <a:spcPts val="0"/>
              </a:spcBef>
              <a:spcAft>
                <a:spcPts val="450"/>
              </a:spcAft>
            </a:pPr>
            <a:r>
              <a:rPr lang="en-US" sz="2100" b="1" dirty="0">
                <a:ea typeface="Times New Roman" panose="02020603050405020304" pitchFamily="18" charset="0"/>
                <a:cs typeface="Times New Roman" panose="02020603050405020304" pitchFamily="18" charset="0"/>
              </a:rPr>
              <a:t>Interface</a:t>
            </a:r>
            <a:endParaRPr lang="en-ZA" sz="825" b="1" dirty="0">
              <a:ea typeface="Times New Roman" panose="02020603050405020304" pitchFamily="18" charset="0"/>
              <a:cs typeface="Times New Roman" panose="02020603050405020304" pitchFamily="18" charset="0"/>
            </a:endParaRPr>
          </a:p>
        </p:txBody>
      </p:sp>
      <p:sp>
        <p:nvSpPr>
          <p:cNvPr id="21" name="Rectangle 33"/>
          <p:cNvSpPr>
            <a:spLocks noChangeArrowheads="1"/>
          </p:cNvSpPr>
          <p:nvPr/>
        </p:nvSpPr>
        <p:spPr bwMode="auto">
          <a:xfrm>
            <a:off x="685800" y="11413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ZA"/>
          </a:p>
        </p:txBody>
      </p:sp>
      <p:sp>
        <p:nvSpPr>
          <p:cNvPr id="2" name="TextBox 1"/>
          <p:cNvSpPr txBox="1"/>
          <p:nvPr/>
        </p:nvSpPr>
        <p:spPr>
          <a:xfrm>
            <a:off x="3687770" y="533785"/>
            <a:ext cx="5137874" cy="461665"/>
          </a:xfrm>
          <a:prstGeom prst="rect">
            <a:avLst/>
          </a:prstGeom>
          <a:noFill/>
        </p:spPr>
        <p:txBody>
          <a:bodyPr wrap="square" rtlCol="0">
            <a:spAutoFit/>
          </a:bodyPr>
          <a:lstStyle/>
          <a:p>
            <a:r>
              <a:rPr lang="en-ZA" sz="2300" b="1" i="1" dirty="0" smtClean="0"/>
              <a:t>CAS BUSINESS PROCESS MODEL</a:t>
            </a:r>
            <a:endParaRPr lang="en-ZA" sz="2300" b="1" i="1" dirty="0"/>
          </a:p>
        </p:txBody>
      </p:sp>
      <p:sp>
        <p:nvSpPr>
          <p:cNvPr id="23" name="TextBox 22"/>
          <p:cNvSpPr txBox="1"/>
          <p:nvPr/>
        </p:nvSpPr>
        <p:spPr>
          <a:xfrm>
            <a:off x="446080" y="408957"/>
            <a:ext cx="8208912" cy="587853"/>
          </a:xfrm>
          <a:prstGeom prst="rect">
            <a:avLst/>
          </a:prstGeom>
          <a:solidFill>
            <a:srgbClr val="006600"/>
          </a:solidFill>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marL="0" marR="0" algn="ctr">
              <a:lnSpc>
                <a:spcPct val="115000"/>
              </a:lnSpc>
              <a:spcBef>
                <a:spcPts val="0"/>
              </a:spcBef>
              <a:spcAft>
                <a:spcPts val="0"/>
              </a:spcAft>
            </a:pPr>
            <a:r>
              <a:rPr lang="en-GB" sz="2800" b="1" dirty="0" smtClean="0">
                <a:ea typeface="Times New Roman"/>
                <a:cs typeface="Times New Roman"/>
              </a:rPr>
              <a:t>Central Applications Service Business Process Model</a:t>
            </a:r>
            <a:endParaRPr lang="en-US" sz="2800" dirty="0">
              <a:latin typeface="Calibri"/>
              <a:ea typeface="Times New Roman"/>
              <a:cs typeface="Times New Roman"/>
            </a:endParaRPr>
          </a:p>
        </p:txBody>
      </p:sp>
      <p:sp>
        <p:nvSpPr>
          <p:cNvPr id="29" name="Flowchart: Predefined Process 28"/>
          <p:cNvSpPr/>
          <p:nvPr/>
        </p:nvSpPr>
        <p:spPr>
          <a:xfrm>
            <a:off x="5508104" y="5831315"/>
            <a:ext cx="3051099" cy="431816"/>
          </a:xfrm>
          <a:prstGeom prst="flowChartPredefinedProcess">
            <a:avLst/>
          </a:prstGeom>
        </p:spPr>
        <p:style>
          <a:lnRef idx="2">
            <a:schemeClr val="dk1"/>
          </a:lnRef>
          <a:fillRef idx="1">
            <a:schemeClr val="lt1"/>
          </a:fillRef>
          <a:effectRef idx="0">
            <a:schemeClr val="dk1"/>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ct val="115000"/>
              </a:lnSpc>
              <a:spcBef>
                <a:spcPts val="0"/>
              </a:spcBef>
              <a:spcAft>
                <a:spcPts val="450"/>
              </a:spcAft>
            </a:pPr>
            <a:r>
              <a:rPr lang="en-US" sz="2000" b="1" dirty="0">
                <a:ea typeface="Times New Roman" panose="02020603050405020304" pitchFamily="18" charset="0"/>
                <a:cs typeface="Times New Roman" panose="02020603050405020304" pitchFamily="18" charset="0"/>
              </a:rPr>
              <a:t>Application</a:t>
            </a:r>
            <a:r>
              <a:rPr lang="en-US" sz="2000" dirty="0">
                <a:ea typeface="Times New Roman" panose="02020603050405020304" pitchFamily="18" charset="0"/>
                <a:cs typeface="Times New Roman" panose="02020603050405020304" pitchFamily="18" charset="0"/>
              </a:rPr>
              <a:t> </a:t>
            </a:r>
            <a:r>
              <a:rPr lang="en-US" sz="2000" b="1" dirty="0">
                <a:ea typeface="Times New Roman" panose="02020603050405020304" pitchFamily="18" charset="0"/>
                <a:cs typeface="Times New Roman" panose="02020603050405020304" pitchFamily="18" charset="0"/>
              </a:rPr>
              <a:t>Appeal</a:t>
            </a:r>
            <a:endParaRPr lang="en-ZA" sz="2000" b="1" dirty="0">
              <a:ea typeface="Times New Roman" panose="02020603050405020304" pitchFamily="18" charset="0"/>
              <a:cs typeface="Times New Roman" panose="02020603050405020304" pitchFamily="18" charset="0"/>
            </a:endParaRPr>
          </a:p>
        </p:txBody>
      </p:sp>
      <p:sp>
        <p:nvSpPr>
          <p:cNvPr id="30" name="Flowchart: Predefined Process 29"/>
          <p:cNvSpPr/>
          <p:nvPr/>
        </p:nvSpPr>
        <p:spPr>
          <a:xfrm>
            <a:off x="637925" y="5822040"/>
            <a:ext cx="4582147" cy="450365"/>
          </a:xfrm>
          <a:prstGeom prst="flowChartPredefinedProcess">
            <a:avLst/>
          </a:prstGeom>
        </p:spPr>
        <p:style>
          <a:lnRef idx="2">
            <a:schemeClr val="dk1"/>
          </a:lnRef>
          <a:fillRef idx="1">
            <a:schemeClr val="lt1"/>
          </a:fillRef>
          <a:effectRef idx="0">
            <a:schemeClr val="dk1"/>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ct val="115000"/>
              </a:lnSpc>
              <a:spcBef>
                <a:spcPts val="0"/>
              </a:spcBef>
              <a:spcAft>
                <a:spcPts val="450"/>
              </a:spcAft>
            </a:pPr>
            <a:r>
              <a:rPr lang="en-US" sz="2000" b="1" dirty="0">
                <a:ea typeface="Times New Roman" panose="02020603050405020304" pitchFamily="18" charset="0"/>
                <a:cs typeface="Times New Roman" panose="02020603050405020304" pitchFamily="18" charset="0"/>
              </a:rPr>
              <a:t>Communication</a:t>
            </a:r>
            <a:r>
              <a:rPr lang="en-US" sz="2000" dirty="0">
                <a:ea typeface="Times New Roman" panose="02020603050405020304" pitchFamily="18" charset="0"/>
                <a:cs typeface="Times New Roman" panose="02020603050405020304" pitchFamily="18" charset="0"/>
              </a:rPr>
              <a:t> </a:t>
            </a:r>
            <a:r>
              <a:rPr lang="en-US" sz="2000" b="1" dirty="0">
                <a:ea typeface="Times New Roman" panose="02020603050405020304" pitchFamily="18" charset="0"/>
                <a:cs typeface="Times New Roman" panose="02020603050405020304" pitchFamily="18" charset="0"/>
              </a:rPr>
              <a:t>Management</a:t>
            </a:r>
            <a:endParaRPr lang="en-ZA" sz="2000" b="1"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992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heel(1)">
                                      <p:cBhvr>
                                        <p:cTn id="36" dur="20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heel(1)">
                                      <p:cBhvr>
                                        <p:cTn id="41"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6" grpId="0" animBg="1"/>
      <p:bldP spid="19" grpId="0" animBg="1"/>
      <p:bldP spid="2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3835" y="908720"/>
            <a:ext cx="9108544" cy="720080"/>
          </a:xfrm>
        </p:spPr>
        <p:txBody>
          <a:bodyPr/>
          <a:lstStyle/>
          <a:p>
            <a:endParaRPr lang="en-US" dirty="0"/>
          </a:p>
        </p:txBody>
      </p:sp>
      <p:sp>
        <p:nvSpPr>
          <p:cNvPr id="8" name="Content Placeholder 7"/>
          <p:cNvSpPr>
            <a:spLocks noGrp="1"/>
          </p:cNvSpPr>
          <p:nvPr>
            <p:ph idx="1"/>
          </p:nvPr>
        </p:nvSpPr>
        <p:spPr>
          <a:xfrm>
            <a:off x="519842" y="852083"/>
            <a:ext cx="8147248" cy="5385229"/>
          </a:xfrm>
          <a:solidFill>
            <a:schemeClr val="bg1"/>
          </a:solidFill>
        </p:spPr>
        <p:txBody>
          <a:bodyPr/>
          <a:lstStyle/>
          <a:p>
            <a:pPr>
              <a:defRPr/>
            </a:pPr>
            <a:r>
              <a:rPr lang="en-US" dirty="0" smtClean="0"/>
              <a:t>Change Management</a:t>
            </a:r>
          </a:p>
          <a:p>
            <a:pPr>
              <a:defRPr/>
            </a:pPr>
            <a:r>
              <a:rPr lang="en-US" dirty="0" smtClean="0"/>
              <a:t>Determination of scope of CAS </a:t>
            </a:r>
          </a:p>
          <a:p>
            <a:pPr lvl="1">
              <a:defRPr/>
            </a:pPr>
            <a:r>
              <a:rPr lang="en-US" dirty="0" smtClean="0"/>
              <a:t>Conclusion of Application Service Agreement</a:t>
            </a:r>
            <a:endParaRPr lang="en-US" dirty="0"/>
          </a:p>
          <a:p>
            <a:pPr lvl="1">
              <a:defRPr/>
            </a:pPr>
            <a:r>
              <a:rPr lang="en-US" dirty="0"/>
              <a:t>Introduce </a:t>
            </a:r>
            <a:r>
              <a:rPr lang="en-US" b="1" dirty="0"/>
              <a:t>selection</a:t>
            </a:r>
            <a:r>
              <a:rPr lang="en-US" dirty="0"/>
              <a:t>, </a:t>
            </a:r>
            <a:r>
              <a:rPr lang="en-US" b="1" dirty="0"/>
              <a:t>provisional enrolment</a:t>
            </a:r>
            <a:r>
              <a:rPr lang="en-US" dirty="0"/>
              <a:t>, application appeal and communication processes prior to registration</a:t>
            </a:r>
          </a:p>
          <a:p>
            <a:pPr lvl="1">
              <a:defRPr/>
            </a:pPr>
            <a:r>
              <a:rPr lang="en-US" dirty="0" smtClean="0"/>
              <a:t>Choice to apply minimum requirements (pre-selection process) checks before submission for selection</a:t>
            </a:r>
          </a:p>
          <a:p>
            <a:pPr>
              <a:defRPr/>
            </a:pPr>
            <a:r>
              <a:rPr lang="en-US" sz="4000" dirty="0" smtClean="0"/>
              <a:t>College as Access Point</a:t>
            </a:r>
          </a:p>
          <a:p>
            <a:pPr>
              <a:defRPr/>
            </a:pPr>
            <a:endParaRPr lang="en-US" sz="4000" dirty="0" smtClean="0"/>
          </a:p>
          <a:p>
            <a:pPr>
              <a:defRPr/>
            </a:pPr>
            <a:endParaRPr lang="en-US" sz="4000" dirty="0"/>
          </a:p>
        </p:txBody>
      </p:sp>
      <p:sp>
        <p:nvSpPr>
          <p:cNvPr id="4" name="TextBox 3"/>
          <p:cNvSpPr txBox="1"/>
          <p:nvPr/>
        </p:nvSpPr>
        <p:spPr>
          <a:xfrm>
            <a:off x="519841" y="293340"/>
            <a:ext cx="8147248" cy="558743"/>
          </a:xfrm>
          <a:prstGeom prst="rect">
            <a:avLst/>
          </a:prstGeom>
          <a:solidFill>
            <a:srgbClr val="006600"/>
          </a:solidFill>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marL="0" marR="0" algn="ctr">
              <a:lnSpc>
                <a:spcPct val="115000"/>
              </a:lnSpc>
              <a:spcBef>
                <a:spcPts val="0"/>
              </a:spcBef>
              <a:spcAft>
                <a:spcPts val="0"/>
              </a:spcAft>
            </a:pPr>
            <a:r>
              <a:rPr lang="en-ZA" sz="2800" b="1" dirty="0" smtClean="0">
                <a:ea typeface="Times New Roman"/>
                <a:cs typeface="Times New Roman"/>
              </a:rPr>
              <a:t>College Responsibilities</a:t>
            </a:r>
            <a:endParaRPr lang="en-US" sz="2800" b="1" dirty="0">
              <a:ea typeface="Times New Roman"/>
              <a:cs typeface="Times New Roman"/>
            </a:endParaRPr>
          </a:p>
        </p:txBody>
      </p:sp>
    </p:spTree>
    <p:extLst>
      <p:ext uri="{BB962C8B-B14F-4D97-AF65-F5344CB8AC3E}">
        <p14:creationId xmlns:p14="http://schemas.microsoft.com/office/powerpoint/2010/main" val="2488876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3835" y="908720"/>
            <a:ext cx="9108544" cy="720080"/>
          </a:xfrm>
        </p:spPr>
        <p:txBody>
          <a:bodyPr/>
          <a:lstStyle/>
          <a:p>
            <a:endParaRPr lang="en-US" dirty="0"/>
          </a:p>
        </p:txBody>
      </p:sp>
      <p:sp>
        <p:nvSpPr>
          <p:cNvPr id="4" name="TextBox 3"/>
          <p:cNvSpPr txBox="1"/>
          <p:nvPr/>
        </p:nvSpPr>
        <p:spPr>
          <a:xfrm>
            <a:off x="519841" y="293340"/>
            <a:ext cx="8147248" cy="558743"/>
          </a:xfrm>
          <a:prstGeom prst="rect">
            <a:avLst/>
          </a:prstGeom>
          <a:solidFill>
            <a:srgbClr val="006600"/>
          </a:solidFill>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marL="0" marR="0" algn="ctr">
              <a:lnSpc>
                <a:spcPct val="115000"/>
              </a:lnSpc>
              <a:spcBef>
                <a:spcPts val="0"/>
              </a:spcBef>
              <a:spcAft>
                <a:spcPts val="0"/>
              </a:spcAft>
            </a:pPr>
            <a:r>
              <a:rPr lang="en-ZA" sz="2800" b="1" dirty="0" smtClean="0">
                <a:ea typeface="Times New Roman"/>
                <a:cs typeface="Times New Roman"/>
              </a:rPr>
              <a:t>College Responsibilities</a:t>
            </a:r>
            <a:endParaRPr lang="en-US" sz="2800" b="1" dirty="0">
              <a:ea typeface="Times New Roman"/>
              <a:cs typeface="Times New Roman"/>
            </a:endParaRPr>
          </a:p>
        </p:txBody>
      </p:sp>
      <p:sp>
        <p:nvSpPr>
          <p:cNvPr id="3" name="Content Placeholder 2"/>
          <p:cNvSpPr>
            <a:spLocks noGrp="1"/>
          </p:cNvSpPr>
          <p:nvPr>
            <p:ph idx="1"/>
          </p:nvPr>
        </p:nvSpPr>
        <p:spPr/>
        <p:txBody>
          <a:bodyPr/>
          <a:lstStyle/>
          <a:p>
            <a:endParaRPr lang="en-ZA" dirty="0"/>
          </a:p>
        </p:txBody>
      </p:sp>
      <p:pic>
        <p:nvPicPr>
          <p:cNvPr id="2" name="Picture 1"/>
          <p:cNvPicPr>
            <a:picLocks noChangeAspect="1"/>
          </p:cNvPicPr>
          <p:nvPr/>
        </p:nvPicPr>
        <p:blipFill>
          <a:blip r:embed="rId2"/>
          <a:stretch>
            <a:fillRect/>
          </a:stretch>
        </p:blipFill>
        <p:spPr>
          <a:xfrm>
            <a:off x="438196" y="852083"/>
            <a:ext cx="8281676" cy="5412646"/>
          </a:xfrm>
          <a:prstGeom prst="rect">
            <a:avLst/>
          </a:prstGeom>
        </p:spPr>
      </p:pic>
    </p:spTree>
    <p:extLst>
      <p:ext uri="{BB962C8B-B14F-4D97-AF65-F5344CB8AC3E}">
        <p14:creationId xmlns:p14="http://schemas.microsoft.com/office/powerpoint/2010/main" val="12355229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938"/>
            <a:ext cx="9144000" cy="6873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81000" y="2146518"/>
            <a:ext cx="8381999" cy="523220"/>
          </a:xfrm>
          <a:prstGeom prst="rect">
            <a:avLst/>
          </a:prstGeom>
          <a:solidFill>
            <a:srgbClr val="006600"/>
          </a:solidFill>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fontAlgn="auto">
              <a:spcBef>
                <a:spcPts val="0"/>
              </a:spcBef>
              <a:spcAft>
                <a:spcPts val="0"/>
              </a:spcAft>
              <a:defRPr/>
            </a:pPr>
            <a:r>
              <a:rPr lang="en-ZA" sz="2800" b="1" dirty="0" smtClean="0">
                <a:solidFill>
                  <a:prstClr val="white"/>
                </a:solidFill>
              </a:rPr>
              <a:t>TVETMIS and BMS IMPLICATIONS</a:t>
            </a:r>
            <a:endParaRPr lang="en-ZA" sz="2800" b="1" dirty="0">
              <a:solidFill>
                <a:prstClr val="white"/>
              </a:solidFill>
              <a:cs typeface="Arial" pitchFamily="34" charset="0"/>
            </a:endParaRPr>
          </a:p>
        </p:txBody>
      </p:sp>
      <p:sp>
        <p:nvSpPr>
          <p:cNvPr id="3076" name="Slide Number Placeholder 7"/>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0DDC73E1-0CA4-4C04-AC77-27C07BA7E9D9}" type="slidenum">
              <a:rPr lang="en-US" altLang="en-US" b="1">
                <a:solidFill>
                  <a:prstClr val="black"/>
                </a:solidFill>
              </a:rPr>
              <a:pPr eaLnBrk="1" hangingPunct="1"/>
              <a:t>19</a:t>
            </a:fld>
            <a:endParaRPr lang="en-US" altLang="en-US" b="1">
              <a:solidFill>
                <a:prstClr val="black"/>
              </a:solidFill>
            </a:endParaRPr>
          </a:p>
        </p:txBody>
      </p:sp>
      <p:sp>
        <p:nvSpPr>
          <p:cNvPr id="2" name="Footer Placeholder 1"/>
          <p:cNvSpPr>
            <a:spLocks noGrp="1"/>
          </p:cNvSpPr>
          <p:nvPr>
            <p:ph type="ftr" sz="quarter" idx="11"/>
          </p:nvPr>
        </p:nvSpPr>
        <p:spPr/>
        <p:txBody>
          <a:bodyPr/>
          <a:lstStyle/>
          <a:p>
            <a:pPr>
              <a:defRPr/>
            </a:pPr>
            <a:endParaRPr lang="en-US">
              <a:solidFill>
                <a:prstClr val="black">
                  <a:tint val="75000"/>
                </a:prstClr>
              </a:solidFill>
            </a:endParaRPr>
          </a:p>
        </p:txBody>
      </p:sp>
    </p:spTree>
    <p:extLst>
      <p:ext uri="{BB962C8B-B14F-4D97-AF65-F5344CB8AC3E}">
        <p14:creationId xmlns:p14="http://schemas.microsoft.com/office/powerpoint/2010/main" val="11879415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570" y="692696"/>
            <a:ext cx="8229600" cy="940966"/>
          </a:xfrm>
        </p:spPr>
        <p:txBody>
          <a:bodyPr/>
          <a:lstStyle/>
          <a:p>
            <a:r>
              <a:rPr lang="en-ZA" b="1" dirty="0" smtClean="0"/>
              <a:t>Table of Content</a:t>
            </a:r>
            <a:endParaRPr lang="en-ZA" b="1" dirty="0"/>
          </a:p>
        </p:txBody>
      </p:sp>
      <p:sp>
        <p:nvSpPr>
          <p:cNvPr id="3" name="Content Placeholder 2"/>
          <p:cNvSpPr>
            <a:spLocks noGrp="1"/>
          </p:cNvSpPr>
          <p:nvPr>
            <p:ph idx="1"/>
          </p:nvPr>
        </p:nvSpPr>
        <p:spPr>
          <a:xfrm>
            <a:off x="934794" y="1633662"/>
            <a:ext cx="7283152" cy="4525963"/>
          </a:xfrm>
        </p:spPr>
        <p:txBody>
          <a:bodyPr/>
          <a:lstStyle/>
          <a:p>
            <a:r>
              <a:rPr lang="en-ZA" dirty="0" smtClean="0"/>
              <a:t>Meeting Objectives</a:t>
            </a:r>
          </a:p>
          <a:p>
            <a:r>
              <a:rPr lang="en-ZA" dirty="0" smtClean="0"/>
              <a:t>Background </a:t>
            </a:r>
            <a:r>
              <a:rPr lang="en-ZA" dirty="0"/>
              <a:t>of </a:t>
            </a:r>
            <a:r>
              <a:rPr lang="en-ZA" dirty="0" smtClean="0"/>
              <a:t>CAS</a:t>
            </a:r>
          </a:p>
          <a:p>
            <a:r>
              <a:rPr lang="en-ZA" dirty="0" smtClean="0"/>
              <a:t>What is or is not CAS? </a:t>
            </a:r>
          </a:p>
          <a:p>
            <a:r>
              <a:rPr lang="en-ZA" dirty="0" smtClean="0"/>
              <a:t>Draft CAS Bill 2019 for public comment</a:t>
            </a:r>
          </a:p>
          <a:p>
            <a:r>
              <a:rPr lang="en-ZA" dirty="0" smtClean="0"/>
              <a:t>College Responsibilities</a:t>
            </a:r>
          </a:p>
          <a:p>
            <a:r>
              <a:rPr lang="en-ZA" dirty="0" smtClean="0"/>
              <a:t>BMS and TVETMIS implication</a:t>
            </a:r>
          </a:p>
          <a:p>
            <a:r>
              <a:rPr lang="en-ZA" dirty="0" smtClean="0"/>
              <a:t>Next Steps</a:t>
            </a:r>
          </a:p>
          <a:p>
            <a:endParaRPr lang="en-ZA" dirty="0"/>
          </a:p>
        </p:txBody>
      </p:sp>
    </p:spTree>
    <p:extLst>
      <p:ext uri="{BB962C8B-B14F-4D97-AF65-F5344CB8AC3E}">
        <p14:creationId xmlns:p14="http://schemas.microsoft.com/office/powerpoint/2010/main" val="13961248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3835" y="908720"/>
            <a:ext cx="9108544" cy="720080"/>
          </a:xfrm>
        </p:spPr>
        <p:txBody>
          <a:bodyPr/>
          <a:lstStyle/>
          <a:p>
            <a:endParaRPr lang="en-US" dirty="0"/>
          </a:p>
        </p:txBody>
      </p:sp>
      <p:sp>
        <p:nvSpPr>
          <p:cNvPr id="8" name="Content Placeholder 7"/>
          <p:cNvSpPr>
            <a:spLocks noGrp="1"/>
          </p:cNvSpPr>
          <p:nvPr>
            <p:ph idx="1"/>
          </p:nvPr>
        </p:nvSpPr>
        <p:spPr>
          <a:xfrm>
            <a:off x="519842" y="852083"/>
            <a:ext cx="8147248" cy="5385229"/>
          </a:xfrm>
          <a:solidFill>
            <a:schemeClr val="bg1"/>
          </a:solidFill>
        </p:spPr>
        <p:txBody>
          <a:bodyPr/>
          <a:lstStyle/>
          <a:p>
            <a:pPr>
              <a:defRPr/>
            </a:pPr>
            <a:endParaRPr lang="en-US" dirty="0" smtClean="0"/>
          </a:p>
          <a:p>
            <a:pPr>
              <a:defRPr/>
            </a:pPr>
            <a:r>
              <a:rPr lang="en-US" dirty="0" smtClean="0"/>
              <a:t>Development if Interface with CAS system(s)</a:t>
            </a:r>
          </a:p>
          <a:p>
            <a:pPr lvl="1">
              <a:defRPr/>
            </a:pPr>
            <a:r>
              <a:rPr lang="en-US" dirty="0" smtClean="0"/>
              <a:t>Application data exchange</a:t>
            </a:r>
          </a:p>
          <a:p>
            <a:pPr lvl="1">
              <a:defRPr/>
            </a:pPr>
            <a:r>
              <a:rPr lang="en-US" dirty="0" smtClean="0"/>
              <a:t>Enrollment data submission</a:t>
            </a:r>
          </a:p>
          <a:p>
            <a:pPr lvl="1">
              <a:defRPr/>
            </a:pPr>
            <a:r>
              <a:rPr lang="en-US" dirty="0" smtClean="0"/>
              <a:t>Study programme data provision</a:t>
            </a:r>
          </a:p>
        </p:txBody>
      </p:sp>
      <p:sp>
        <p:nvSpPr>
          <p:cNvPr id="4" name="TextBox 3"/>
          <p:cNvSpPr txBox="1"/>
          <p:nvPr/>
        </p:nvSpPr>
        <p:spPr>
          <a:xfrm>
            <a:off x="519841" y="293340"/>
            <a:ext cx="8147248" cy="558743"/>
          </a:xfrm>
          <a:prstGeom prst="rect">
            <a:avLst/>
          </a:prstGeom>
          <a:solidFill>
            <a:srgbClr val="006600"/>
          </a:solidFill>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marL="0" marR="0" algn="ctr">
              <a:lnSpc>
                <a:spcPct val="115000"/>
              </a:lnSpc>
              <a:spcBef>
                <a:spcPts val="0"/>
              </a:spcBef>
              <a:spcAft>
                <a:spcPts val="0"/>
              </a:spcAft>
            </a:pPr>
            <a:r>
              <a:rPr lang="en-GB" sz="2800" b="1" dirty="0" smtClean="0">
                <a:ea typeface="Times New Roman"/>
                <a:cs typeface="Times New Roman"/>
              </a:rPr>
              <a:t>Central Applications Service </a:t>
            </a:r>
            <a:r>
              <a:rPr lang="en-ZA" sz="2800" b="1" dirty="0" smtClean="0">
                <a:ea typeface="Times New Roman"/>
                <a:cs typeface="Times New Roman"/>
              </a:rPr>
              <a:t>Implications</a:t>
            </a:r>
            <a:endParaRPr lang="en-US" sz="2800" b="1" dirty="0">
              <a:ea typeface="Times New Roman"/>
              <a:cs typeface="Times New Roman"/>
            </a:endParaRPr>
          </a:p>
        </p:txBody>
      </p:sp>
    </p:spTree>
    <p:extLst>
      <p:ext uri="{BB962C8B-B14F-4D97-AF65-F5344CB8AC3E}">
        <p14:creationId xmlns:p14="http://schemas.microsoft.com/office/powerpoint/2010/main" val="8911200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3835" y="908720"/>
            <a:ext cx="9108544" cy="720080"/>
          </a:xfrm>
        </p:spPr>
        <p:txBody>
          <a:bodyPr/>
          <a:lstStyle/>
          <a:p>
            <a:endParaRPr lang="en-US" dirty="0"/>
          </a:p>
        </p:txBody>
      </p:sp>
      <p:sp>
        <p:nvSpPr>
          <p:cNvPr id="8" name="Content Placeholder 7"/>
          <p:cNvSpPr>
            <a:spLocks noGrp="1"/>
          </p:cNvSpPr>
          <p:nvPr>
            <p:ph idx="1"/>
          </p:nvPr>
        </p:nvSpPr>
        <p:spPr>
          <a:xfrm>
            <a:off x="519842" y="852083"/>
            <a:ext cx="8147248" cy="5385229"/>
          </a:xfrm>
          <a:solidFill>
            <a:schemeClr val="bg1"/>
          </a:solidFill>
        </p:spPr>
        <p:txBody>
          <a:bodyPr/>
          <a:lstStyle/>
          <a:p>
            <a:pPr>
              <a:defRPr/>
            </a:pPr>
            <a:endParaRPr lang="en-US" dirty="0" smtClean="0"/>
          </a:p>
          <a:p>
            <a:pPr>
              <a:defRPr/>
            </a:pPr>
            <a:endParaRPr lang="en-US" dirty="0" smtClean="0"/>
          </a:p>
        </p:txBody>
      </p:sp>
      <p:sp>
        <p:nvSpPr>
          <p:cNvPr id="4" name="TextBox 3"/>
          <p:cNvSpPr txBox="1"/>
          <p:nvPr/>
        </p:nvSpPr>
        <p:spPr>
          <a:xfrm>
            <a:off x="519841" y="293340"/>
            <a:ext cx="8147248" cy="587853"/>
          </a:xfrm>
          <a:prstGeom prst="rect">
            <a:avLst/>
          </a:prstGeom>
          <a:solidFill>
            <a:srgbClr val="006600"/>
          </a:solidFill>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marL="0" marR="0" algn="ctr">
              <a:lnSpc>
                <a:spcPct val="115000"/>
              </a:lnSpc>
              <a:spcBef>
                <a:spcPts val="0"/>
              </a:spcBef>
              <a:spcAft>
                <a:spcPts val="0"/>
              </a:spcAft>
            </a:pPr>
            <a:r>
              <a:rPr lang="en-GB" sz="2800" b="1" dirty="0" smtClean="0">
                <a:ea typeface="Times New Roman"/>
                <a:cs typeface="Times New Roman"/>
              </a:rPr>
              <a:t>Service </a:t>
            </a:r>
            <a:r>
              <a:rPr lang="en-ZA" sz="2800" b="1" dirty="0" smtClean="0">
                <a:ea typeface="Times New Roman"/>
                <a:cs typeface="Times New Roman"/>
              </a:rPr>
              <a:t>Implementation Roadmap</a:t>
            </a:r>
            <a:endParaRPr lang="en-US" sz="2800" b="1" dirty="0">
              <a:ea typeface="Times New Roman"/>
              <a:cs typeface="Times New Roman"/>
            </a:endParaRPr>
          </a:p>
        </p:txBody>
      </p:sp>
      <p:graphicFrame>
        <p:nvGraphicFramePr>
          <p:cNvPr id="6" name="Content Placeholder 5"/>
          <p:cNvGraphicFramePr>
            <a:graphicFrameLocks/>
          </p:cNvGraphicFramePr>
          <p:nvPr>
            <p:extLst>
              <p:ext uri="{D42A27DB-BD31-4B8C-83A1-F6EECF244321}">
                <p14:modId xmlns:p14="http://schemas.microsoft.com/office/powerpoint/2010/main" val="3956553016"/>
              </p:ext>
            </p:extLst>
          </p:nvPr>
        </p:nvGraphicFramePr>
        <p:xfrm>
          <a:off x="519042" y="852082"/>
          <a:ext cx="8148046" cy="5559992"/>
        </p:xfrm>
        <a:graphic>
          <a:graphicData uri="http://schemas.openxmlformats.org/drawingml/2006/table">
            <a:tbl>
              <a:tblPr firstRow="1" bandRow="1">
                <a:tableStyleId>{5C22544A-7EE6-4342-B048-85BDC9FD1C3A}</a:tableStyleId>
              </a:tblPr>
              <a:tblGrid>
                <a:gridCol w="1443816"/>
                <a:gridCol w="1499504"/>
                <a:gridCol w="1441457"/>
                <a:gridCol w="1518852"/>
                <a:gridCol w="1512557"/>
                <a:gridCol w="731860"/>
              </a:tblGrid>
              <a:tr h="257999">
                <a:tc>
                  <a:txBody>
                    <a:bodyPr/>
                    <a:lstStyle/>
                    <a:p>
                      <a:pPr marL="0" marR="0" algn="ctr">
                        <a:lnSpc>
                          <a:spcPct val="107000"/>
                        </a:lnSpc>
                        <a:spcBef>
                          <a:spcPts val="0"/>
                        </a:spcBef>
                        <a:spcAft>
                          <a:spcPts val="0"/>
                        </a:spcAft>
                      </a:pPr>
                      <a:r>
                        <a:rPr lang="en-ZA" sz="1400" dirty="0">
                          <a:effectLst/>
                          <a:latin typeface="Arial" panose="020B0604020202020204" pitchFamily="34" charset="0"/>
                          <a:ea typeface="Calibri" panose="020F0502020204030204" pitchFamily="34" charset="0"/>
                          <a:cs typeface="Times New Roman" panose="02020603050405020304" pitchFamily="18" charset="0"/>
                        </a:rPr>
                        <a:t>2018</a:t>
                      </a:r>
                      <a:endParaRPr lang="en-ZA"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ZA" sz="1400">
                          <a:effectLst/>
                          <a:latin typeface="Arial" panose="020B0604020202020204" pitchFamily="34" charset="0"/>
                          <a:ea typeface="Calibri" panose="020F0502020204030204" pitchFamily="34" charset="0"/>
                          <a:cs typeface="Times New Roman" panose="02020603050405020304" pitchFamily="18" charset="0"/>
                        </a:rPr>
                        <a:t>2019</a:t>
                      </a:r>
                      <a:endParaRPr lang="en-Z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ZA" sz="1400">
                          <a:effectLst/>
                          <a:latin typeface="Arial" panose="020B0604020202020204" pitchFamily="34" charset="0"/>
                          <a:ea typeface="Calibri" panose="020F0502020204030204" pitchFamily="34" charset="0"/>
                          <a:cs typeface="Times New Roman" panose="02020603050405020304" pitchFamily="18" charset="0"/>
                        </a:rPr>
                        <a:t>2020</a:t>
                      </a:r>
                      <a:endParaRPr lang="en-Z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ZA" sz="1400" dirty="0">
                          <a:effectLst/>
                          <a:latin typeface="Arial" panose="020B0604020202020204" pitchFamily="34" charset="0"/>
                          <a:ea typeface="Calibri" panose="020F0502020204030204" pitchFamily="34" charset="0"/>
                          <a:cs typeface="Times New Roman" panose="02020603050405020304" pitchFamily="18" charset="0"/>
                        </a:rPr>
                        <a:t>2021</a:t>
                      </a:r>
                      <a:endParaRPr lang="en-ZA"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ZA" sz="1400">
                          <a:effectLst/>
                          <a:latin typeface="Arial" panose="020B0604020202020204" pitchFamily="34" charset="0"/>
                          <a:ea typeface="Calibri" panose="020F0502020204030204" pitchFamily="34" charset="0"/>
                          <a:cs typeface="Times New Roman" panose="02020603050405020304" pitchFamily="18" charset="0"/>
                        </a:rPr>
                        <a:t>2022</a:t>
                      </a:r>
                      <a:endParaRPr lang="en-Z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ZA" sz="1400" dirty="0">
                          <a:effectLst/>
                          <a:latin typeface="Arial" panose="020B0604020202020204" pitchFamily="34" charset="0"/>
                          <a:ea typeface="Calibri" panose="020F0502020204030204" pitchFamily="34" charset="0"/>
                          <a:cs typeface="Times New Roman" panose="02020603050405020304" pitchFamily="18" charset="0"/>
                        </a:rPr>
                        <a:t>2023</a:t>
                      </a:r>
                      <a:endParaRPr lang="en-ZA"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4930482">
                <a:tc>
                  <a:txBody>
                    <a:bodyPr/>
                    <a:lstStyle/>
                    <a:p>
                      <a:endParaRPr lang="en-ZA" dirty="0"/>
                    </a:p>
                  </a:txBody>
                  <a:tcPr/>
                </a:tc>
                <a:tc>
                  <a:txBody>
                    <a:bodyPr/>
                    <a:lstStyle/>
                    <a:p>
                      <a:endParaRPr lang="en-ZA" dirty="0"/>
                    </a:p>
                  </a:txBody>
                  <a:tcPr/>
                </a:tc>
                <a:tc>
                  <a:txBody>
                    <a:bodyPr/>
                    <a:lstStyle/>
                    <a:p>
                      <a:endParaRPr lang="en-ZA"/>
                    </a:p>
                  </a:txBody>
                  <a:tcPr/>
                </a:tc>
                <a:tc>
                  <a:txBody>
                    <a:bodyPr/>
                    <a:lstStyle/>
                    <a:p>
                      <a:endParaRPr lang="en-ZA" dirty="0"/>
                    </a:p>
                  </a:txBody>
                  <a:tcPr/>
                </a:tc>
                <a:tc>
                  <a:txBody>
                    <a:bodyPr/>
                    <a:lstStyle/>
                    <a:p>
                      <a:endParaRPr lang="en-ZA" dirty="0"/>
                    </a:p>
                  </a:txBody>
                  <a:tcPr/>
                </a:tc>
                <a:tc>
                  <a:txBody>
                    <a:bodyPr/>
                    <a:lstStyle/>
                    <a:p>
                      <a:endParaRPr lang="en-ZA" dirty="0"/>
                    </a:p>
                  </a:txBody>
                  <a:tcPr/>
                </a:tc>
              </a:tr>
              <a:tr h="371511">
                <a:tc>
                  <a:txBody>
                    <a:bodyPr/>
                    <a:lstStyle/>
                    <a:p>
                      <a:endParaRPr lang="en-ZA" dirty="0"/>
                    </a:p>
                  </a:txBody>
                  <a:tcPr/>
                </a:tc>
                <a:tc>
                  <a:txBody>
                    <a:bodyPr/>
                    <a:lstStyle/>
                    <a:p>
                      <a:endParaRPr lang="en-ZA" dirty="0"/>
                    </a:p>
                  </a:txBody>
                  <a:tcPr/>
                </a:tc>
                <a:tc>
                  <a:txBody>
                    <a:bodyPr/>
                    <a:lstStyle/>
                    <a:p>
                      <a:endParaRPr lang="en-ZA" dirty="0"/>
                    </a:p>
                  </a:txBody>
                  <a:tcPr/>
                </a:tc>
                <a:tc>
                  <a:txBody>
                    <a:bodyPr/>
                    <a:lstStyle/>
                    <a:p>
                      <a:endParaRPr lang="en-ZA" dirty="0"/>
                    </a:p>
                  </a:txBody>
                  <a:tcPr/>
                </a:tc>
                <a:tc>
                  <a:txBody>
                    <a:bodyPr/>
                    <a:lstStyle/>
                    <a:p>
                      <a:endParaRPr lang="en-ZA" dirty="0"/>
                    </a:p>
                  </a:txBody>
                  <a:tcPr/>
                </a:tc>
                <a:tc>
                  <a:txBody>
                    <a:bodyPr/>
                    <a:lstStyle/>
                    <a:p>
                      <a:endParaRPr lang="en-ZA" dirty="0"/>
                    </a:p>
                  </a:txBody>
                  <a:tcPr/>
                </a:tc>
              </a:tr>
            </a:tbl>
          </a:graphicData>
        </a:graphic>
      </p:graphicFrame>
      <p:grpSp>
        <p:nvGrpSpPr>
          <p:cNvPr id="9" name="Group 8"/>
          <p:cNvGrpSpPr/>
          <p:nvPr/>
        </p:nvGrpSpPr>
        <p:grpSpPr>
          <a:xfrm>
            <a:off x="519042" y="1441248"/>
            <a:ext cx="8148046" cy="4449336"/>
            <a:chOff x="831044" y="1419933"/>
            <a:chExt cx="10783731" cy="4449335"/>
          </a:xfrm>
        </p:grpSpPr>
        <p:sp>
          <p:nvSpPr>
            <p:cNvPr id="10" name="Pentagon 9"/>
            <p:cNvSpPr/>
            <p:nvPr/>
          </p:nvSpPr>
          <p:spPr>
            <a:xfrm>
              <a:off x="874184" y="2257973"/>
              <a:ext cx="10655030" cy="3102475"/>
            </a:xfrm>
            <a:prstGeom prst="homePlate">
              <a:avLst>
                <a:gd name="adj" fmla="val 11366"/>
              </a:avLst>
            </a:prstGeom>
            <a:solidFill>
              <a:srgbClr val="ED7D31"/>
            </a:solidFill>
            <a:ln w="19050" cap="flat" cmpd="sng" algn="ctr">
              <a:solidFill>
                <a:sysClr val="window" lastClr="FFFFFF"/>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en-US" sz="1100" b="0" i="0" u="none" strike="noStrike" kern="0" cap="none" spc="0" normalizeH="0" baseline="0" noProof="0">
                  <a:ln>
                    <a:noFill/>
                  </a:ln>
                  <a:effectLst/>
                  <a:uLnTx/>
                  <a:uFillTx/>
                  <a:latin typeface="Calibri" panose="020F0502020204030204"/>
                  <a:ea typeface="Calibri" panose="020F0502020204030204" pitchFamily="34" charset="0"/>
                  <a:cs typeface="Times New Roman" panose="02020603050405020304" pitchFamily="18" charset="0"/>
                </a:rPr>
                <a:t>CAS Entity Establishment</a:t>
              </a:r>
              <a:endParaRPr kumimoji="0" lang="en-ZA" sz="1100" b="0" i="0" u="none" strike="noStrike" kern="0" cap="none" spc="0" normalizeH="0" baseline="0" noProof="0">
                <a:ln>
                  <a:noFill/>
                </a:ln>
                <a:effectLst/>
                <a:uLnTx/>
                <a:uFillTx/>
                <a:latin typeface="Calibri" panose="020F0502020204030204"/>
                <a:ea typeface="Calibri" panose="020F0502020204030204" pitchFamily="34" charset="0"/>
                <a:cs typeface="Times New Roman" panose="02020603050405020304" pitchFamily="18" charset="0"/>
              </a:endParaRPr>
            </a:p>
          </p:txBody>
        </p:sp>
        <p:sp>
          <p:nvSpPr>
            <p:cNvPr id="11" name="Pentagon 10"/>
            <p:cNvSpPr/>
            <p:nvPr/>
          </p:nvSpPr>
          <p:spPr>
            <a:xfrm>
              <a:off x="1085995" y="2588041"/>
              <a:ext cx="4072469" cy="862298"/>
            </a:xfrm>
            <a:prstGeom prst="homePlate">
              <a:avLst>
                <a:gd name="adj" fmla="val 23317"/>
              </a:avLst>
            </a:prstGeom>
            <a:solidFill>
              <a:sysClr val="window" lastClr="FFFFFF"/>
            </a:solidFill>
            <a:ln w="12700" cap="flat" cmpd="sng" algn="ctr">
              <a:solidFill>
                <a:srgbClr val="5B9BD5"/>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0"/>
                </a:spcAft>
                <a:buClrTx/>
                <a:buSzTx/>
                <a:buFontTx/>
                <a:buNone/>
                <a:tabLst/>
                <a:defRPr/>
              </a:pPr>
              <a:r>
                <a:rPr kumimoji="0" lang="en-ZA" sz="800" b="1" i="0" u="sng" strike="noStrike" kern="0" cap="none" spc="0" normalizeH="0" baseline="0" noProof="0" dirty="0">
                  <a:ln>
                    <a:noFill/>
                  </a:ln>
                  <a:effectLst/>
                  <a:uLnTx/>
                  <a:uFillTx/>
                  <a:latin typeface="Arial" panose="020B0604020202020204" pitchFamily="34" charset="0"/>
                  <a:ea typeface="Calibri" panose="020F0502020204030204" pitchFamily="34" charset="0"/>
                  <a:cs typeface="Times New Roman" panose="02020603050405020304" pitchFamily="18" charset="0"/>
                </a:rPr>
                <a:t>Service Partner Collaboration</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algn="just"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a:ln>
                    <a:noFill/>
                  </a:ln>
                  <a:effectLst/>
                  <a:uLnTx/>
                  <a:uFillTx/>
                  <a:latin typeface="Arial" panose="020B0604020202020204" pitchFamily="34" charset="0"/>
                  <a:ea typeface="Calibri" panose="020F0502020204030204" pitchFamily="34" charset="0"/>
                  <a:cs typeface="Times New Roman" panose="02020603050405020304" pitchFamily="18" charset="0"/>
                </a:rPr>
                <a:t>Interim Agreement with KZN CAO</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algn="just"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a:ln>
                    <a:noFill/>
                  </a:ln>
                  <a:effectLst/>
                  <a:uLnTx/>
                  <a:uFillTx/>
                  <a:latin typeface="Arial" panose="020B0604020202020204" pitchFamily="34" charset="0"/>
                  <a:ea typeface="Calibri" panose="020F0502020204030204" pitchFamily="34" charset="0"/>
                  <a:cs typeface="Times New Roman" panose="02020603050405020304" pitchFamily="18" charset="0"/>
                </a:rPr>
                <a:t>Interim Agreement with NSFAS</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algn="just"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a:ln>
                    <a:noFill/>
                  </a:ln>
                  <a:effectLst/>
                  <a:uLnTx/>
                  <a:uFillTx/>
                  <a:latin typeface="Arial" panose="020B0604020202020204" pitchFamily="34" charset="0"/>
                  <a:ea typeface="Calibri" panose="020F0502020204030204" pitchFamily="34" charset="0"/>
                  <a:cs typeface="Times New Roman" panose="02020603050405020304" pitchFamily="18" charset="0"/>
                </a:rPr>
                <a:t>Final Agreement with KZN CAO</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algn="just"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a:ln>
                    <a:noFill/>
                  </a:ln>
                  <a:effectLst/>
                  <a:uLnTx/>
                  <a:uFillTx/>
                  <a:latin typeface="Arial" panose="020B0604020202020204" pitchFamily="34" charset="0"/>
                  <a:ea typeface="Calibri" panose="020F0502020204030204" pitchFamily="34" charset="0"/>
                  <a:cs typeface="Times New Roman" panose="02020603050405020304" pitchFamily="18" charset="0"/>
                </a:rPr>
                <a:t>Final Agreement with NSFAS</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algn="just" defTabSz="914400" eaLnBrk="1" fontAlgn="auto" latinLnBrk="0" hangingPunct="1">
                <a:lnSpc>
                  <a:spcPct val="107000"/>
                </a:lnSpc>
                <a:spcBef>
                  <a:spcPts val="0"/>
                </a:spcBef>
                <a:spcAft>
                  <a:spcPts val="800"/>
                </a:spcAft>
                <a:buClrTx/>
                <a:buSzTx/>
                <a:buFont typeface="Wingdings" panose="05000000000000000000" pitchFamily="2" charset="2"/>
                <a:buChar char="ü"/>
                <a:tabLst/>
                <a:defRPr/>
              </a:pPr>
              <a:r>
                <a:rPr kumimoji="0" lang="en-ZA" sz="800" b="0" i="0" u="none" strike="noStrike" kern="0" cap="none" spc="0" normalizeH="0" baseline="0" noProof="0" dirty="0">
                  <a:ln>
                    <a:noFill/>
                  </a:ln>
                  <a:effectLst/>
                  <a:uLnTx/>
                  <a:uFillTx/>
                  <a:latin typeface="Arial" panose="020B0604020202020204" pitchFamily="34" charset="0"/>
                  <a:ea typeface="Calibri" panose="020F0502020204030204" pitchFamily="34" charset="0"/>
                  <a:cs typeface="Times New Roman" panose="02020603050405020304" pitchFamily="18" charset="0"/>
                </a:rPr>
                <a:t>Service Partner Agreements</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p:txBody>
        </p:sp>
        <p:sp>
          <p:nvSpPr>
            <p:cNvPr id="12" name="Pentagon 11"/>
            <p:cNvSpPr/>
            <p:nvPr/>
          </p:nvSpPr>
          <p:spPr>
            <a:xfrm>
              <a:off x="6920117" y="2328701"/>
              <a:ext cx="2607267" cy="1143385"/>
            </a:xfrm>
            <a:prstGeom prst="homePlate">
              <a:avLst>
                <a:gd name="adj" fmla="val 14500"/>
              </a:avLst>
            </a:prstGeom>
            <a:solidFill>
              <a:sysClr val="window" lastClr="FFFFFF"/>
            </a:solidFill>
            <a:ln w="12700" cap="flat" cmpd="sng" algn="ctr">
              <a:solidFill>
                <a:srgbClr val="70AD47"/>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0"/>
                </a:spcAft>
                <a:buClrTx/>
                <a:buSzTx/>
                <a:buFontTx/>
                <a:buNone/>
                <a:tabLst/>
                <a:defRPr/>
              </a:pPr>
              <a:r>
                <a:rPr kumimoji="0" lang="en-ZA" sz="800" b="1" i="0" u="sng" strike="noStrike" kern="0" cap="none" spc="0" normalizeH="0" baseline="0" noProof="0" dirty="0" smtClean="0">
                  <a:ln>
                    <a:noFill/>
                  </a:ln>
                  <a:effectLst/>
                  <a:uLnTx/>
                  <a:uFillTx/>
                  <a:latin typeface="Calibri" panose="020F0502020204030204"/>
                  <a:ea typeface="Calibri" panose="020F0502020204030204" pitchFamily="34" charset="0"/>
                  <a:cs typeface="Times New Roman" panose="02020603050405020304" pitchFamily="18" charset="0"/>
                </a:rPr>
                <a:t>Establish </a:t>
              </a:r>
              <a:r>
                <a:rPr kumimoji="0" lang="en-ZA" sz="800" b="1" i="0" u="sng"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Operational Entity</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algn="just"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Establish Board</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algn="just"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Establish Governance mechanisms</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algn="just"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Finalise Policies &amp; Procedures</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algn="just"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Operationalise </a:t>
              </a:r>
              <a:r>
                <a:rPr kumimoji="0" lang="en-ZA" sz="800" b="0" i="0" u="none" strike="noStrike" kern="0" cap="none" spc="0" normalizeH="0" baseline="0" noProof="0" dirty="0" smtClean="0">
                  <a:ln>
                    <a:noFill/>
                  </a:ln>
                  <a:effectLst/>
                  <a:uLnTx/>
                  <a:uFillTx/>
                  <a:latin typeface="Calibri" panose="020F0502020204030204"/>
                  <a:ea typeface="Calibri" panose="020F0502020204030204" pitchFamily="34" charset="0"/>
                  <a:cs typeface="Times New Roman" panose="02020603050405020304" pitchFamily="18" charset="0"/>
                </a:rPr>
                <a:t>Support systems</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algn="just"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smtClean="0">
                  <a:ln>
                    <a:noFill/>
                  </a:ln>
                  <a:effectLst/>
                  <a:uLnTx/>
                  <a:uFillTx/>
                  <a:latin typeface="Calibri" panose="020F0502020204030204"/>
                  <a:ea typeface="Calibri" panose="020F0502020204030204" pitchFamily="34" charset="0"/>
                  <a:cs typeface="Times New Roman" panose="02020603050405020304" pitchFamily="18" charset="0"/>
                </a:rPr>
                <a:t>Finalise </a:t>
              </a:r>
              <a:r>
                <a:rPr kumimoji="0" lang="en-ZA" sz="8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Performance </a:t>
              </a:r>
              <a:r>
                <a:rPr kumimoji="0" lang="en-ZA" sz="800" b="0" i="0" u="none" strike="noStrike" kern="0" cap="none" spc="0" normalizeH="0" baseline="0" noProof="0" dirty="0" smtClean="0">
                  <a:ln>
                    <a:noFill/>
                  </a:ln>
                  <a:effectLst/>
                  <a:uLnTx/>
                  <a:uFillTx/>
                  <a:latin typeface="Calibri" panose="020F0502020204030204"/>
                  <a:ea typeface="Calibri" panose="020F0502020204030204" pitchFamily="34" charset="0"/>
                  <a:cs typeface="Times New Roman" panose="02020603050405020304" pitchFamily="18" charset="0"/>
                </a:rPr>
                <a:t>and Service Agreements</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algn="just"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Monitoring &amp; Evaluation</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p:txBody>
        </p:sp>
        <p:sp>
          <p:nvSpPr>
            <p:cNvPr id="13" name="Pentagon 12"/>
            <p:cNvSpPr/>
            <p:nvPr/>
          </p:nvSpPr>
          <p:spPr>
            <a:xfrm>
              <a:off x="9527384" y="2337597"/>
              <a:ext cx="1404589" cy="900962"/>
            </a:xfrm>
            <a:prstGeom prst="homePlate">
              <a:avLst>
                <a:gd name="adj" fmla="val 22349"/>
              </a:avLst>
            </a:prstGeom>
            <a:solidFill>
              <a:sysClr val="window" lastClr="FFFFFF"/>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just" defTabSz="914400" eaLnBrk="1" fontAlgn="auto" latinLnBrk="0" hangingPunct="1">
                <a:lnSpc>
                  <a:spcPct val="107000"/>
                </a:lnSpc>
                <a:spcBef>
                  <a:spcPts val="0"/>
                </a:spcBef>
                <a:spcAft>
                  <a:spcPts val="0"/>
                </a:spcAft>
                <a:buClrTx/>
                <a:buSzTx/>
                <a:buFontTx/>
                <a:buNone/>
                <a:tabLst/>
                <a:defRPr/>
              </a:pPr>
              <a:r>
                <a:rPr kumimoji="0" lang="en-ZA" sz="800" b="1" i="0" u="sng" strike="noStrike" kern="0" cap="none" spc="0" normalizeH="0" baseline="0" noProof="0" dirty="0" smtClean="0">
                  <a:ln>
                    <a:noFill/>
                  </a:ln>
                  <a:effectLst/>
                  <a:uLnTx/>
                  <a:uFillTx/>
                  <a:latin typeface="Calibri" panose="020F0502020204030204"/>
                  <a:ea typeface="Calibri" panose="020F0502020204030204" pitchFamily="34" charset="0"/>
                  <a:cs typeface="Times New Roman" panose="02020603050405020304" pitchFamily="18" charset="0"/>
                </a:rPr>
                <a:t>Recruit </a:t>
              </a:r>
              <a:r>
                <a:rPr kumimoji="0" lang="en-ZA" sz="800" b="1" i="0" u="sng"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Staff</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smtClean="0">
                  <a:ln>
                    <a:noFill/>
                  </a:ln>
                  <a:effectLst/>
                  <a:uLnTx/>
                  <a:uFillTx/>
                  <a:latin typeface="Calibri" panose="020F0502020204030204"/>
                  <a:ea typeface="Calibri" panose="020F0502020204030204" pitchFamily="34" charset="0"/>
                  <a:cs typeface="Times New Roman" panose="02020603050405020304" pitchFamily="18" charset="0"/>
                </a:rPr>
                <a:t>Build </a:t>
              </a:r>
              <a:r>
                <a:rPr kumimoji="0" lang="en-ZA" sz="8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&amp; Establish</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smtClean="0">
                  <a:ln>
                    <a:noFill/>
                  </a:ln>
                  <a:effectLst/>
                  <a:uLnTx/>
                  <a:uFillTx/>
                  <a:latin typeface="Calibri" panose="020F0502020204030204"/>
                  <a:ea typeface="Calibri" panose="020F0502020204030204" pitchFamily="34" charset="0"/>
                  <a:cs typeface="Times New Roman" panose="02020603050405020304" pitchFamily="18" charset="0"/>
                </a:rPr>
                <a:t>Manage Launch and Operations</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p:txBody>
        </p:sp>
        <p:sp>
          <p:nvSpPr>
            <p:cNvPr id="14" name="Pentagon 13"/>
            <p:cNvSpPr/>
            <p:nvPr/>
          </p:nvSpPr>
          <p:spPr>
            <a:xfrm>
              <a:off x="9667939" y="3395734"/>
              <a:ext cx="1708661" cy="615341"/>
            </a:xfrm>
            <a:prstGeom prst="homePlate">
              <a:avLst>
                <a:gd name="adj" fmla="val 31693"/>
              </a:avLst>
            </a:prstGeom>
            <a:solidFill>
              <a:sysClr val="window" lastClr="FFFFFF"/>
            </a:solidFill>
            <a:ln w="12700" cap="flat" cmpd="sng" algn="ctr">
              <a:solidFill>
                <a:srgbClr val="FFC000"/>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0"/>
                </a:spcAft>
                <a:buClrTx/>
                <a:buSzTx/>
                <a:buFontTx/>
                <a:buNone/>
                <a:tabLst/>
                <a:defRPr/>
              </a:pPr>
              <a:r>
                <a:rPr kumimoji="0" lang="en-ZA" sz="800" b="1" i="0" u="sng" strike="noStrike" kern="0" cap="none" spc="0" normalizeH="0" baseline="0" noProof="0" dirty="0" smtClean="0">
                  <a:ln>
                    <a:noFill/>
                  </a:ln>
                  <a:effectLst/>
                  <a:uLnTx/>
                  <a:uFillTx/>
                  <a:latin typeface="Calibri" panose="020F0502020204030204"/>
                  <a:ea typeface="Calibri" panose="020F0502020204030204" pitchFamily="34" charset="0"/>
                  <a:cs typeface="Times New Roman" panose="02020603050405020304" pitchFamily="18" charset="0"/>
                </a:rPr>
                <a:t>Launch </a:t>
              </a:r>
              <a:r>
                <a:rPr kumimoji="0" lang="en-ZA" sz="800" b="1" i="0" u="sng"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Preparation</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Staff Training</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err="1" smtClean="0">
                  <a:ln>
                    <a:noFill/>
                  </a:ln>
                  <a:effectLst/>
                  <a:uLnTx/>
                  <a:uFillTx/>
                  <a:latin typeface="Calibri" panose="020F0502020204030204"/>
                  <a:ea typeface="Calibri" panose="020F0502020204030204" pitchFamily="34" charset="0"/>
                  <a:cs typeface="Times New Roman" panose="02020603050405020304" pitchFamily="18" charset="0"/>
                </a:rPr>
                <a:t>PoP</a:t>
              </a:r>
              <a:r>
                <a:rPr kumimoji="0" lang="en-ZA" sz="800" b="0" i="0" u="none" strike="noStrike" kern="0" cap="none" spc="0" normalizeH="0" baseline="0" noProof="0" dirty="0" smtClean="0">
                  <a:ln>
                    <a:noFill/>
                  </a:ln>
                  <a:effectLst/>
                  <a:uLnTx/>
                  <a:uFillTx/>
                  <a:latin typeface="Calibri" panose="020F0502020204030204"/>
                  <a:ea typeface="Calibri" panose="020F0502020204030204" pitchFamily="34" charset="0"/>
                  <a:cs typeface="Times New Roman" panose="02020603050405020304" pitchFamily="18" charset="0"/>
                </a:rPr>
                <a:t> </a:t>
              </a:r>
              <a:r>
                <a:rPr kumimoji="0" lang="en-ZA" sz="8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Training</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Institution </a:t>
              </a:r>
              <a:r>
                <a:rPr kumimoji="0" lang="en-ZA" sz="800" b="0" i="0" u="none" strike="noStrike" kern="0" cap="none" spc="0" normalizeH="0" baseline="0" noProof="0" dirty="0" smtClean="0">
                  <a:ln>
                    <a:noFill/>
                  </a:ln>
                  <a:effectLst/>
                  <a:uLnTx/>
                  <a:uFillTx/>
                  <a:latin typeface="Calibri" panose="020F0502020204030204"/>
                  <a:ea typeface="Calibri" panose="020F0502020204030204" pitchFamily="34" charset="0"/>
                  <a:cs typeface="Times New Roman" panose="02020603050405020304" pitchFamily="18" charset="0"/>
                </a:rPr>
                <a:t>Training</a:t>
              </a:r>
            </a:p>
          </p:txBody>
        </p:sp>
        <p:sp>
          <p:nvSpPr>
            <p:cNvPr id="15" name="Pentagon 14"/>
            <p:cNvSpPr/>
            <p:nvPr/>
          </p:nvSpPr>
          <p:spPr>
            <a:xfrm>
              <a:off x="8283362" y="4753336"/>
              <a:ext cx="2473120" cy="510358"/>
            </a:xfrm>
            <a:prstGeom prst="homePlate">
              <a:avLst/>
            </a:prstGeom>
            <a:solidFill>
              <a:sysClr val="window" lastClr="FFFFFF"/>
            </a:solidFill>
            <a:ln w="12700" cap="flat" cmpd="sng" algn="ctr">
              <a:solidFill>
                <a:srgbClr val="5B9BD5"/>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just" defTabSz="914400" eaLnBrk="1" fontAlgn="auto" latinLnBrk="0" hangingPunct="1">
                <a:lnSpc>
                  <a:spcPct val="107000"/>
                </a:lnSpc>
                <a:spcBef>
                  <a:spcPts val="0"/>
                </a:spcBef>
                <a:spcAft>
                  <a:spcPts val="0"/>
                </a:spcAft>
                <a:buClrTx/>
                <a:buSzTx/>
                <a:buFontTx/>
                <a:buNone/>
                <a:tabLst/>
                <a:defRPr/>
              </a:pPr>
              <a:r>
                <a:rPr kumimoji="0" lang="en-ZA" sz="800" b="1" i="0" u="sng" strike="noStrike" kern="0" cap="none" spc="0" normalizeH="0" baseline="0" noProof="0" dirty="0" smtClean="0">
                  <a:ln>
                    <a:noFill/>
                  </a:ln>
                  <a:effectLst/>
                  <a:uLnTx/>
                  <a:uFillTx/>
                  <a:latin typeface="Calibri" panose="020F0502020204030204"/>
                  <a:ea typeface="Calibri" panose="020F0502020204030204" pitchFamily="34" charset="0"/>
                  <a:cs typeface="Times New Roman" panose="02020603050405020304" pitchFamily="18" charset="0"/>
                </a:rPr>
                <a:t>Secure </a:t>
              </a:r>
              <a:r>
                <a:rPr kumimoji="0" lang="en-ZA" sz="800" b="1" i="0" u="sng"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&amp; Equip Points of Presence</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algn="just"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CAS-owned</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algn="just"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Service Partners</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p:txBody>
        </p:sp>
        <p:sp>
          <p:nvSpPr>
            <p:cNvPr id="16" name="Pentagon 15"/>
            <p:cNvSpPr/>
            <p:nvPr/>
          </p:nvSpPr>
          <p:spPr>
            <a:xfrm>
              <a:off x="7274027" y="3528711"/>
              <a:ext cx="2351830" cy="492760"/>
            </a:xfrm>
            <a:prstGeom prst="homePlate">
              <a:avLst>
                <a:gd name="adj" fmla="val 27409"/>
              </a:avLst>
            </a:prstGeom>
            <a:solidFill>
              <a:sysClr val="window" lastClr="FFFFFF"/>
            </a:solidFill>
            <a:ln w="12700" cap="flat" cmpd="sng" algn="ctr">
              <a:solidFill>
                <a:srgbClr val="4472C4"/>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0"/>
                </a:spcAft>
                <a:buClrTx/>
                <a:buSzTx/>
                <a:buFontTx/>
                <a:buNone/>
                <a:tabLst/>
                <a:defRPr/>
              </a:pPr>
              <a:r>
                <a:rPr kumimoji="0" lang="en-ZA" sz="800" b="1" i="0" u="sng" strike="noStrike" kern="0" cap="none" spc="0" normalizeH="0" baseline="0" noProof="0" dirty="0" smtClean="0">
                  <a:ln>
                    <a:noFill/>
                  </a:ln>
                  <a:effectLst/>
                  <a:uLnTx/>
                  <a:uFillTx/>
                  <a:latin typeface="Calibri" panose="020F0502020204030204"/>
                  <a:ea typeface="Calibri" panose="020F0502020204030204" pitchFamily="34" charset="0"/>
                  <a:cs typeface="Times New Roman" panose="02020603050405020304" pitchFamily="18" charset="0"/>
                </a:rPr>
                <a:t>Secure </a:t>
              </a:r>
              <a:r>
                <a:rPr kumimoji="0" lang="en-ZA" sz="800" b="1" i="0" u="sng"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Operational Premises</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Secure Office Location(s)</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Secure Furnishing &amp; Equipment</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p:txBody>
        </p:sp>
        <p:sp>
          <p:nvSpPr>
            <p:cNvPr id="17" name="Pentagon 16"/>
            <p:cNvSpPr/>
            <p:nvPr/>
          </p:nvSpPr>
          <p:spPr>
            <a:xfrm>
              <a:off x="10713756" y="5467499"/>
              <a:ext cx="901019" cy="334090"/>
            </a:xfrm>
            <a:prstGeom prst="homePlate">
              <a:avLst/>
            </a:prstGeom>
            <a:solidFill>
              <a:srgbClr val="ED7D31"/>
            </a:solidFill>
            <a:ln w="12700" cap="flat" cmpd="sng" algn="ctr">
              <a:solidFill>
                <a:srgbClr val="ED7D31">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Service Launch</a:t>
              </a:r>
            </a:p>
          </p:txBody>
        </p:sp>
        <p:sp>
          <p:nvSpPr>
            <p:cNvPr id="18" name="Pentagon 17"/>
            <p:cNvSpPr/>
            <p:nvPr/>
          </p:nvSpPr>
          <p:spPr>
            <a:xfrm>
              <a:off x="874184" y="1419933"/>
              <a:ext cx="10655030" cy="278130"/>
            </a:xfrm>
            <a:prstGeom prst="homePlate">
              <a:avLst/>
            </a:prstGeom>
            <a:solidFill>
              <a:srgbClr val="70AD47"/>
            </a:solidFill>
            <a:ln w="12700" cap="flat" cmpd="sng" algn="ctr">
              <a:solidFill>
                <a:srgbClr val="70AD47">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n-ZA" sz="1100" b="0" i="0" u="none" strike="noStrike" kern="0" cap="none" spc="0" normalizeH="0" baseline="0" noProof="0" dirty="0" smtClean="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Governance and Stakeholder </a:t>
              </a:r>
              <a:r>
                <a:rPr kumimoji="0" lang="en-ZA" sz="11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Programme</a:t>
              </a:r>
            </a:p>
          </p:txBody>
        </p:sp>
        <p:sp>
          <p:nvSpPr>
            <p:cNvPr id="19" name="Pentagon 18"/>
            <p:cNvSpPr/>
            <p:nvPr/>
          </p:nvSpPr>
          <p:spPr>
            <a:xfrm>
              <a:off x="831044" y="1845883"/>
              <a:ext cx="6089074" cy="278466"/>
            </a:xfrm>
            <a:prstGeom prst="homePlate">
              <a:avLst/>
            </a:prstGeom>
            <a:solidFill>
              <a:srgbClr val="FF0000"/>
            </a:solidFill>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ZA" sz="1100" dirty="0">
                  <a:effectLst/>
                  <a:ea typeface="Calibri" panose="020F0502020204030204" pitchFamily="34" charset="0"/>
                  <a:cs typeface="Times New Roman" panose="02020603050405020304" pitchFamily="18" charset="0"/>
                </a:rPr>
                <a:t>Legislative </a:t>
              </a:r>
              <a:r>
                <a:rPr lang="en-ZA" sz="1100" dirty="0" err="1">
                  <a:effectLst/>
                  <a:ea typeface="Calibri" panose="020F0502020204030204" pitchFamily="34" charset="0"/>
                  <a:cs typeface="Times New Roman" panose="02020603050405020304" pitchFamily="18" charset="0"/>
                </a:rPr>
                <a:t>Establishement</a:t>
              </a:r>
              <a:endParaRPr lang="en-ZA" sz="1100" dirty="0">
                <a:effectLst/>
                <a:ea typeface="Calibri" panose="020F0502020204030204" pitchFamily="34" charset="0"/>
                <a:cs typeface="Times New Roman" panose="02020603050405020304" pitchFamily="18" charset="0"/>
              </a:endParaRPr>
            </a:p>
          </p:txBody>
        </p:sp>
        <p:sp>
          <p:nvSpPr>
            <p:cNvPr id="20" name="Pentagon 19"/>
            <p:cNvSpPr/>
            <p:nvPr/>
          </p:nvSpPr>
          <p:spPr>
            <a:xfrm>
              <a:off x="1130031" y="5481607"/>
              <a:ext cx="625103" cy="357505"/>
            </a:xfrm>
            <a:prstGeom prst="homePlate">
              <a:avLst>
                <a:gd name="adj" fmla="val 21086"/>
              </a:avLst>
            </a:prstGeom>
            <a:solidFill>
              <a:srgbClr val="008E40"/>
            </a:solidFill>
            <a:ln w="12700" cap="flat" cmpd="sng" algn="ctr">
              <a:solidFill>
                <a:srgbClr val="008E40"/>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0"/>
                </a:spcAft>
                <a:buClrTx/>
                <a:buSzTx/>
                <a:buFontTx/>
                <a:buNone/>
                <a:tabLst/>
                <a:defRPr/>
              </a:pPr>
              <a:r>
                <a:rPr kumimoji="0" lang="en-US" sz="800" b="1"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CACH </a:t>
              </a:r>
              <a:r>
                <a:rPr kumimoji="0" lang="en-US" sz="800" b="1" i="0" u="none" strike="noStrike" kern="0" cap="none" spc="0" normalizeH="0" baseline="0" noProof="0" dirty="0" smtClean="0">
                  <a:ln>
                    <a:noFill/>
                  </a:ln>
                  <a:effectLst/>
                  <a:uLnTx/>
                  <a:uFillTx/>
                  <a:latin typeface="Calibri" panose="020F0502020204030204"/>
                  <a:ea typeface="Calibri" panose="020F0502020204030204" pitchFamily="34" charset="0"/>
                  <a:cs typeface="Times New Roman" panose="02020603050405020304" pitchFamily="18" charset="0"/>
                </a:rPr>
                <a:t>2018</a:t>
              </a:r>
              <a:endParaRPr kumimoji="0" lang="en-ZA" sz="1100" b="1"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p:txBody>
        </p:sp>
        <p:sp>
          <p:nvSpPr>
            <p:cNvPr id="21" name="Pentagon 20"/>
            <p:cNvSpPr/>
            <p:nvPr/>
          </p:nvSpPr>
          <p:spPr>
            <a:xfrm>
              <a:off x="2972517" y="5489873"/>
              <a:ext cx="712437" cy="357505"/>
            </a:xfrm>
            <a:prstGeom prst="homePlate">
              <a:avLst>
                <a:gd name="adj" fmla="val 21086"/>
              </a:avLst>
            </a:prstGeom>
            <a:solidFill>
              <a:srgbClr val="008E40"/>
            </a:solidFill>
            <a:ln w="12700" cap="flat" cmpd="sng" algn="ctr">
              <a:solidFill>
                <a:srgbClr val="008E40"/>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0"/>
                </a:spcAft>
                <a:buClrTx/>
                <a:buSzTx/>
                <a:buFontTx/>
                <a:buNone/>
                <a:tabLst/>
                <a:defRPr/>
              </a:pPr>
              <a:r>
                <a:rPr kumimoji="0" lang="en-US" sz="800" b="1"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CACH </a:t>
              </a:r>
              <a:r>
                <a:rPr kumimoji="0" lang="en-US" sz="800" b="1" i="0" u="none" strike="noStrike" kern="0" cap="none" spc="0" normalizeH="0" baseline="0" noProof="0" dirty="0" smtClean="0">
                  <a:ln>
                    <a:noFill/>
                  </a:ln>
                  <a:effectLst/>
                  <a:uLnTx/>
                  <a:uFillTx/>
                  <a:latin typeface="Calibri" panose="020F0502020204030204"/>
                  <a:ea typeface="Calibri" panose="020F0502020204030204" pitchFamily="34" charset="0"/>
                  <a:cs typeface="Times New Roman" panose="02020603050405020304" pitchFamily="18" charset="0"/>
                </a:rPr>
                <a:t>2019</a:t>
              </a:r>
              <a:endParaRPr kumimoji="0" lang="en-ZA" sz="1100" b="1"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p:txBody>
        </p:sp>
        <p:sp>
          <p:nvSpPr>
            <p:cNvPr id="22" name="Pentagon 21"/>
            <p:cNvSpPr/>
            <p:nvPr/>
          </p:nvSpPr>
          <p:spPr>
            <a:xfrm>
              <a:off x="4963453" y="5511763"/>
              <a:ext cx="639891" cy="357505"/>
            </a:xfrm>
            <a:prstGeom prst="homePlate">
              <a:avLst>
                <a:gd name="adj" fmla="val 21086"/>
              </a:avLst>
            </a:prstGeom>
            <a:solidFill>
              <a:schemeClr val="accent2">
                <a:lumMod val="60000"/>
                <a:lumOff val="40000"/>
              </a:schemeClr>
            </a:solidFill>
            <a:ln w="12700" cap="flat" cmpd="sng" algn="ctr">
              <a:solidFill>
                <a:schemeClr val="accent2">
                  <a:lumMod val="60000"/>
                  <a:lumOff val="40000"/>
                </a:schemeClr>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0"/>
                </a:spcAft>
                <a:buClrTx/>
                <a:buSzTx/>
                <a:buFontTx/>
                <a:buNone/>
                <a:tabLst/>
                <a:defRPr/>
              </a:pPr>
              <a:r>
                <a:rPr kumimoji="0" lang="en-US" sz="800" b="1"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CACH </a:t>
              </a:r>
              <a:r>
                <a:rPr kumimoji="0" lang="en-US" sz="800" b="1" i="0" u="none" strike="noStrike" kern="0" cap="none" spc="0" normalizeH="0" baseline="0" noProof="0" dirty="0" smtClean="0">
                  <a:ln>
                    <a:noFill/>
                  </a:ln>
                  <a:effectLst/>
                  <a:uLnTx/>
                  <a:uFillTx/>
                  <a:latin typeface="Calibri" panose="020F0502020204030204"/>
                  <a:ea typeface="Calibri" panose="020F0502020204030204" pitchFamily="34" charset="0"/>
                  <a:cs typeface="Times New Roman" panose="02020603050405020304" pitchFamily="18" charset="0"/>
                </a:rPr>
                <a:t>2020</a:t>
              </a:r>
              <a:endParaRPr kumimoji="0" lang="en-ZA" sz="1100" b="1"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p:txBody>
        </p:sp>
        <p:sp>
          <p:nvSpPr>
            <p:cNvPr id="23" name="Pentagon 22"/>
            <p:cNvSpPr/>
            <p:nvPr/>
          </p:nvSpPr>
          <p:spPr>
            <a:xfrm>
              <a:off x="6820726" y="5489872"/>
              <a:ext cx="613215" cy="357505"/>
            </a:xfrm>
            <a:prstGeom prst="homePlate">
              <a:avLst>
                <a:gd name="adj" fmla="val 21086"/>
              </a:avLst>
            </a:prstGeom>
            <a:solidFill>
              <a:schemeClr val="accent2">
                <a:lumMod val="60000"/>
                <a:lumOff val="40000"/>
              </a:schemeClr>
            </a:solidFill>
            <a:ln w="12700" cap="flat" cmpd="sng" algn="ctr">
              <a:solidFill>
                <a:schemeClr val="accent2">
                  <a:lumMod val="60000"/>
                  <a:lumOff val="40000"/>
                </a:schemeClr>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0"/>
                </a:spcAft>
                <a:buClrTx/>
                <a:buSzTx/>
                <a:buFontTx/>
                <a:buNone/>
                <a:tabLst/>
                <a:defRPr/>
              </a:pPr>
              <a:r>
                <a:rPr kumimoji="0" lang="en-US" sz="800" b="1"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CACH </a:t>
              </a:r>
              <a:r>
                <a:rPr kumimoji="0" lang="en-US" sz="800" b="1" i="0" u="none" strike="noStrike" kern="0" cap="none" spc="0" normalizeH="0" baseline="0" noProof="0" dirty="0" smtClean="0">
                  <a:ln>
                    <a:noFill/>
                  </a:ln>
                  <a:effectLst/>
                  <a:uLnTx/>
                  <a:uFillTx/>
                  <a:latin typeface="Calibri" panose="020F0502020204030204"/>
                  <a:ea typeface="Calibri" panose="020F0502020204030204" pitchFamily="34" charset="0"/>
                  <a:cs typeface="Times New Roman" panose="02020603050405020304" pitchFamily="18" charset="0"/>
                </a:rPr>
                <a:t>2021</a:t>
              </a:r>
              <a:endParaRPr kumimoji="0" lang="en-ZA" sz="1100" b="1"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p:txBody>
        </p:sp>
        <p:sp>
          <p:nvSpPr>
            <p:cNvPr id="24" name="Pentagon 23"/>
            <p:cNvSpPr/>
            <p:nvPr/>
          </p:nvSpPr>
          <p:spPr>
            <a:xfrm>
              <a:off x="8788347" y="5481607"/>
              <a:ext cx="646909" cy="357505"/>
            </a:xfrm>
            <a:prstGeom prst="homePlate">
              <a:avLst>
                <a:gd name="adj" fmla="val 21086"/>
              </a:avLst>
            </a:prstGeom>
            <a:solidFill>
              <a:schemeClr val="accent2">
                <a:lumMod val="60000"/>
                <a:lumOff val="40000"/>
              </a:schemeClr>
            </a:solidFill>
            <a:ln w="12700" cap="flat" cmpd="sng" algn="ctr">
              <a:solidFill>
                <a:schemeClr val="accent2">
                  <a:lumMod val="60000"/>
                  <a:lumOff val="40000"/>
                </a:schemeClr>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0"/>
                </a:spcAft>
                <a:buClrTx/>
                <a:buSzTx/>
                <a:buFontTx/>
                <a:buNone/>
                <a:tabLst/>
                <a:defRPr/>
              </a:pPr>
              <a:r>
                <a:rPr kumimoji="0" lang="en-US" sz="800" b="1"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rPr>
                <a:t>CACH </a:t>
              </a:r>
              <a:r>
                <a:rPr kumimoji="0" lang="en-US" sz="800" b="1" i="0" u="none" strike="noStrike" kern="0" cap="none" spc="0" normalizeH="0" baseline="0" noProof="0" dirty="0" smtClean="0">
                  <a:ln>
                    <a:noFill/>
                  </a:ln>
                  <a:effectLst/>
                  <a:uLnTx/>
                  <a:uFillTx/>
                  <a:latin typeface="Calibri" panose="020F0502020204030204"/>
                  <a:ea typeface="Calibri" panose="020F0502020204030204" pitchFamily="34" charset="0"/>
                  <a:cs typeface="Times New Roman" panose="02020603050405020304" pitchFamily="18" charset="0"/>
                </a:rPr>
                <a:t>2022</a:t>
              </a:r>
              <a:endParaRPr kumimoji="0" lang="en-ZA" sz="1100" b="1"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p:txBody>
        </p:sp>
      </p:grpSp>
      <p:sp>
        <p:nvSpPr>
          <p:cNvPr id="25" name="Pentagon 24"/>
          <p:cNvSpPr/>
          <p:nvPr/>
        </p:nvSpPr>
        <p:spPr>
          <a:xfrm>
            <a:off x="3923928" y="4085916"/>
            <a:ext cx="3960441" cy="650156"/>
          </a:xfrm>
          <a:prstGeom prst="homePlate">
            <a:avLst>
              <a:gd name="adj" fmla="val 23317"/>
            </a:avLst>
          </a:prstGeom>
          <a:solidFill>
            <a:sysClr val="window" lastClr="FFFFFF"/>
          </a:solidFill>
          <a:ln w="12700" cap="flat" cmpd="sng" algn="ctr">
            <a:solidFill>
              <a:srgbClr val="5B9BD5"/>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0"/>
              </a:spcAft>
              <a:buClrTx/>
              <a:buSzTx/>
              <a:buFontTx/>
              <a:buNone/>
              <a:tabLst/>
              <a:defRPr/>
            </a:pPr>
            <a:r>
              <a:rPr kumimoji="0" lang="en-ZA" sz="800" b="1" i="0" u="sng" strike="noStrike" kern="0" cap="none" spc="0" normalizeH="0" baseline="0" noProof="0" dirty="0">
                <a:ln>
                  <a:noFill/>
                </a:ln>
                <a:effectLst/>
                <a:uLnTx/>
                <a:uFillTx/>
                <a:latin typeface="Arial" panose="020B0604020202020204" pitchFamily="34" charset="0"/>
                <a:ea typeface="Calibri" panose="020F0502020204030204" pitchFamily="34" charset="0"/>
                <a:cs typeface="Times New Roman" panose="02020603050405020304" pitchFamily="18" charset="0"/>
              </a:rPr>
              <a:t>Service </a:t>
            </a:r>
            <a:r>
              <a:rPr kumimoji="0" lang="en-ZA" sz="800" b="1" i="0" u="sng" strike="noStrike" kern="0" cap="none" spc="0" normalizeH="0" baseline="0" noProof="0" dirty="0" smtClean="0">
                <a:ln>
                  <a:noFill/>
                </a:ln>
                <a:effectLst/>
                <a:uLnTx/>
                <a:uFillTx/>
                <a:latin typeface="Arial" panose="020B0604020202020204" pitchFamily="34" charset="0"/>
                <a:ea typeface="Calibri" panose="020F0502020204030204" pitchFamily="34" charset="0"/>
                <a:cs typeface="Times New Roman" panose="02020603050405020304" pitchFamily="18" charset="0"/>
              </a:rPr>
              <a:t>Pilot and Roll-out</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algn="just"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a:ln>
                  <a:noFill/>
                </a:ln>
                <a:effectLst/>
                <a:uLnTx/>
                <a:uFillTx/>
                <a:latin typeface="Arial" panose="020B0604020202020204" pitchFamily="34" charset="0"/>
                <a:ea typeface="Calibri" panose="020F0502020204030204" pitchFamily="34" charset="0"/>
                <a:cs typeface="Times New Roman" panose="02020603050405020304" pitchFamily="18" charset="0"/>
              </a:rPr>
              <a:t>Interim </a:t>
            </a:r>
            <a:r>
              <a:rPr kumimoji="0" lang="en-ZA" sz="800" b="0" i="0" u="none" strike="noStrike" kern="0" cap="none" spc="0" normalizeH="0" baseline="0" noProof="0" dirty="0" smtClean="0">
                <a:ln>
                  <a:noFill/>
                </a:ln>
                <a:effectLst/>
                <a:uLnTx/>
                <a:uFillTx/>
                <a:latin typeface="Arial" panose="020B0604020202020204" pitchFamily="34" charset="0"/>
                <a:ea typeface="Calibri" panose="020F0502020204030204" pitchFamily="34" charset="0"/>
                <a:cs typeface="Times New Roman" panose="02020603050405020304" pitchFamily="18" charset="0"/>
              </a:rPr>
              <a:t>Service Agreement </a:t>
            </a:r>
            <a:r>
              <a:rPr kumimoji="0" lang="en-ZA" sz="800" b="0" i="0" u="none" strike="noStrike" kern="0" cap="none" spc="0" normalizeH="0" baseline="0" noProof="0" dirty="0">
                <a:ln>
                  <a:noFill/>
                </a:ln>
                <a:effectLst/>
                <a:uLnTx/>
                <a:uFillTx/>
                <a:latin typeface="Arial" panose="020B0604020202020204" pitchFamily="34" charset="0"/>
                <a:ea typeface="Calibri" panose="020F0502020204030204" pitchFamily="34" charset="0"/>
                <a:cs typeface="Times New Roman" panose="02020603050405020304" pitchFamily="18" charset="0"/>
              </a:rPr>
              <a:t>with </a:t>
            </a:r>
            <a:r>
              <a:rPr kumimoji="0" lang="en-ZA" sz="800" b="0" i="0" u="none" strike="noStrike" kern="0" cap="none" spc="0" normalizeH="0" baseline="0" noProof="0" dirty="0" smtClean="0">
                <a:ln>
                  <a:noFill/>
                </a:ln>
                <a:effectLst/>
                <a:uLnTx/>
                <a:uFillTx/>
                <a:latin typeface="Arial" panose="020B0604020202020204" pitchFamily="34" charset="0"/>
                <a:ea typeface="Calibri" panose="020F0502020204030204" pitchFamily="34" charset="0"/>
                <a:cs typeface="Times New Roman" panose="02020603050405020304" pitchFamily="18" charset="0"/>
              </a:rPr>
              <a:t>Pilot Institutions</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algn="just"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smtClean="0">
                <a:ln>
                  <a:noFill/>
                </a:ln>
                <a:effectLst/>
                <a:uLnTx/>
                <a:uFillTx/>
                <a:latin typeface="Arial" panose="020B0604020202020204" pitchFamily="34" charset="0"/>
                <a:ea typeface="Calibri" panose="020F0502020204030204" pitchFamily="34" charset="0"/>
                <a:cs typeface="Times New Roman" panose="02020603050405020304" pitchFamily="18" charset="0"/>
              </a:rPr>
              <a:t>Solution</a:t>
            </a:r>
            <a:r>
              <a:rPr kumimoji="0" lang="en-ZA" sz="800" b="0" i="0" u="none" strike="noStrike" kern="0" cap="none" spc="0" normalizeH="0" noProof="0" dirty="0" smtClean="0">
                <a:ln>
                  <a:noFill/>
                </a:ln>
                <a:effectLst/>
                <a:uLnTx/>
                <a:uFillTx/>
                <a:latin typeface="Arial" panose="020B0604020202020204" pitchFamily="34" charset="0"/>
                <a:ea typeface="Calibri" panose="020F0502020204030204" pitchFamily="34" charset="0"/>
                <a:cs typeface="Times New Roman" panose="02020603050405020304" pitchFamily="18" charset="0"/>
              </a:rPr>
              <a:t> development, enhancement and/or Testing</a:t>
            </a:r>
          </a:p>
          <a:p>
            <a:pPr marL="171450" marR="0" lvl="0" indent="-171450" algn="just"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noProof="0" dirty="0" smtClean="0">
                <a:ln>
                  <a:noFill/>
                </a:ln>
                <a:effectLst/>
                <a:uLnTx/>
                <a:uFillTx/>
                <a:latin typeface="Arial" panose="020B0604020202020204" pitchFamily="34" charset="0"/>
                <a:ea typeface="Calibri" panose="020F0502020204030204" pitchFamily="34" charset="0"/>
                <a:cs typeface="Times New Roman" panose="02020603050405020304" pitchFamily="18" charset="0"/>
              </a:rPr>
              <a:t>Service establishment, operation and Roll-out </a:t>
            </a:r>
          </a:p>
          <a:p>
            <a:pPr marL="171450" marR="0" lvl="0" indent="-171450" algn="just"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p:txBody>
      </p:sp>
      <p:sp>
        <p:nvSpPr>
          <p:cNvPr id="26" name="Pentagon 25"/>
          <p:cNvSpPr/>
          <p:nvPr/>
        </p:nvSpPr>
        <p:spPr>
          <a:xfrm>
            <a:off x="1498046" y="3933056"/>
            <a:ext cx="2385136" cy="803016"/>
          </a:xfrm>
          <a:prstGeom prst="homePlate">
            <a:avLst>
              <a:gd name="adj" fmla="val 27409"/>
            </a:avLst>
          </a:prstGeom>
          <a:solidFill>
            <a:sysClr val="window" lastClr="FFFFFF"/>
          </a:solidFill>
          <a:ln w="12700" cap="flat" cmpd="sng" algn="ctr">
            <a:solidFill>
              <a:srgbClr val="4472C4"/>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0"/>
              </a:spcAft>
              <a:buClrTx/>
              <a:buSzTx/>
              <a:buFontTx/>
              <a:buNone/>
              <a:tabLst/>
              <a:defRPr/>
            </a:pPr>
            <a:r>
              <a:rPr kumimoji="0" lang="en-ZA" sz="800" b="1" i="0" u="sng" strike="noStrike" kern="0" cap="none" spc="0" normalizeH="0" baseline="0" noProof="0" dirty="0" smtClean="0">
                <a:ln>
                  <a:noFill/>
                </a:ln>
                <a:effectLst/>
                <a:uLnTx/>
                <a:uFillTx/>
                <a:latin typeface="Calibri" panose="020F0502020204030204"/>
                <a:ea typeface="Calibri" panose="020F0502020204030204" pitchFamily="34" charset="0"/>
                <a:cs typeface="Times New Roman" panose="02020603050405020304" pitchFamily="18" charset="0"/>
              </a:rPr>
              <a:t>Development of key artefacts</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smtClean="0">
                <a:ln>
                  <a:noFill/>
                </a:ln>
                <a:effectLst/>
                <a:uLnTx/>
                <a:uFillTx/>
                <a:latin typeface="Calibri" panose="020F0502020204030204"/>
                <a:ea typeface="Calibri" panose="020F0502020204030204" pitchFamily="34" charset="0"/>
                <a:cs typeface="Times New Roman" panose="02020603050405020304" pitchFamily="18" charset="0"/>
              </a:rPr>
              <a:t>Study </a:t>
            </a:r>
            <a:r>
              <a:rPr kumimoji="0" lang="en-ZA" sz="800" b="0" i="0" u="none" strike="noStrike" kern="0" cap="none" spc="0" normalizeH="0" baseline="0" noProof="0" smtClean="0">
                <a:ln>
                  <a:noFill/>
                </a:ln>
                <a:effectLst/>
                <a:uLnTx/>
                <a:uFillTx/>
                <a:latin typeface="Calibri" panose="020F0502020204030204"/>
                <a:ea typeface="Calibri" panose="020F0502020204030204" pitchFamily="34" charset="0"/>
                <a:cs typeface="Times New Roman" panose="02020603050405020304" pitchFamily="18" charset="0"/>
              </a:rPr>
              <a:t>Programme Information (Database)</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a:p>
            <a:pPr marL="171450" marR="0" lvl="0" indent="-171450"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kumimoji="0" lang="en-ZA" sz="800" b="0" i="0" u="none" strike="noStrike" kern="0" cap="none" spc="0" normalizeH="0" baseline="0" noProof="0" dirty="0" smtClean="0">
                <a:ln>
                  <a:noFill/>
                </a:ln>
                <a:effectLst/>
                <a:uLnTx/>
                <a:uFillTx/>
                <a:latin typeface="Calibri" panose="020F0502020204030204"/>
                <a:ea typeface="Calibri" panose="020F0502020204030204" pitchFamily="34" charset="0"/>
                <a:cs typeface="Times New Roman" panose="02020603050405020304" pitchFamily="18" charset="0"/>
              </a:rPr>
              <a:t>Business Rules</a:t>
            </a:r>
          </a:p>
          <a:p>
            <a:pPr marL="171450" marR="0" lvl="0" indent="-171450"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lang="en-ZA" sz="800" kern="0" dirty="0" smtClean="0">
                <a:latin typeface="Calibri" panose="020F0502020204030204"/>
                <a:ea typeface="Calibri" panose="020F0502020204030204" pitchFamily="34" charset="0"/>
                <a:cs typeface="Times New Roman" panose="02020603050405020304" pitchFamily="18" charset="0"/>
              </a:rPr>
              <a:t>Application Forms</a:t>
            </a:r>
          </a:p>
          <a:p>
            <a:pPr marL="171450" marR="0" lvl="0" indent="-171450" defTabSz="914400" eaLnBrk="1" fontAlgn="auto" latinLnBrk="0" hangingPunct="1">
              <a:lnSpc>
                <a:spcPct val="107000"/>
              </a:lnSpc>
              <a:spcBef>
                <a:spcPts val="0"/>
              </a:spcBef>
              <a:spcAft>
                <a:spcPts val="0"/>
              </a:spcAft>
              <a:buClrTx/>
              <a:buSzTx/>
              <a:buFont typeface="Wingdings" panose="05000000000000000000" pitchFamily="2" charset="2"/>
              <a:buChar char="ü"/>
              <a:tabLst/>
              <a:defRPr/>
            </a:pPr>
            <a:r>
              <a:rPr lang="en-ZA" sz="800" kern="0" dirty="0" smtClean="0">
                <a:latin typeface="Calibri" panose="020F0502020204030204"/>
                <a:ea typeface="Calibri" panose="020F0502020204030204" pitchFamily="34" charset="0"/>
                <a:cs typeface="Times New Roman" panose="02020603050405020304" pitchFamily="18" charset="0"/>
              </a:rPr>
              <a:t>Application Service Agreement template</a:t>
            </a:r>
            <a:endParaRPr kumimoji="0" lang="en-ZA" sz="1100" b="0" i="0" u="none" strike="noStrike" kern="0" cap="none" spc="0" normalizeH="0" baseline="0" noProof="0" dirty="0">
              <a:ln>
                <a:noFill/>
              </a:ln>
              <a:effectLst/>
              <a:uLnTx/>
              <a:uFillTx/>
              <a:latin typeface="Calibri" panose="020F050202020403020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432784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3835" y="908720"/>
            <a:ext cx="9108544" cy="720080"/>
          </a:xfrm>
        </p:spPr>
        <p:txBody>
          <a:bodyPr/>
          <a:lstStyle/>
          <a:p>
            <a:endParaRPr lang="en-US" dirty="0"/>
          </a:p>
        </p:txBody>
      </p:sp>
      <p:sp>
        <p:nvSpPr>
          <p:cNvPr id="8" name="Content Placeholder 7"/>
          <p:cNvSpPr>
            <a:spLocks noGrp="1"/>
          </p:cNvSpPr>
          <p:nvPr>
            <p:ph idx="1"/>
          </p:nvPr>
        </p:nvSpPr>
        <p:spPr>
          <a:xfrm>
            <a:off x="519842" y="852083"/>
            <a:ext cx="8147248" cy="5385229"/>
          </a:xfrm>
          <a:solidFill>
            <a:schemeClr val="bg1"/>
          </a:solidFill>
        </p:spPr>
        <p:txBody>
          <a:bodyPr/>
          <a:lstStyle/>
          <a:p>
            <a:pPr>
              <a:defRPr/>
            </a:pPr>
            <a:endParaRPr lang="en-US" dirty="0" smtClean="0"/>
          </a:p>
          <a:p>
            <a:pPr>
              <a:defRPr/>
            </a:pPr>
            <a:r>
              <a:rPr lang="en-US" dirty="0" smtClean="0"/>
              <a:t>Redesign CACH in 2019 for CACH 2020</a:t>
            </a:r>
          </a:p>
          <a:p>
            <a:pPr>
              <a:defRPr/>
            </a:pPr>
            <a:r>
              <a:rPr lang="en-US" dirty="0" smtClean="0"/>
              <a:t>Towards implementation in 2023</a:t>
            </a:r>
          </a:p>
          <a:p>
            <a:pPr lvl="1">
              <a:defRPr/>
            </a:pPr>
            <a:r>
              <a:rPr lang="en-US" dirty="0" smtClean="0"/>
              <a:t>Pilot CAS in 2020 </a:t>
            </a:r>
            <a:r>
              <a:rPr lang="en-US" dirty="0"/>
              <a:t>for 2021 intake</a:t>
            </a:r>
          </a:p>
          <a:p>
            <a:pPr lvl="1">
              <a:defRPr/>
            </a:pPr>
            <a:r>
              <a:rPr lang="en-US" dirty="0"/>
              <a:t>First roll-out 2021 for 2022 </a:t>
            </a:r>
            <a:r>
              <a:rPr lang="en-US" dirty="0" smtClean="0"/>
              <a:t>intake</a:t>
            </a:r>
          </a:p>
          <a:p>
            <a:pPr lvl="1">
              <a:defRPr/>
            </a:pPr>
            <a:r>
              <a:rPr lang="en-US" dirty="0" smtClean="0"/>
              <a:t>Subsequent roll-out/s</a:t>
            </a:r>
            <a:endParaRPr lang="en-US" dirty="0"/>
          </a:p>
          <a:p>
            <a:endParaRPr lang="en-US" sz="3600" dirty="0"/>
          </a:p>
        </p:txBody>
      </p:sp>
      <p:sp>
        <p:nvSpPr>
          <p:cNvPr id="4" name="TextBox 3"/>
          <p:cNvSpPr txBox="1"/>
          <p:nvPr/>
        </p:nvSpPr>
        <p:spPr>
          <a:xfrm>
            <a:off x="519841" y="293340"/>
            <a:ext cx="8147248" cy="558743"/>
          </a:xfrm>
          <a:prstGeom prst="rect">
            <a:avLst/>
          </a:prstGeom>
          <a:solidFill>
            <a:srgbClr val="006600"/>
          </a:solidFill>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marL="0" marR="0" algn="ctr">
              <a:lnSpc>
                <a:spcPct val="115000"/>
              </a:lnSpc>
              <a:spcBef>
                <a:spcPts val="0"/>
              </a:spcBef>
              <a:spcAft>
                <a:spcPts val="0"/>
              </a:spcAft>
            </a:pPr>
            <a:r>
              <a:rPr lang="en-GB" sz="2800" b="1" dirty="0" smtClean="0">
                <a:ea typeface="Times New Roman"/>
                <a:cs typeface="Times New Roman"/>
              </a:rPr>
              <a:t>Central Applications Service </a:t>
            </a:r>
            <a:r>
              <a:rPr lang="en-ZA" sz="2800" b="1" dirty="0" smtClean="0">
                <a:ea typeface="Times New Roman"/>
                <a:cs typeface="Times New Roman"/>
              </a:rPr>
              <a:t>Milestone</a:t>
            </a:r>
            <a:endParaRPr lang="en-US" sz="2800" b="1" dirty="0">
              <a:ea typeface="Times New Roman"/>
              <a:cs typeface="Times New Roman"/>
            </a:endParaRPr>
          </a:p>
        </p:txBody>
      </p:sp>
    </p:spTree>
    <p:extLst>
      <p:ext uri="{BB962C8B-B14F-4D97-AF65-F5344CB8AC3E}">
        <p14:creationId xmlns:p14="http://schemas.microsoft.com/office/powerpoint/2010/main" val="2659303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r"/>
            <a:endParaRPr lang="en-ZA" b="1" dirty="0"/>
          </a:p>
        </p:txBody>
      </p:sp>
      <p:sp>
        <p:nvSpPr>
          <p:cNvPr id="8" name="Content Placeholder 7"/>
          <p:cNvSpPr>
            <a:spLocks noGrp="1"/>
          </p:cNvSpPr>
          <p:nvPr>
            <p:ph idx="1"/>
          </p:nvPr>
        </p:nvSpPr>
        <p:spPr/>
        <p:txBody>
          <a:bodyPr/>
          <a:lstStyle/>
          <a:p>
            <a:r>
              <a:rPr lang="en-ZA" dirty="0" smtClean="0"/>
              <a:t/>
            </a:r>
            <a:br>
              <a:rPr lang="en-ZA" dirty="0" smtClean="0"/>
            </a:br>
            <a:r>
              <a:rPr lang="en-ZA" dirty="0" smtClean="0"/>
              <a:t>	</a:t>
            </a:r>
          </a:p>
          <a:p>
            <a:pPr marL="457200" lvl="1" indent="0" algn="ctr">
              <a:buNone/>
            </a:pPr>
            <a:r>
              <a:rPr lang="en-ZA" sz="3600" b="1" dirty="0" smtClean="0"/>
              <a:t>Thank you</a:t>
            </a:r>
          </a:p>
          <a:p>
            <a:pPr marL="457200" lvl="1" indent="0" algn="ctr">
              <a:buNone/>
            </a:pPr>
            <a:endParaRPr lang="en-ZA" sz="3600" b="1" dirty="0"/>
          </a:p>
          <a:p>
            <a:endParaRPr lang="en-ZA" dirty="0" smtClean="0"/>
          </a:p>
          <a:p>
            <a:pPr lvl="1"/>
            <a:endParaRPr lang="en-ZA" dirty="0" smtClean="0"/>
          </a:p>
          <a:p>
            <a:pPr lvl="1"/>
            <a:endParaRPr lang="en-ZA" dirty="0" smtClean="0"/>
          </a:p>
          <a:p>
            <a:pPr marL="0" indent="0">
              <a:buNone/>
            </a:pPr>
            <a:endParaRPr lang="en-ZA" dirty="0"/>
          </a:p>
          <a:p>
            <a:endParaRPr lang="en-ZA" dirty="0"/>
          </a:p>
        </p:txBody>
      </p:sp>
    </p:spTree>
    <p:extLst>
      <p:ext uri="{BB962C8B-B14F-4D97-AF65-F5344CB8AC3E}">
        <p14:creationId xmlns:p14="http://schemas.microsoft.com/office/powerpoint/2010/main" val="38427784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938"/>
            <a:ext cx="9144000" cy="6873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81000" y="451283"/>
            <a:ext cx="8381999" cy="625428"/>
          </a:xfrm>
          <a:prstGeom prst="rect">
            <a:avLst/>
          </a:prstGeom>
          <a:solidFill>
            <a:srgbClr val="006600"/>
          </a:solidFill>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marL="0" marR="0" algn="ctr">
              <a:lnSpc>
                <a:spcPct val="115000"/>
              </a:lnSpc>
              <a:spcBef>
                <a:spcPts val="0"/>
              </a:spcBef>
              <a:spcAft>
                <a:spcPts val="0"/>
              </a:spcAft>
            </a:pPr>
            <a:r>
              <a:rPr lang="en-ZA" sz="3200" b="1" dirty="0"/>
              <a:t>Meeting Objectives</a:t>
            </a:r>
            <a:endParaRPr lang="en-US" sz="3200" b="1" dirty="0">
              <a:latin typeface="Calibri"/>
              <a:ea typeface="Times New Roman"/>
              <a:cs typeface="Times New Roman"/>
            </a:endParaRPr>
          </a:p>
        </p:txBody>
      </p:sp>
      <p:sp>
        <p:nvSpPr>
          <p:cNvPr id="3" name="Content Placeholder 2"/>
          <p:cNvSpPr>
            <a:spLocks noGrp="1"/>
          </p:cNvSpPr>
          <p:nvPr>
            <p:ph idx="1"/>
          </p:nvPr>
        </p:nvSpPr>
        <p:spPr>
          <a:xfrm>
            <a:off x="457200" y="1066800"/>
            <a:ext cx="8229600" cy="5059363"/>
          </a:xfrm>
        </p:spPr>
        <p:txBody>
          <a:bodyPr/>
          <a:lstStyle/>
          <a:p>
            <a:pPr>
              <a:buFont typeface="Wingdings" panose="05000000000000000000" pitchFamily="2" charset="2"/>
              <a:buChar char="§"/>
            </a:pPr>
            <a:r>
              <a:rPr lang="en-ZA" sz="2800" dirty="0"/>
              <a:t>Knowledge sharing on Central Application Service (CAS)</a:t>
            </a:r>
          </a:p>
          <a:p>
            <a:pPr>
              <a:buFont typeface="Wingdings" panose="05000000000000000000" pitchFamily="2" charset="2"/>
              <a:buChar char="§"/>
            </a:pPr>
            <a:r>
              <a:rPr lang="en-ZA" sz="2800" dirty="0" smtClean="0"/>
              <a:t>Create </a:t>
            </a:r>
            <a:r>
              <a:rPr lang="en-ZA" sz="2800" dirty="0"/>
              <a:t>a platform for engagement on the next steps in the development of the Bill before submission to the National </a:t>
            </a:r>
            <a:r>
              <a:rPr lang="en-ZA" sz="2800" dirty="0" smtClean="0"/>
              <a:t>Assembly</a:t>
            </a:r>
          </a:p>
          <a:p>
            <a:pPr>
              <a:buFont typeface="Wingdings" panose="05000000000000000000" pitchFamily="2" charset="2"/>
              <a:buChar char="§"/>
            </a:pPr>
            <a:r>
              <a:rPr lang="en-ZA" sz="2800" dirty="0"/>
              <a:t>Create a platform for engagement on the next steps in the development of the </a:t>
            </a:r>
            <a:r>
              <a:rPr lang="en-ZA" sz="2800" dirty="0" smtClean="0"/>
              <a:t>CAS competency</a:t>
            </a:r>
            <a:endParaRPr lang="en-ZA" sz="2800" dirty="0"/>
          </a:p>
          <a:p>
            <a:pPr>
              <a:buFont typeface="Wingdings" panose="05000000000000000000" pitchFamily="2" charset="2"/>
              <a:buChar char="§"/>
            </a:pPr>
            <a:endParaRPr lang="en-ZA" sz="2800" dirty="0"/>
          </a:p>
        </p:txBody>
      </p:sp>
      <p:sp>
        <p:nvSpPr>
          <p:cNvPr id="3076" name="Slide Number Placeholder 7"/>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0DDC73E1-0CA4-4C04-AC77-27C07BA7E9D9}" type="slidenum">
              <a:rPr lang="en-US" altLang="en-US" b="1"/>
              <a:pPr eaLnBrk="1" hangingPunct="1"/>
              <a:t>3</a:t>
            </a:fld>
            <a:endParaRPr lang="en-US" altLang="en-US" b="1"/>
          </a:p>
        </p:txBody>
      </p:sp>
      <p:sp>
        <p:nvSpPr>
          <p:cNvPr id="2" name="Footer Placeholder 1"/>
          <p:cNvSpPr>
            <a:spLocks noGrp="1"/>
          </p:cNvSpPr>
          <p:nvPr>
            <p:ph type="ftr" sz="quarter" idx="11"/>
          </p:nvPr>
        </p:nvSpPr>
        <p:spPr/>
        <p:txBody>
          <a:bodyPr/>
          <a:lstStyle/>
          <a:p>
            <a:pPr>
              <a:defRPr/>
            </a:pPr>
            <a:endParaRPr lang="en-US"/>
          </a:p>
        </p:txBody>
      </p:sp>
    </p:spTree>
    <p:extLst>
      <p:ext uri="{BB962C8B-B14F-4D97-AF65-F5344CB8AC3E}">
        <p14:creationId xmlns:p14="http://schemas.microsoft.com/office/powerpoint/2010/main" val="26265274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938"/>
            <a:ext cx="9144000" cy="6873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81000" y="451283"/>
            <a:ext cx="8381999" cy="558743"/>
          </a:xfrm>
          <a:prstGeom prst="rect">
            <a:avLst/>
          </a:prstGeom>
          <a:solidFill>
            <a:srgbClr val="006600"/>
          </a:solidFill>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marL="0" marR="0" algn="ctr">
              <a:lnSpc>
                <a:spcPct val="115000"/>
              </a:lnSpc>
              <a:spcBef>
                <a:spcPts val="0"/>
              </a:spcBef>
              <a:spcAft>
                <a:spcPts val="0"/>
              </a:spcAft>
            </a:pPr>
            <a:r>
              <a:rPr lang="en-GB" sz="2800" b="1" dirty="0" smtClean="0">
                <a:ea typeface="Times New Roman"/>
                <a:cs typeface="Times New Roman"/>
              </a:rPr>
              <a:t>Background of Central Applications Service</a:t>
            </a:r>
            <a:endParaRPr lang="en-US" sz="2800" dirty="0">
              <a:latin typeface="Calibri"/>
              <a:ea typeface="Times New Roman"/>
              <a:cs typeface="Times New Roman"/>
            </a:endParaRPr>
          </a:p>
        </p:txBody>
      </p:sp>
      <p:sp>
        <p:nvSpPr>
          <p:cNvPr id="3" name="Content Placeholder 2"/>
          <p:cNvSpPr>
            <a:spLocks noGrp="1"/>
          </p:cNvSpPr>
          <p:nvPr>
            <p:ph idx="1"/>
          </p:nvPr>
        </p:nvSpPr>
        <p:spPr>
          <a:xfrm>
            <a:off x="457200" y="1066800"/>
            <a:ext cx="4111624" cy="5059363"/>
          </a:xfrm>
        </p:spPr>
        <p:txBody>
          <a:bodyPr/>
          <a:lstStyle/>
          <a:p>
            <a:r>
              <a:rPr lang="en-US" sz="1600" b="1" kern="0" dirty="0"/>
              <a:t>1997: </a:t>
            </a:r>
            <a:r>
              <a:rPr lang="en-US" sz="1600" kern="0" dirty="0"/>
              <a:t>The Education White Paper on NHEIAS</a:t>
            </a:r>
          </a:p>
          <a:p>
            <a:r>
              <a:rPr lang="en-US" sz="1600" b="1" kern="0" dirty="0"/>
              <a:t>1999: </a:t>
            </a:r>
            <a:r>
              <a:rPr lang="en-US" sz="1600" kern="0" dirty="0"/>
              <a:t>CAO KZN </a:t>
            </a:r>
          </a:p>
          <a:p>
            <a:r>
              <a:rPr lang="en-US" sz="1600" b="1" kern="0" dirty="0"/>
              <a:t>June 2002:  </a:t>
            </a:r>
            <a:r>
              <a:rPr lang="en-US" sz="1600" kern="0" dirty="0"/>
              <a:t>Report of the Working Group to the Minister of Education </a:t>
            </a:r>
          </a:p>
          <a:p>
            <a:pPr lvl="1"/>
            <a:r>
              <a:rPr lang="en-US" sz="1600" kern="0" dirty="0"/>
              <a:t>NHEIAS as non-statutory (e.g. section 21 company)</a:t>
            </a:r>
          </a:p>
          <a:p>
            <a:r>
              <a:rPr lang="en-US" sz="1600" b="1" kern="0" dirty="0"/>
              <a:t>2006: </a:t>
            </a:r>
            <a:r>
              <a:rPr lang="en-US" sz="1600" kern="0" dirty="0"/>
              <a:t>Higher Education Enrolment System implementation</a:t>
            </a:r>
          </a:p>
          <a:p>
            <a:r>
              <a:rPr lang="en-US" sz="1600" b="1" kern="0" dirty="0"/>
              <a:t>2010: </a:t>
            </a:r>
            <a:r>
              <a:rPr lang="en-US" sz="1600" kern="0" dirty="0"/>
              <a:t>NSFAS Review Committee endorses CAS</a:t>
            </a:r>
          </a:p>
          <a:p>
            <a:r>
              <a:rPr lang="en-US" sz="1600" b="1" kern="0" dirty="0"/>
              <a:t>2011: </a:t>
            </a:r>
            <a:r>
              <a:rPr lang="en-US" sz="1600" kern="0" dirty="0"/>
              <a:t>CHE supports establishment of NHEIAS or CAS (advice to Minister)</a:t>
            </a:r>
            <a:r>
              <a:rPr lang="en-US" sz="1800" b="1" kern="0" dirty="0"/>
              <a:t> 2012: </a:t>
            </a:r>
            <a:r>
              <a:rPr lang="en-US" sz="1600" kern="0" dirty="0"/>
              <a:t>CAS Steering Committee established – consultation and development of concepts; </a:t>
            </a:r>
            <a:endParaRPr lang="en-US" sz="1600" kern="0" dirty="0" smtClean="0"/>
          </a:p>
          <a:p>
            <a:r>
              <a:rPr lang="en-US" sz="1600" b="1" kern="0" dirty="0"/>
              <a:t>2013: </a:t>
            </a:r>
            <a:r>
              <a:rPr lang="en-US" sz="1600" kern="0" dirty="0"/>
              <a:t>Ministerial approval of concept and CAS as a statutory body; CACH implemented as a short term solution and ‘prototype’ for 2014 intake </a:t>
            </a:r>
          </a:p>
          <a:p>
            <a:endParaRPr lang="en-US" sz="1600" kern="0" dirty="0"/>
          </a:p>
          <a:p>
            <a:endParaRPr lang="en-ZA" sz="1800" b="1" dirty="0"/>
          </a:p>
        </p:txBody>
      </p:sp>
      <p:sp>
        <p:nvSpPr>
          <p:cNvPr id="3076" name="Slide Number Placeholder 7"/>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0DDC73E1-0CA4-4C04-AC77-27C07BA7E9D9}" type="slidenum">
              <a:rPr lang="en-US" altLang="en-US" b="1"/>
              <a:pPr eaLnBrk="1" hangingPunct="1"/>
              <a:t>4</a:t>
            </a:fld>
            <a:endParaRPr lang="en-US" altLang="en-US" b="1"/>
          </a:p>
        </p:txBody>
      </p:sp>
      <p:sp>
        <p:nvSpPr>
          <p:cNvPr id="2" name="Footer Placeholder 1"/>
          <p:cNvSpPr>
            <a:spLocks noGrp="1"/>
          </p:cNvSpPr>
          <p:nvPr>
            <p:ph type="ftr" sz="quarter" idx="11"/>
          </p:nvPr>
        </p:nvSpPr>
        <p:spPr/>
        <p:txBody>
          <a:bodyPr/>
          <a:lstStyle/>
          <a:p>
            <a:pPr>
              <a:defRPr/>
            </a:pPr>
            <a:endParaRPr lang="en-US"/>
          </a:p>
        </p:txBody>
      </p:sp>
      <p:sp>
        <p:nvSpPr>
          <p:cNvPr id="8" name="Content Placeholder 2"/>
          <p:cNvSpPr txBox="1">
            <a:spLocks/>
          </p:cNvSpPr>
          <p:nvPr/>
        </p:nvSpPr>
        <p:spPr>
          <a:xfrm>
            <a:off x="533400" y="1600200"/>
            <a:ext cx="4114801" cy="3629465"/>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endParaRPr lang="en-US" sz="1600" kern="0" dirty="0" smtClean="0"/>
          </a:p>
          <a:p>
            <a:endParaRPr lang="en-US" sz="1600" kern="0" dirty="0" smtClean="0"/>
          </a:p>
          <a:p>
            <a:pPr marL="0" indent="0">
              <a:buFontTx/>
              <a:buNone/>
            </a:pPr>
            <a:endParaRPr lang="en-US" sz="1600" i="1" kern="0" dirty="0" smtClean="0"/>
          </a:p>
        </p:txBody>
      </p:sp>
      <p:sp>
        <p:nvSpPr>
          <p:cNvPr id="9" name="Content Placeholder 5"/>
          <p:cNvSpPr txBox="1">
            <a:spLocks/>
          </p:cNvSpPr>
          <p:nvPr/>
        </p:nvSpPr>
        <p:spPr>
          <a:xfrm>
            <a:off x="4645024" y="990600"/>
            <a:ext cx="4041775" cy="41764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r>
              <a:rPr lang="en-US" sz="1600" b="1" kern="0" dirty="0" smtClean="0"/>
              <a:t>2014: </a:t>
            </a:r>
            <a:r>
              <a:rPr lang="en-US" sz="1600" kern="0" dirty="0" smtClean="0"/>
              <a:t>CAS Phase 1 established; </a:t>
            </a:r>
            <a:r>
              <a:rPr lang="en-US" sz="1600" kern="0" dirty="0"/>
              <a:t>Enterprise </a:t>
            </a:r>
            <a:r>
              <a:rPr lang="en-US" sz="1600" kern="0" dirty="0" smtClean="0"/>
              <a:t>Architecture (EA developed)</a:t>
            </a:r>
            <a:endParaRPr lang="en-US" sz="1600" b="1" kern="0" dirty="0" smtClean="0"/>
          </a:p>
          <a:p>
            <a:r>
              <a:rPr lang="en-US" sz="1600" b="1" kern="0" dirty="0" smtClean="0"/>
              <a:t>April 2016: </a:t>
            </a:r>
            <a:r>
              <a:rPr lang="en-US" sz="1600" kern="0" dirty="0" smtClean="0"/>
              <a:t>Minister approves Policy for PSET CAS and related EA</a:t>
            </a:r>
          </a:p>
          <a:p>
            <a:pPr lvl="1"/>
            <a:r>
              <a:rPr lang="en-US" sz="1600" kern="0" dirty="0" smtClean="0"/>
              <a:t>Policy subjected to SEIAS process</a:t>
            </a:r>
          </a:p>
          <a:p>
            <a:pPr lvl="1"/>
            <a:r>
              <a:rPr lang="en-US" sz="1600" kern="0" dirty="0" smtClean="0"/>
              <a:t>PSET CAS as a Statutory Body (Public Entity governed through a Board of Directors)</a:t>
            </a:r>
          </a:p>
          <a:p>
            <a:pPr lvl="1"/>
            <a:r>
              <a:rPr lang="en-US" sz="1600" kern="0" dirty="0" smtClean="0"/>
              <a:t>CAS Phase 2 approved </a:t>
            </a:r>
          </a:p>
          <a:p>
            <a:pPr lvl="1"/>
            <a:r>
              <a:rPr lang="en-US" sz="1600" kern="0" dirty="0" smtClean="0"/>
              <a:t>Engagement of CAO approved</a:t>
            </a:r>
          </a:p>
          <a:p>
            <a:r>
              <a:rPr lang="en-US" sz="1600" b="1" kern="0" dirty="0" smtClean="0"/>
              <a:t>Nov 2017: </a:t>
            </a:r>
            <a:r>
              <a:rPr lang="en-US" sz="1600" kern="0" dirty="0" smtClean="0"/>
              <a:t>Publication of CAS Policy and approval of requirements</a:t>
            </a:r>
          </a:p>
          <a:p>
            <a:r>
              <a:rPr lang="en-US" sz="1600" b="1" kern="0" dirty="0"/>
              <a:t>Nov </a:t>
            </a:r>
            <a:r>
              <a:rPr lang="en-US" sz="1600" b="1" kern="0" dirty="0" smtClean="0"/>
              <a:t>2018: </a:t>
            </a:r>
            <a:r>
              <a:rPr lang="en-US" sz="1600" kern="0" dirty="0" smtClean="0"/>
              <a:t>Approval of functional and business requirements </a:t>
            </a:r>
            <a:r>
              <a:rPr lang="en-US" sz="1600" kern="0" dirty="0" err="1" smtClean="0"/>
              <a:t>requirements</a:t>
            </a:r>
            <a:endParaRPr lang="en-US" sz="1600" kern="0" dirty="0"/>
          </a:p>
          <a:p>
            <a:r>
              <a:rPr lang="en-US" sz="1600" b="1" kern="0" dirty="0" smtClean="0"/>
              <a:t>April 2019: </a:t>
            </a:r>
            <a:r>
              <a:rPr lang="en-US" sz="1600" kern="0" dirty="0" smtClean="0"/>
              <a:t>Draft </a:t>
            </a:r>
            <a:r>
              <a:rPr lang="en-US" sz="1600" kern="0" dirty="0"/>
              <a:t>CAS </a:t>
            </a:r>
            <a:r>
              <a:rPr lang="en-US" sz="1600" kern="0" dirty="0" smtClean="0"/>
              <a:t>Bill published for public comments</a:t>
            </a:r>
          </a:p>
          <a:p>
            <a:r>
              <a:rPr lang="en-US" sz="1600" b="1" kern="0" dirty="0" smtClean="0"/>
              <a:t>Next Steps: </a:t>
            </a:r>
            <a:r>
              <a:rPr lang="en-US" sz="1600" kern="0" dirty="0"/>
              <a:t>Policy </a:t>
            </a:r>
            <a:r>
              <a:rPr lang="en-US" sz="1600" kern="0" dirty="0" smtClean="0"/>
              <a:t>implementation, consultations on revised Draft CAS Bill and CAS Bill through Parliament</a:t>
            </a:r>
            <a:endParaRPr lang="en-US" kern="0" dirty="0"/>
          </a:p>
        </p:txBody>
      </p:sp>
    </p:spTree>
    <p:extLst>
      <p:ext uri="{BB962C8B-B14F-4D97-AF65-F5344CB8AC3E}">
        <p14:creationId xmlns:p14="http://schemas.microsoft.com/office/powerpoint/2010/main" val="5612227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938"/>
            <a:ext cx="9144000" cy="6873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81000" y="451283"/>
            <a:ext cx="8381999" cy="587853"/>
          </a:xfrm>
          <a:prstGeom prst="rect">
            <a:avLst/>
          </a:prstGeom>
          <a:solidFill>
            <a:srgbClr val="006600"/>
          </a:solidFill>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marL="0" marR="0" algn="ctr">
              <a:lnSpc>
                <a:spcPct val="115000"/>
              </a:lnSpc>
              <a:spcBef>
                <a:spcPts val="0"/>
              </a:spcBef>
              <a:spcAft>
                <a:spcPts val="0"/>
              </a:spcAft>
            </a:pPr>
            <a:r>
              <a:rPr lang="en-ZA" sz="2800" b="1" dirty="0" smtClean="0">
                <a:ea typeface="Times New Roman"/>
                <a:cs typeface="Times New Roman"/>
              </a:rPr>
              <a:t>What is </a:t>
            </a:r>
            <a:r>
              <a:rPr lang="en-GB" sz="2800" b="1" dirty="0" smtClean="0">
                <a:ea typeface="Times New Roman"/>
                <a:cs typeface="Times New Roman"/>
              </a:rPr>
              <a:t>Central Applications Service</a:t>
            </a:r>
            <a:endParaRPr lang="en-US" sz="2800" dirty="0">
              <a:latin typeface="Calibri"/>
              <a:ea typeface="Times New Roman"/>
              <a:cs typeface="Times New Roman"/>
            </a:endParaRPr>
          </a:p>
        </p:txBody>
      </p:sp>
      <p:sp>
        <p:nvSpPr>
          <p:cNvPr id="3" name="Content Placeholder 2"/>
          <p:cNvSpPr>
            <a:spLocks noGrp="1"/>
          </p:cNvSpPr>
          <p:nvPr>
            <p:ph idx="1"/>
          </p:nvPr>
        </p:nvSpPr>
        <p:spPr>
          <a:xfrm>
            <a:off x="457200" y="1066800"/>
            <a:ext cx="4111624" cy="5059363"/>
          </a:xfrm>
        </p:spPr>
        <p:txBody>
          <a:bodyPr/>
          <a:lstStyle/>
          <a:p>
            <a:r>
              <a:rPr lang="en-ZA" sz="2800" dirty="0"/>
              <a:t>A service that</a:t>
            </a:r>
            <a:r>
              <a:rPr lang="en-ZA" sz="2800" dirty="0" smtClean="0"/>
              <a:t>:</a:t>
            </a:r>
            <a:endParaRPr lang="en-US" sz="2800" kern="0" dirty="0"/>
          </a:p>
          <a:p>
            <a:endParaRPr lang="en-ZA" b="1" dirty="0"/>
          </a:p>
        </p:txBody>
      </p:sp>
      <p:sp>
        <p:nvSpPr>
          <p:cNvPr id="3076" name="Slide Number Placeholder 7"/>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0DDC73E1-0CA4-4C04-AC77-27C07BA7E9D9}" type="slidenum">
              <a:rPr lang="en-US" altLang="en-US" b="1"/>
              <a:pPr eaLnBrk="1" hangingPunct="1"/>
              <a:t>5</a:t>
            </a:fld>
            <a:endParaRPr lang="en-US" altLang="en-US" b="1"/>
          </a:p>
        </p:txBody>
      </p:sp>
      <p:sp>
        <p:nvSpPr>
          <p:cNvPr id="2" name="Footer Placeholder 1"/>
          <p:cNvSpPr>
            <a:spLocks noGrp="1"/>
          </p:cNvSpPr>
          <p:nvPr>
            <p:ph type="ftr" sz="quarter" idx="11"/>
          </p:nvPr>
        </p:nvSpPr>
        <p:spPr/>
        <p:txBody>
          <a:bodyPr/>
          <a:lstStyle/>
          <a:p>
            <a:pPr>
              <a:defRPr/>
            </a:pPr>
            <a:endParaRPr lang="en-US"/>
          </a:p>
        </p:txBody>
      </p:sp>
      <p:sp>
        <p:nvSpPr>
          <p:cNvPr id="8" name="Content Placeholder 2"/>
          <p:cNvSpPr txBox="1">
            <a:spLocks/>
          </p:cNvSpPr>
          <p:nvPr/>
        </p:nvSpPr>
        <p:spPr>
          <a:xfrm>
            <a:off x="533400" y="1600200"/>
            <a:ext cx="4114801" cy="3629465"/>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endParaRPr lang="en-US" sz="1600" kern="0" dirty="0" smtClean="0"/>
          </a:p>
          <a:p>
            <a:endParaRPr lang="en-US" sz="1600" kern="0" dirty="0" smtClean="0"/>
          </a:p>
          <a:p>
            <a:pPr marL="0" indent="0">
              <a:buFontTx/>
              <a:buNone/>
            </a:pPr>
            <a:endParaRPr lang="en-US" sz="1600" i="1" kern="0" dirty="0" smtClean="0"/>
          </a:p>
        </p:txBody>
      </p:sp>
      <p:sp>
        <p:nvSpPr>
          <p:cNvPr id="9" name="Content Placeholder 5"/>
          <p:cNvSpPr txBox="1">
            <a:spLocks/>
          </p:cNvSpPr>
          <p:nvPr/>
        </p:nvSpPr>
        <p:spPr>
          <a:xfrm>
            <a:off x="1331640" y="1628800"/>
            <a:ext cx="7355159" cy="35382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buFont typeface="Wingdings" panose="05000000000000000000" pitchFamily="2" charset="2"/>
              <a:buChar char="§"/>
            </a:pPr>
            <a:r>
              <a:rPr lang="en-US" sz="2400" dirty="0"/>
              <a:t>Allows for application to multiple (ten) PSET opportunities in universities, colleges and SETAs with a single fee; </a:t>
            </a:r>
          </a:p>
          <a:p>
            <a:pPr>
              <a:buFont typeface="Wingdings" panose="05000000000000000000" pitchFamily="2" charset="2"/>
              <a:buChar char="§"/>
            </a:pPr>
            <a:r>
              <a:rPr lang="en-US" sz="2400" dirty="0"/>
              <a:t>Facilitate application for funding and accommodation;</a:t>
            </a:r>
          </a:p>
          <a:p>
            <a:pPr>
              <a:buFont typeface="Wingdings" panose="05000000000000000000" pitchFamily="2" charset="2"/>
              <a:buChar char="§"/>
            </a:pPr>
            <a:r>
              <a:rPr lang="en-US" sz="2400" dirty="0"/>
              <a:t>Enables referral for Career Guidance based on trigger actions; </a:t>
            </a:r>
          </a:p>
          <a:p>
            <a:pPr>
              <a:buFont typeface="Wingdings" panose="05000000000000000000" pitchFamily="2" charset="2"/>
              <a:buChar char="§"/>
            </a:pPr>
            <a:r>
              <a:rPr lang="en-US" sz="2400" dirty="0"/>
              <a:t>Coordinate communication with applicants during application stage;</a:t>
            </a:r>
          </a:p>
          <a:p>
            <a:pPr>
              <a:buFont typeface="Wingdings" panose="05000000000000000000" pitchFamily="2" charset="2"/>
              <a:buChar char="§"/>
            </a:pPr>
            <a:r>
              <a:rPr lang="en-US" sz="2400" dirty="0"/>
              <a:t>Transfers application data to Institutions; and </a:t>
            </a:r>
          </a:p>
          <a:p>
            <a:pPr>
              <a:buFont typeface="Wingdings" panose="05000000000000000000" pitchFamily="2" charset="2"/>
              <a:buChar char="§"/>
            </a:pPr>
            <a:r>
              <a:rPr lang="en-US" sz="2400" dirty="0"/>
              <a:t>Redirects unsuccessful applications. </a:t>
            </a:r>
          </a:p>
        </p:txBody>
      </p:sp>
    </p:spTree>
    <p:extLst>
      <p:ext uri="{BB962C8B-B14F-4D97-AF65-F5344CB8AC3E}">
        <p14:creationId xmlns:p14="http://schemas.microsoft.com/office/powerpoint/2010/main" val="9763225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938"/>
            <a:ext cx="9144000" cy="6873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81000" y="451283"/>
            <a:ext cx="8381999" cy="587853"/>
          </a:xfrm>
          <a:prstGeom prst="rect">
            <a:avLst/>
          </a:prstGeom>
          <a:solidFill>
            <a:srgbClr val="006600"/>
          </a:solidFill>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marL="0" marR="0" algn="ctr">
              <a:lnSpc>
                <a:spcPct val="115000"/>
              </a:lnSpc>
              <a:spcBef>
                <a:spcPts val="0"/>
              </a:spcBef>
              <a:spcAft>
                <a:spcPts val="0"/>
              </a:spcAft>
            </a:pPr>
            <a:r>
              <a:rPr lang="en-ZA" sz="2800" b="1" dirty="0" smtClean="0">
                <a:ea typeface="Times New Roman"/>
                <a:cs typeface="Times New Roman"/>
              </a:rPr>
              <a:t>What </a:t>
            </a:r>
            <a:r>
              <a:rPr lang="en-GB" sz="2800" b="1" dirty="0" smtClean="0">
                <a:ea typeface="Times New Roman"/>
                <a:cs typeface="Times New Roman"/>
              </a:rPr>
              <a:t>Central Applications Service is NOT</a:t>
            </a:r>
            <a:endParaRPr lang="en-US" sz="2800" dirty="0">
              <a:latin typeface="Calibri"/>
              <a:ea typeface="Times New Roman"/>
              <a:cs typeface="Times New Roman"/>
            </a:endParaRPr>
          </a:p>
        </p:txBody>
      </p:sp>
      <p:sp>
        <p:nvSpPr>
          <p:cNvPr id="3" name="Content Placeholder 2"/>
          <p:cNvSpPr>
            <a:spLocks noGrp="1"/>
          </p:cNvSpPr>
          <p:nvPr>
            <p:ph idx="1"/>
          </p:nvPr>
        </p:nvSpPr>
        <p:spPr>
          <a:xfrm>
            <a:off x="457200" y="1066800"/>
            <a:ext cx="4111624" cy="5059363"/>
          </a:xfrm>
        </p:spPr>
        <p:txBody>
          <a:bodyPr/>
          <a:lstStyle/>
          <a:p>
            <a:r>
              <a:rPr lang="en-ZA" dirty="0"/>
              <a:t>A service </a:t>
            </a:r>
            <a:r>
              <a:rPr lang="en-ZA" dirty="0" smtClean="0"/>
              <a:t>that is not:</a:t>
            </a:r>
            <a:endParaRPr lang="en-US" kern="0" dirty="0"/>
          </a:p>
          <a:p>
            <a:endParaRPr lang="en-ZA" b="1" dirty="0"/>
          </a:p>
        </p:txBody>
      </p:sp>
      <p:sp>
        <p:nvSpPr>
          <p:cNvPr id="3076" name="Slide Number Placeholder 7"/>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0DDC73E1-0CA4-4C04-AC77-27C07BA7E9D9}" type="slidenum">
              <a:rPr lang="en-US" altLang="en-US" b="1"/>
              <a:pPr eaLnBrk="1" hangingPunct="1"/>
              <a:t>6</a:t>
            </a:fld>
            <a:endParaRPr lang="en-US" altLang="en-US" b="1"/>
          </a:p>
        </p:txBody>
      </p:sp>
      <p:sp>
        <p:nvSpPr>
          <p:cNvPr id="2" name="Footer Placeholder 1"/>
          <p:cNvSpPr>
            <a:spLocks noGrp="1"/>
          </p:cNvSpPr>
          <p:nvPr>
            <p:ph type="ftr" sz="quarter" idx="11"/>
          </p:nvPr>
        </p:nvSpPr>
        <p:spPr/>
        <p:txBody>
          <a:bodyPr/>
          <a:lstStyle/>
          <a:p>
            <a:pPr>
              <a:defRPr/>
            </a:pPr>
            <a:endParaRPr lang="en-US"/>
          </a:p>
        </p:txBody>
      </p:sp>
      <p:sp>
        <p:nvSpPr>
          <p:cNvPr id="8" name="Content Placeholder 2"/>
          <p:cNvSpPr txBox="1">
            <a:spLocks/>
          </p:cNvSpPr>
          <p:nvPr/>
        </p:nvSpPr>
        <p:spPr>
          <a:xfrm>
            <a:off x="533400" y="1600200"/>
            <a:ext cx="4114801" cy="3629465"/>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endParaRPr lang="en-US" sz="1600" kern="0" dirty="0" smtClean="0"/>
          </a:p>
          <a:p>
            <a:endParaRPr lang="en-US" sz="1600" kern="0" dirty="0" smtClean="0"/>
          </a:p>
          <a:p>
            <a:pPr marL="0" indent="0">
              <a:buFontTx/>
              <a:buNone/>
            </a:pPr>
            <a:endParaRPr lang="en-US" sz="1600" i="1" kern="0" dirty="0" smtClean="0"/>
          </a:p>
        </p:txBody>
      </p:sp>
      <p:sp>
        <p:nvSpPr>
          <p:cNvPr id="9" name="Content Placeholder 5"/>
          <p:cNvSpPr txBox="1">
            <a:spLocks/>
          </p:cNvSpPr>
          <p:nvPr/>
        </p:nvSpPr>
        <p:spPr>
          <a:xfrm>
            <a:off x="1331640" y="1628800"/>
            <a:ext cx="7355159" cy="35382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buFont typeface="Wingdings" panose="05000000000000000000" pitchFamily="2" charset="2"/>
              <a:buChar char="§"/>
            </a:pPr>
            <a:r>
              <a:rPr lang="en-US" dirty="0"/>
              <a:t>Placing Applicants (does not do selection and offer of spaces)</a:t>
            </a:r>
          </a:p>
          <a:p>
            <a:pPr>
              <a:buFont typeface="Wingdings" panose="05000000000000000000" pitchFamily="2" charset="2"/>
              <a:buChar char="§"/>
            </a:pPr>
            <a:r>
              <a:rPr lang="en-US" dirty="0"/>
              <a:t>Providing funding to Applicants</a:t>
            </a:r>
          </a:p>
          <a:p>
            <a:pPr>
              <a:buFont typeface="Wingdings" panose="05000000000000000000" pitchFamily="2" charset="2"/>
              <a:buChar char="§"/>
            </a:pPr>
            <a:r>
              <a:rPr lang="en-US" dirty="0"/>
              <a:t>Placing applicants in Accommodation</a:t>
            </a:r>
          </a:p>
          <a:p>
            <a:pPr>
              <a:buFont typeface="Wingdings" panose="05000000000000000000" pitchFamily="2" charset="2"/>
              <a:buChar char="§"/>
            </a:pPr>
            <a:r>
              <a:rPr lang="en-US" dirty="0"/>
              <a:t>Providing  Career Guidance to applicants</a:t>
            </a:r>
          </a:p>
          <a:p>
            <a:pPr>
              <a:buFont typeface="Wingdings" panose="05000000000000000000" pitchFamily="2" charset="2"/>
              <a:buChar char="§"/>
            </a:pPr>
            <a:r>
              <a:rPr lang="en-US" dirty="0"/>
              <a:t>Choosing nor selecting study fields or qualifications for applicants.</a:t>
            </a:r>
          </a:p>
        </p:txBody>
      </p:sp>
    </p:spTree>
    <p:extLst>
      <p:ext uri="{BB962C8B-B14F-4D97-AF65-F5344CB8AC3E}">
        <p14:creationId xmlns:p14="http://schemas.microsoft.com/office/powerpoint/2010/main" val="35060308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39552" y="920509"/>
            <a:ext cx="8149773" cy="5346861"/>
          </a:xfrm>
          <a:prstGeom prst="rect">
            <a:avLst/>
          </a:prstGeom>
        </p:spPr>
      </p:pic>
      <p:sp>
        <p:nvSpPr>
          <p:cNvPr id="2" name="Title 1"/>
          <p:cNvSpPr>
            <a:spLocks noGrp="1"/>
          </p:cNvSpPr>
          <p:nvPr>
            <p:ph type="title"/>
          </p:nvPr>
        </p:nvSpPr>
        <p:spPr>
          <a:xfrm>
            <a:off x="457200" y="476672"/>
            <a:ext cx="8229600" cy="940966"/>
          </a:xfrm>
        </p:spPr>
        <p:txBody>
          <a:bodyPr/>
          <a:lstStyle/>
          <a:p>
            <a:endParaRPr lang="en-ZA" dirty="0"/>
          </a:p>
        </p:txBody>
      </p:sp>
      <p:sp>
        <p:nvSpPr>
          <p:cNvPr id="3" name="Content Placeholder 2"/>
          <p:cNvSpPr>
            <a:spLocks noGrp="1"/>
          </p:cNvSpPr>
          <p:nvPr>
            <p:ph idx="1"/>
          </p:nvPr>
        </p:nvSpPr>
        <p:spPr>
          <a:xfrm>
            <a:off x="539553" y="947155"/>
            <a:ext cx="8147247" cy="1689757"/>
          </a:xfrm>
        </p:spPr>
        <p:txBody>
          <a:bodyPr/>
          <a:lstStyle/>
          <a:p>
            <a:pPr marL="0" indent="0">
              <a:buNone/>
            </a:pPr>
            <a:r>
              <a:rPr lang="en-GB" b="1" dirty="0" smtClean="0">
                <a:solidFill>
                  <a:schemeClr val="bg1"/>
                </a:solidFill>
              </a:rPr>
              <a:t>Consider an applicant in </a:t>
            </a:r>
            <a:r>
              <a:rPr lang="en-GB" b="1" dirty="0" err="1" smtClean="0">
                <a:solidFill>
                  <a:schemeClr val="bg1"/>
                </a:solidFill>
              </a:rPr>
              <a:t>Tyabana</a:t>
            </a:r>
            <a:r>
              <a:rPr lang="en-GB" b="1" dirty="0" smtClean="0">
                <a:solidFill>
                  <a:schemeClr val="bg1"/>
                </a:solidFill>
              </a:rPr>
              <a:t> (15km, 35min off R409) hoping to access a post school education and training opportunity.</a:t>
            </a:r>
            <a:endParaRPr lang="en-ZA" b="1" dirty="0">
              <a:solidFill>
                <a:schemeClr val="bg1"/>
              </a:solidFill>
            </a:endParaRPr>
          </a:p>
        </p:txBody>
      </p:sp>
      <p:sp>
        <p:nvSpPr>
          <p:cNvPr id="6" name="TextBox 5"/>
          <p:cNvSpPr txBox="1"/>
          <p:nvPr/>
        </p:nvSpPr>
        <p:spPr>
          <a:xfrm>
            <a:off x="539553" y="332656"/>
            <a:ext cx="8147248" cy="587853"/>
          </a:xfrm>
          <a:prstGeom prst="rect">
            <a:avLst/>
          </a:prstGeom>
          <a:solidFill>
            <a:srgbClr val="006600"/>
          </a:solidFill>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marL="0" marR="0" algn="ctr">
              <a:lnSpc>
                <a:spcPct val="115000"/>
              </a:lnSpc>
              <a:spcBef>
                <a:spcPts val="0"/>
              </a:spcBef>
              <a:spcAft>
                <a:spcPts val="0"/>
              </a:spcAft>
            </a:pPr>
            <a:r>
              <a:rPr lang="en-GB" sz="2800" b="1" dirty="0" smtClean="0">
                <a:ea typeface="Times New Roman"/>
                <a:cs typeface="Times New Roman"/>
              </a:rPr>
              <a:t>Central Applications Service </a:t>
            </a:r>
            <a:r>
              <a:rPr lang="en-ZA" sz="2800" b="1" dirty="0">
                <a:ea typeface="Times New Roman"/>
                <a:cs typeface="Times New Roman"/>
              </a:rPr>
              <a:t>Application Scenario</a:t>
            </a:r>
            <a:endParaRPr lang="en-US" sz="2800" b="1" dirty="0">
              <a:ea typeface="Times New Roman"/>
              <a:cs typeface="Times New Roman"/>
            </a:endParaRPr>
          </a:p>
        </p:txBody>
      </p:sp>
    </p:spTree>
    <p:extLst>
      <p:ext uri="{BB962C8B-B14F-4D97-AF65-F5344CB8AC3E}">
        <p14:creationId xmlns:p14="http://schemas.microsoft.com/office/powerpoint/2010/main" val="33727046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ZA" dirty="0"/>
          </a:p>
        </p:txBody>
      </p:sp>
      <p:sp>
        <p:nvSpPr>
          <p:cNvPr id="3" name="Content Placeholder 2"/>
          <p:cNvSpPr>
            <a:spLocks noGrp="1"/>
          </p:cNvSpPr>
          <p:nvPr>
            <p:ph idx="1"/>
          </p:nvPr>
        </p:nvSpPr>
        <p:spPr>
          <a:xfrm>
            <a:off x="500915" y="870785"/>
            <a:ext cx="8166174" cy="5150503"/>
          </a:xfrm>
          <a:solidFill>
            <a:schemeClr val="bg1"/>
          </a:solidFill>
        </p:spPr>
        <p:txBody>
          <a:bodyPr/>
          <a:lstStyle/>
          <a:p>
            <a:r>
              <a:rPr lang="en-ZA" sz="2700" dirty="0" smtClean="0"/>
              <a:t>Option 1 – </a:t>
            </a:r>
            <a:r>
              <a:rPr lang="en-ZA" sz="2700" dirty="0"/>
              <a:t>Access to </a:t>
            </a:r>
            <a:r>
              <a:rPr lang="en-ZA" sz="2700" b="1" dirty="0"/>
              <a:t>telephone or cell phone </a:t>
            </a:r>
            <a:r>
              <a:rPr lang="en-ZA" sz="2700" dirty="0"/>
              <a:t>for call </a:t>
            </a:r>
            <a:r>
              <a:rPr lang="en-ZA" sz="2700" dirty="0" smtClean="0"/>
              <a:t>				    back </a:t>
            </a:r>
            <a:r>
              <a:rPr lang="en-ZA" sz="2700" dirty="0"/>
              <a:t>(Voice </a:t>
            </a:r>
            <a:r>
              <a:rPr lang="en-ZA" sz="2700" dirty="0" smtClean="0"/>
              <a:t>assisted application);</a:t>
            </a:r>
            <a:endParaRPr lang="en-ZA" sz="2700" dirty="0"/>
          </a:p>
          <a:p>
            <a:r>
              <a:rPr lang="en-ZA" sz="2700" dirty="0" smtClean="0"/>
              <a:t>Option 2 – </a:t>
            </a:r>
            <a:r>
              <a:rPr lang="en-ZA" sz="2700" dirty="0"/>
              <a:t>Access to </a:t>
            </a:r>
            <a:r>
              <a:rPr lang="en-ZA" sz="2700" b="1" dirty="0"/>
              <a:t>Smart phone </a:t>
            </a:r>
            <a:r>
              <a:rPr lang="en-ZA" sz="2700" b="1" dirty="0" smtClean="0"/>
              <a:t>or Laptop or 						    Computer </a:t>
            </a:r>
            <a:r>
              <a:rPr lang="en-ZA" sz="2700" dirty="0" smtClean="0"/>
              <a:t>(self application on an app)</a:t>
            </a:r>
            <a:endParaRPr lang="en-ZA" sz="2700" dirty="0"/>
          </a:p>
          <a:p>
            <a:r>
              <a:rPr lang="en-ZA" sz="2700" dirty="0" smtClean="0"/>
              <a:t>Option 3 – Access </a:t>
            </a:r>
            <a:r>
              <a:rPr lang="en-ZA" sz="2700" dirty="0"/>
              <a:t>to </a:t>
            </a:r>
            <a:r>
              <a:rPr lang="en-ZA" sz="2700" b="1" dirty="0"/>
              <a:t>Access Point </a:t>
            </a:r>
            <a:r>
              <a:rPr lang="en-ZA" sz="2700" dirty="0"/>
              <a:t>in the village </a:t>
            </a:r>
            <a:r>
              <a:rPr lang="en-ZA" sz="2700" dirty="0" smtClean="0"/>
              <a:t>(self 				    application at a school </a:t>
            </a:r>
            <a:r>
              <a:rPr lang="en-ZA" sz="2700" dirty="0"/>
              <a:t>or church with </a:t>
            </a:r>
            <a:r>
              <a:rPr lang="en-ZA" sz="2700" dirty="0" smtClean="0"/>
              <a:t>					    internet </a:t>
            </a:r>
            <a:r>
              <a:rPr lang="en-ZA" sz="2700" dirty="0"/>
              <a:t>access)</a:t>
            </a:r>
          </a:p>
          <a:p>
            <a:r>
              <a:rPr lang="en-ZA" sz="2700" dirty="0" smtClean="0"/>
              <a:t>Option 4 – Access to </a:t>
            </a:r>
            <a:r>
              <a:rPr lang="en-ZA" sz="2700" b="1" dirty="0" smtClean="0"/>
              <a:t>Point of Presence </a:t>
            </a:r>
            <a:r>
              <a:rPr lang="en-ZA" sz="2700" dirty="0" smtClean="0"/>
              <a:t>in 			 					    Butterworth (54km 1hour 40min) –</a:t>
            </a:r>
          </a:p>
          <a:p>
            <a:pPr marL="0" indent="0">
              <a:buNone/>
            </a:pPr>
            <a:r>
              <a:rPr lang="en-ZA" sz="2700" dirty="0" smtClean="0"/>
              <a:t>				    self or assisted application</a:t>
            </a:r>
          </a:p>
          <a:p>
            <a:r>
              <a:rPr lang="en-ZA" sz="2700" dirty="0" smtClean="0"/>
              <a:t>Option 5 – </a:t>
            </a:r>
            <a:r>
              <a:rPr lang="en-ZA" sz="2700" b="1" dirty="0" smtClean="0"/>
              <a:t>Paper application </a:t>
            </a:r>
            <a:r>
              <a:rPr lang="en-ZA" sz="2700" dirty="0" smtClean="0"/>
              <a:t>via post office / Courier</a:t>
            </a:r>
            <a:endParaRPr lang="en-ZA" sz="2700" dirty="0"/>
          </a:p>
        </p:txBody>
      </p:sp>
      <p:sp>
        <p:nvSpPr>
          <p:cNvPr id="4" name="TextBox 3"/>
          <p:cNvSpPr txBox="1"/>
          <p:nvPr/>
        </p:nvSpPr>
        <p:spPr>
          <a:xfrm>
            <a:off x="519841" y="293340"/>
            <a:ext cx="8147248" cy="558743"/>
          </a:xfrm>
          <a:prstGeom prst="rect">
            <a:avLst/>
          </a:prstGeom>
          <a:solidFill>
            <a:srgbClr val="006600"/>
          </a:solidFill>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marL="0" marR="0" algn="ctr">
              <a:lnSpc>
                <a:spcPct val="115000"/>
              </a:lnSpc>
              <a:spcBef>
                <a:spcPts val="0"/>
              </a:spcBef>
              <a:spcAft>
                <a:spcPts val="0"/>
              </a:spcAft>
            </a:pPr>
            <a:r>
              <a:rPr lang="en-GB" sz="2800" b="1" dirty="0" smtClean="0">
                <a:ea typeface="Times New Roman"/>
                <a:cs typeface="Times New Roman"/>
              </a:rPr>
              <a:t>Central Applications Service </a:t>
            </a:r>
            <a:r>
              <a:rPr lang="en-ZA" sz="2800" b="1" dirty="0">
                <a:ea typeface="Times New Roman"/>
                <a:cs typeface="Times New Roman"/>
              </a:rPr>
              <a:t>Possibilities</a:t>
            </a:r>
            <a:endParaRPr lang="en-US" sz="2800" b="1" dirty="0">
              <a:ea typeface="Times New Roman"/>
              <a:cs typeface="Times New Roman"/>
            </a:endParaRPr>
          </a:p>
        </p:txBody>
      </p:sp>
    </p:spTree>
    <p:extLst>
      <p:ext uri="{BB962C8B-B14F-4D97-AF65-F5344CB8AC3E}">
        <p14:creationId xmlns:p14="http://schemas.microsoft.com/office/powerpoint/2010/main" val="41583775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a:r>
              <a:rPr lang="en-ZA" smtClean="0"/>
              <a:t>CAS Phase 2 (Pillars) Summary</a:t>
            </a:r>
            <a:endParaRPr lang="en-ZA" dirty="0"/>
          </a:p>
        </p:txBody>
      </p:sp>
      <p:pic>
        <p:nvPicPr>
          <p:cNvPr id="3" name="Picture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998928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11512</TotalTime>
  <Words>1017</Words>
  <Application>Microsoft Office PowerPoint</Application>
  <PresentationFormat>On-screen Show (4:3)</PresentationFormat>
  <Paragraphs>211</Paragraphs>
  <Slides>23</Slides>
  <Notes>7</Notes>
  <HiddenSlides>2</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ＭＳ Ｐゴシック</vt:lpstr>
      <vt:lpstr>Arial</vt:lpstr>
      <vt:lpstr>Calibri</vt:lpstr>
      <vt:lpstr>Times New Roman</vt:lpstr>
      <vt:lpstr>Wingdings</vt:lpstr>
      <vt:lpstr>Office Theme</vt:lpstr>
      <vt:lpstr>Draft Central Application Service</vt:lpstr>
      <vt:lpstr>Table of Content</vt:lpstr>
      <vt:lpstr>PowerPoint Presentation</vt:lpstr>
      <vt:lpstr>PowerPoint Presentation</vt:lpstr>
      <vt:lpstr>PowerPoint Presentation</vt:lpstr>
      <vt:lpstr>PowerPoint Presentation</vt:lpstr>
      <vt:lpstr>PowerPoint Presentation</vt:lpstr>
      <vt:lpstr>PowerPoint Presentation</vt:lpstr>
      <vt:lpstr>CAS Phase 2 (Pillars) Summary</vt:lpstr>
      <vt:lpstr>PowerPoint Presentation</vt:lpstr>
      <vt:lpstr>PowerPoint Presentation</vt:lpstr>
      <vt:lpstr>PowerPoint Presentation</vt:lpstr>
      <vt:lpstr>PowerPoint Presentation</vt:lpstr>
      <vt:lpstr>Next Steps of the BILL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African Graphix</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Leruo Sandamela</dc:creator>
  <cp:lastModifiedBy>Ramatlhape.J</cp:lastModifiedBy>
  <cp:revision>446</cp:revision>
  <cp:lastPrinted>2019-05-03T09:00:01Z</cp:lastPrinted>
  <dcterms:created xsi:type="dcterms:W3CDTF">2010-05-07T06:42:18Z</dcterms:created>
  <dcterms:modified xsi:type="dcterms:W3CDTF">2019-09-25T11:39:16Z</dcterms:modified>
</cp:coreProperties>
</file>