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xml" ContentType="application/vnd.openxmlformats-officedocument.presentationml.tags+xml"/>
  <Override PartName="/ppt/tags/tag2.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4"/>
    <p:sldMasterId id="2147483985" r:id="rId5"/>
    <p:sldMasterId id="2147484008" r:id="rId6"/>
  </p:sldMasterIdLst>
  <p:notesMasterIdLst>
    <p:notesMasterId r:id="rId23"/>
  </p:notesMasterIdLst>
  <p:sldIdLst>
    <p:sldId id="594" r:id="rId7"/>
    <p:sldId id="603" r:id="rId8"/>
    <p:sldId id="601" r:id="rId9"/>
    <p:sldId id="702" r:id="rId10"/>
    <p:sldId id="685" r:id="rId11"/>
    <p:sldId id="687" r:id="rId12"/>
    <p:sldId id="691" r:id="rId13"/>
    <p:sldId id="688" r:id="rId14"/>
    <p:sldId id="692" r:id="rId15"/>
    <p:sldId id="446" r:id="rId16"/>
    <p:sldId id="703" r:id="rId17"/>
    <p:sldId id="712" r:id="rId18"/>
    <p:sldId id="686" r:id="rId19"/>
    <p:sldId id="263" r:id="rId20"/>
    <p:sldId id="701" r:id="rId21"/>
    <p:sldId id="600" r:id="rId22"/>
  </p:sldIdLst>
  <p:sldSz cx="9144000" cy="5143500" type="screen16x9"/>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835" userDrawn="1">
          <p15:clr>
            <a:srgbClr val="A4A3A4"/>
          </p15:clr>
        </p15:guide>
        <p15:guide id="3" orient="horz" pos="162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rato Nage" initials="LN" lastIdx="17" clrIdx="0"/>
  <p:cmAuthor id="8" name="Fiona Lewis" initials="FL" lastIdx="12" clrIdx="4"/>
  <p:cmAuthor id="2" name="Lerato Moagi" initials="LM" lastIdx="4" clrIdx="1"/>
  <p:cmAuthor id="3" name="Simphiwe Nxumalo" initials="SN" lastIdx="13" clrIdx="2"/>
  <p:cmAuthor id="4" name="Morgan Nhiwatiwa" initials="MN" lastIdx="3"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7969C5-6F7C-401B-9638-8BD91C912DC8}" v="84" dt="2019-09-06T06:37:16.5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5" autoAdjust="0"/>
    <p:restoredTop sz="94562" autoAdjust="0"/>
  </p:normalViewPr>
  <p:slideViewPr>
    <p:cSldViewPr>
      <p:cViewPr varScale="1">
        <p:scale>
          <a:sx n="92" d="100"/>
          <a:sy n="92" d="100"/>
        </p:scale>
        <p:origin x="762" y="57"/>
      </p:cViewPr>
      <p:guideLst>
        <p:guide pos="2835"/>
        <p:guide orient="horz" pos="162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ysClr val="windowText" lastClr="000000"/>
                </a:solidFill>
                <a:latin typeface="+mn-lt"/>
                <a:ea typeface="+mn-ea"/>
                <a:cs typeface="+mn-cs"/>
              </a:defRPr>
            </a:pPr>
            <a:r>
              <a:rPr lang="en-US" b="1">
                <a:solidFill>
                  <a:sysClr val="windowText" lastClr="000000"/>
                </a:solidFill>
              </a:rPr>
              <a:t>Percentage Correctly Funded Students</a:t>
            </a:r>
          </a:p>
        </c:rich>
      </c:tx>
      <c:overlay val="0"/>
      <c:spPr>
        <a:noFill/>
        <a:ln>
          <a:noFill/>
        </a:ln>
        <a:effectLst/>
      </c:spPr>
      <c:txPr>
        <a:bodyPr rot="0" spcFirstLastPara="1" vertOverflow="ellipsis" vert="horz" wrap="square" anchor="ctr" anchorCtr="1"/>
        <a:lstStyle/>
        <a:p>
          <a:pPr>
            <a:defRPr sz="1400" b="1" i="0" u="none" strike="noStrike" kern="1200" spc="0" baseline="0">
              <a:solidFill>
                <a:sysClr val="windowText" lastClr="000000"/>
              </a:solidFill>
              <a:latin typeface="+mn-lt"/>
              <a:ea typeface="+mn-ea"/>
              <a:cs typeface="+mn-cs"/>
            </a:defRPr>
          </a:pPr>
          <a:endParaRPr lang="en-US"/>
        </a:p>
      </c:txPr>
    </c:title>
    <c:autoTitleDeleted val="0"/>
    <c:plotArea>
      <c:layout/>
      <c:barChart>
        <c:barDir val="col"/>
        <c:grouping val="clustered"/>
        <c:varyColors val="0"/>
        <c:ser>
          <c:idx val="0"/>
          <c:order val="0"/>
          <c:spPr>
            <a:solidFill>
              <a:srgbClr val="FFC000"/>
            </a:solidFill>
            <a:ln>
              <a:noFill/>
            </a:ln>
            <a:effectLst/>
          </c:spPr>
          <c:invertIfNegative val="0"/>
          <c:dPt>
            <c:idx val="1"/>
            <c:invertIfNegative val="0"/>
            <c:bubble3D val="0"/>
            <c:spPr>
              <a:solidFill>
                <a:schemeClr val="accent2">
                  <a:lumMod val="75000"/>
                </a:schemeClr>
              </a:solidFill>
              <a:ln>
                <a:noFill/>
              </a:ln>
              <a:effectLst/>
            </c:spPr>
            <c:extLst xmlns:c16r2="http://schemas.microsoft.com/office/drawing/2015/06/chart">
              <c:ext xmlns:c16="http://schemas.microsoft.com/office/drawing/2014/chart" uri="{C3380CC4-5D6E-409C-BE32-E72D297353CC}">
                <c16:uniqueId val="{00000001-CDF2-472A-9637-D8ADBE2CF0B7}"/>
              </c:ext>
            </c:extLst>
          </c:dPt>
          <c:dPt>
            <c:idx val="2"/>
            <c:invertIfNegative val="0"/>
            <c:bubble3D val="0"/>
            <c:spPr>
              <a:solidFill>
                <a:srgbClr val="00B050"/>
              </a:solidFill>
              <a:ln>
                <a:noFill/>
              </a:ln>
              <a:effectLst/>
            </c:spPr>
            <c:extLst xmlns:c16r2="http://schemas.microsoft.com/office/drawing/2015/06/chart">
              <c:ext xmlns:c16="http://schemas.microsoft.com/office/drawing/2014/chart" uri="{C3380CC4-5D6E-409C-BE32-E72D297353CC}">
                <c16:uniqueId val="{00000003-CDF2-472A-9637-D8ADBE2CF0B7}"/>
              </c:ext>
            </c:extLst>
          </c:dPt>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'TVETs - Overall Summary'!$B$5:$B$7</c:f>
              <c:numCache>
                <c:formatCode>General</c:formatCode>
                <c:ptCount val="3"/>
                <c:pt idx="0">
                  <c:v>2017</c:v>
                </c:pt>
                <c:pt idx="1">
                  <c:v>2018</c:v>
                </c:pt>
                <c:pt idx="2">
                  <c:v>2019</c:v>
                </c:pt>
              </c:numCache>
            </c:numRef>
          </c:cat>
          <c:val>
            <c:numRef>
              <c:f>'TVETs - Overall Summary'!$F$5:$F$7</c:f>
              <c:numCache>
                <c:formatCode>0%</c:formatCode>
                <c:ptCount val="3"/>
                <c:pt idx="0">
                  <c:v>0.87460664421732537</c:v>
                </c:pt>
                <c:pt idx="1">
                  <c:v>0.90651076702932643</c:v>
                </c:pt>
                <c:pt idx="2">
                  <c:v>0.98472974127552482</c:v>
                </c:pt>
              </c:numCache>
            </c:numRef>
          </c:val>
          <c:extLst xmlns:c16r2="http://schemas.microsoft.com/office/drawing/2015/06/chart">
            <c:ext xmlns:c16="http://schemas.microsoft.com/office/drawing/2014/chart" uri="{C3380CC4-5D6E-409C-BE32-E72D297353CC}">
              <c16:uniqueId val="{00000004-CDF2-472A-9637-D8ADBE2CF0B7}"/>
            </c:ext>
          </c:extLst>
        </c:ser>
        <c:dLbls>
          <c:showLegendKey val="0"/>
          <c:showVal val="0"/>
          <c:showCatName val="0"/>
          <c:showSerName val="0"/>
          <c:showPercent val="0"/>
          <c:showBubbleSize val="0"/>
        </c:dLbls>
        <c:gapWidth val="219"/>
        <c:overlap val="-27"/>
        <c:axId val="391766776"/>
        <c:axId val="391767168"/>
      </c:barChart>
      <c:catAx>
        <c:axId val="3917667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ysClr val="windowText" lastClr="000000"/>
                </a:solidFill>
                <a:latin typeface="+mn-lt"/>
                <a:ea typeface="+mn-ea"/>
                <a:cs typeface="+mn-cs"/>
              </a:defRPr>
            </a:pPr>
            <a:endParaRPr lang="en-US"/>
          </a:p>
        </c:txPr>
        <c:crossAx val="391767168"/>
        <c:crosses val="autoZero"/>
        <c:auto val="1"/>
        <c:lblAlgn val="ctr"/>
        <c:lblOffset val="100"/>
        <c:noMultiLvlLbl val="0"/>
      </c:catAx>
      <c:valAx>
        <c:axId val="39176716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9176677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Sales</c:v>
                </c:pt>
              </c:strCache>
            </c:strRef>
          </c:tx>
          <c:dPt>
            <c:idx val="0"/>
            <c:bubble3D val="0"/>
            <c:explosion val="6"/>
            <c:spPr>
              <a:solidFill>
                <a:schemeClr val="accent1"/>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1-0EE8-4F0B-BFAE-CC3486CE0918}"/>
              </c:ext>
            </c:extLst>
          </c:dPt>
          <c:dPt>
            <c:idx val="1"/>
            <c:bubble3D val="0"/>
            <c:explosion val="8"/>
            <c:spPr>
              <a:solidFill>
                <a:schemeClr val="accent2"/>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3-0EE8-4F0B-BFAE-CC3486CE0918}"/>
              </c:ext>
            </c:extLst>
          </c:dPt>
          <c:dPt>
            <c:idx val="2"/>
            <c:bubble3D val="0"/>
            <c:spPr>
              <a:solidFill>
                <a:schemeClr val="accent3"/>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5-0EE8-4F0B-BFAE-CC3486CE0918}"/>
              </c:ext>
            </c:extLst>
          </c:dPt>
          <c:dPt>
            <c:idx val="3"/>
            <c:bubble3D val="0"/>
            <c:explosion val="7"/>
            <c:spPr>
              <a:solidFill>
                <a:schemeClr val="accent4"/>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7-0EE8-4F0B-BFAE-CC3486CE0918}"/>
              </c:ext>
            </c:extLst>
          </c:dPt>
          <c:dPt>
            <c:idx val="4"/>
            <c:bubble3D val="0"/>
            <c:spPr>
              <a:solidFill>
                <a:schemeClr val="accent5"/>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9-0EE8-4F0B-BFAE-CC3486CE0918}"/>
              </c:ext>
            </c:extLst>
          </c:dPt>
          <c:cat>
            <c:strRef>
              <c:f>Sheet1!$A$2:$A$6</c:f>
              <c:strCache>
                <c:ptCount val="5"/>
                <c:pt idx="0">
                  <c:v>1st Qtr</c:v>
                </c:pt>
                <c:pt idx="1">
                  <c:v>2nd Qtr</c:v>
                </c:pt>
                <c:pt idx="2">
                  <c:v>3rd Qtr</c:v>
                </c:pt>
                <c:pt idx="3">
                  <c:v>4th Qtr</c:v>
                </c:pt>
                <c:pt idx="4">
                  <c:v>5th Qtr</c:v>
                </c:pt>
              </c:strCache>
            </c:strRef>
          </c:cat>
          <c:val>
            <c:numRef>
              <c:f>Sheet1!$B$2:$B$6</c:f>
              <c:numCache>
                <c:formatCode>General</c:formatCode>
                <c:ptCount val="5"/>
                <c:pt idx="0">
                  <c:v>8.2000000000000011</c:v>
                </c:pt>
                <c:pt idx="1">
                  <c:v>3.2</c:v>
                </c:pt>
                <c:pt idx="2">
                  <c:v>1.4</c:v>
                </c:pt>
                <c:pt idx="3">
                  <c:v>1.2</c:v>
                </c:pt>
                <c:pt idx="4">
                  <c:v>3.4</c:v>
                </c:pt>
              </c:numCache>
            </c:numRef>
          </c:val>
          <c:extLst xmlns:c16r2="http://schemas.microsoft.com/office/drawing/2015/06/chart">
            <c:ext xmlns:c16="http://schemas.microsoft.com/office/drawing/2014/chart" uri="{C3380CC4-5D6E-409C-BE32-E72D297353CC}">
              <c16:uniqueId val="{0000000A-0EE8-4F0B-BFAE-CC3486CE0918}"/>
            </c:ext>
          </c:extLst>
        </c:ser>
        <c:dLbls>
          <c:showLegendKey val="0"/>
          <c:showVal val="0"/>
          <c:showCatName val="0"/>
          <c:showSerName val="0"/>
          <c:showPercent val="0"/>
          <c:showBubbleSize val="0"/>
          <c:showLeaderLines val="1"/>
        </c:dLbls>
      </c:pie3DChart>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3CC77C-26EF-411F-9DA6-A7C8C5EE90C4}" type="doc">
      <dgm:prSet loTypeId="urn:microsoft.com/office/officeart/2005/8/layout/process1" loCatId="process" qsTypeId="urn:microsoft.com/office/officeart/2005/8/quickstyle/simple1" qsCatId="simple" csTypeId="urn:microsoft.com/office/officeart/2005/8/colors/accent1_2" csCatId="accent1" phldr="1"/>
      <dgm:spPr/>
    </dgm:pt>
    <dgm:pt modelId="{964570F8-5300-431A-9A2B-5661624C15C6}">
      <dgm:prSet phldrT="[Text]" custT="1"/>
      <dgm:spPr/>
      <dgm:t>
        <a:bodyPr/>
        <a:lstStyle/>
        <a:p>
          <a:r>
            <a:rPr lang="en-US" sz="1200" dirty="0"/>
            <a:t>Application (FTEN)</a:t>
          </a:r>
        </a:p>
        <a:p>
          <a:r>
            <a:rPr lang="en-US" sz="1200" dirty="0"/>
            <a:t>---------------</a:t>
          </a:r>
        </a:p>
        <a:p>
          <a:r>
            <a:rPr lang="en-US" sz="1200" dirty="0"/>
            <a:t> Returning Student Migration</a:t>
          </a:r>
        </a:p>
      </dgm:t>
    </dgm:pt>
    <dgm:pt modelId="{D22E8E14-FED3-4A8B-9C5D-D8CF5333F08A}" type="parTrans" cxnId="{A3DBA85F-319C-4D3B-A437-57EBB2F02870}">
      <dgm:prSet/>
      <dgm:spPr/>
      <dgm:t>
        <a:bodyPr/>
        <a:lstStyle/>
        <a:p>
          <a:endParaRPr lang="en-US" sz="2800"/>
        </a:p>
      </dgm:t>
    </dgm:pt>
    <dgm:pt modelId="{E5AA5EEB-7B7F-4874-8FE0-7E5C5F8B71E1}" type="sibTrans" cxnId="{A3DBA85F-319C-4D3B-A437-57EBB2F02870}">
      <dgm:prSet custT="1"/>
      <dgm:spPr/>
      <dgm:t>
        <a:bodyPr/>
        <a:lstStyle/>
        <a:p>
          <a:endParaRPr lang="en-US" sz="1100"/>
        </a:p>
      </dgm:t>
    </dgm:pt>
    <dgm:pt modelId="{D59BA077-2CAC-46DC-9769-C86CB6471E2D}">
      <dgm:prSet phldrT="[Text]" custT="1"/>
      <dgm:spPr/>
      <dgm:t>
        <a:bodyPr/>
        <a:lstStyle/>
        <a:p>
          <a:r>
            <a:rPr lang="en-US" sz="1400" dirty="0"/>
            <a:t>Funding Eligibility Filtering</a:t>
          </a:r>
        </a:p>
      </dgm:t>
    </dgm:pt>
    <dgm:pt modelId="{DF7CB3DA-177D-4920-BE0A-EE45F52CE832}" type="parTrans" cxnId="{716E6565-ACEC-4B95-A698-D22D3F95B251}">
      <dgm:prSet/>
      <dgm:spPr/>
      <dgm:t>
        <a:bodyPr/>
        <a:lstStyle/>
        <a:p>
          <a:endParaRPr lang="en-US" sz="2800"/>
        </a:p>
      </dgm:t>
    </dgm:pt>
    <dgm:pt modelId="{D19A5E25-D17C-44CA-97CF-7760A631D9C6}" type="sibTrans" cxnId="{716E6565-ACEC-4B95-A698-D22D3F95B251}">
      <dgm:prSet custT="1"/>
      <dgm:spPr/>
      <dgm:t>
        <a:bodyPr/>
        <a:lstStyle/>
        <a:p>
          <a:endParaRPr lang="en-US" sz="1100"/>
        </a:p>
      </dgm:t>
    </dgm:pt>
    <dgm:pt modelId="{BFE7D08C-F84B-42A9-A44A-999B96979EEF}">
      <dgm:prSet phldrT="[Text]" custT="1"/>
      <dgm:spPr/>
      <dgm:t>
        <a:bodyPr/>
        <a:lstStyle/>
        <a:p>
          <a:r>
            <a:rPr lang="en-US" sz="1400"/>
            <a:t>Registration</a:t>
          </a:r>
        </a:p>
      </dgm:t>
    </dgm:pt>
    <dgm:pt modelId="{E7F6A08B-D8E1-4A40-B2FB-D2E3EEEEA4EE}" type="parTrans" cxnId="{83F755B3-1B5C-4E0F-BDDC-C4A23E645365}">
      <dgm:prSet/>
      <dgm:spPr/>
      <dgm:t>
        <a:bodyPr/>
        <a:lstStyle/>
        <a:p>
          <a:endParaRPr lang="en-US" sz="2800"/>
        </a:p>
      </dgm:t>
    </dgm:pt>
    <dgm:pt modelId="{995BE902-6611-4E1E-B311-BA5A81C7A07F}" type="sibTrans" cxnId="{83F755B3-1B5C-4E0F-BDDC-C4A23E645365}">
      <dgm:prSet custT="1"/>
      <dgm:spPr/>
      <dgm:t>
        <a:bodyPr/>
        <a:lstStyle/>
        <a:p>
          <a:endParaRPr lang="en-US" sz="1100"/>
        </a:p>
      </dgm:t>
    </dgm:pt>
    <dgm:pt modelId="{7FBBE98A-4E21-4F75-9401-8BDF50346F8B}">
      <dgm:prSet phldrT="[Text]" custT="1"/>
      <dgm:spPr/>
      <dgm:t>
        <a:bodyPr/>
        <a:lstStyle/>
        <a:p>
          <a:r>
            <a:rPr lang="en-US" sz="1400" dirty="0"/>
            <a:t>Award</a:t>
          </a:r>
        </a:p>
      </dgm:t>
    </dgm:pt>
    <dgm:pt modelId="{931B9C9A-8FF9-4316-A40F-CC1ED412570E}" type="parTrans" cxnId="{6C5D668B-B2D0-4C51-8296-6ABEB51FC9B2}">
      <dgm:prSet/>
      <dgm:spPr/>
      <dgm:t>
        <a:bodyPr/>
        <a:lstStyle/>
        <a:p>
          <a:endParaRPr lang="en-US" sz="2800"/>
        </a:p>
      </dgm:t>
    </dgm:pt>
    <dgm:pt modelId="{A4DFE733-6B16-4D72-8093-890160E128C0}" type="sibTrans" cxnId="{6C5D668B-B2D0-4C51-8296-6ABEB51FC9B2}">
      <dgm:prSet custT="1"/>
      <dgm:spPr/>
      <dgm:t>
        <a:bodyPr/>
        <a:lstStyle/>
        <a:p>
          <a:endParaRPr lang="en-US" sz="1100"/>
        </a:p>
      </dgm:t>
    </dgm:pt>
    <dgm:pt modelId="{15478D3C-0162-4B2C-B5F5-0DEF7D02A584}">
      <dgm:prSet phldrT="[Text]" custT="1"/>
      <dgm:spPr>
        <a:solidFill>
          <a:schemeClr val="accent2"/>
        </a:solidFill>
      </dgm:spPr>
      <dgm:t>
        <a:bodyPr/>
        <a:lstStyle/>
        <a:p>
          <a:r>
            <a:rPr lang="en-US" sz="1400" dirty="0"/>
            <a:t>Account Creation</a:t>
          </a:r>
        </a:p>
      </dgm:t>
    </dgm:pt>
    <dgm:pt modelId="{536FABDE-C489-40E5-BAB1-FF9DFABD9A8B}" type="parTrans" cxnId="{56E0FD56-52C8-4E5E-9A97-A444E4DBB48B}">
      <dgm:prSet/>
      <dgm:spPr/>
      <dgm:t>
        <a:bodyPr/>
        <a:lstStyle/>
        <a:p>
          <a:endParaRPr lang="en-US" sz="2800"/>
        </a:p>
      </dgm:t>
    </dgm:pt>
    <dgm:pt modelId="{721E6877-B4D9-40BA-96C8-A446E00189F6}" type="sibTrans" cxnId="{56E0FD56-52C8-4E5E-9A97-A444E4DBB48B}">
      <dgm:prSet custT="1"/>
      <dgm:spPr/>
      <dgm:t>
        <a:bodyPr/>
        <a:lstStyle/>
        <a:p>
          <a:endParaRPr lang="en-US" sz="1100"/>
        </a:p>
      </dgm:t>
    </dgm:pt>
    <dgm:pt modelId="{A499BD0E-BAC5-46FB-8DBE-A12FD025ADB4}">
      <dgm:prSet phldrT="[Text]" custT="1"/>
      <dgm:spPr>
        <a:solidFill>
          <a:schemeClr val="accent2"/>
        </a:solidFill>
      </dgm:spPr>
      <dgm:t>
        <a:bodyPr/>
        <a:lstStyle/>
        <a:p>
          <a:r>
            <a:rPr lang="en-US" sz="1400" dirty="0"/>
            <a:t>Disbursement</a:t>
          </a:r>
        </a:p>
      </dgm:t>
    </dgm:pt>
    <dgm:pt modelId="{76585216-0C2C-453D-88D5-946426AE47A8}" type="parTrans" cxnId="{ABF3582C-43FE-4461-8971-AC22BA792B3C}">
      <dgm:prSet/>
      <dgm:spPr/>
      <dgm:t>
        <a:bodyPr/>
        <a:lstStyle/>
        <a:p>
          <a:endParaRPr lang="en-US" sz="2800"/>
        </a:p>
      </dgm:t>
    </dgm:pt>
    <dgm:pt modelId="{3BCA1186-EABD-4DAE-87BA-F750BA42D08B}" type="sibTrans" cxnId="{ABF3582C-43FE-4461-8971-AC22BA792B3C}">
      <dgm:prSet custT="1"/>
      <dgm:spPr/>
      <dgm:t>
        <a:bodyPr/>
        <a:lstStyle/>
        <a:p>
          <a:endParaRPr lang="en-US" sz="1100"/>
        </a:p>
      </dgm:t>
    </dgm:pt>
    <dgm:pt modelId="{0CCD5840-9D0E-4F94-8EB2-9A68C7F42908}">
      <dgm:prSet phldrT="[Text]"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en-ZA" sz="1400" dirty="0"/>
            <a:t>Payment</a:t>
          </a:r>
          <a:endParaRPr lang="en-US" sz="1400" dirty="0"/>
        </a:p>
      </dgm:t>
    </dgm:pt>
    <dgm:pt modelId="{6E98C656-7AFB-463C-9635-A29DE880EA6B}" type="parTrans" cxnId="{07EF6512-6A34-4AC1-9BAA-152968179830}">
      <dgm:prSet/>
      <dgm:spPr/>
      <dgm:t>
        <a:bodyPr/>
        <a:lstStyle/>
        <a:p>
          <a:endParaRPr lang="en-US" sz="2800"/>
        </a:p>
      </dgm:t>
    </dgm:pt>
    <dgm:pt modelId="{F1E66BF0-C34F-49F9-A46B-A1437F2B6904}" type="sibTrans" cxnId="{07EF6512-6A34-4AC1-9BAA-152968179830}">
      <dgm:prSet/>
      <dgm:spPr/>
      <dgm:t>
        <a:bodyPr/>
        <a:lstStyle/>
        <a:p>
          <a:endParaRPr lang="en-US" sz="2800"/>
        </a:p>
      </dgm:t>
    </dgm:pt>
    <dgm:pt modelId="{3299EE67-5D13-44D3-974B-74CA03BB8CCD}" type="pres">
      <dgm:prSet presAssocID="{C43CC77C-26EF-411F-9DA6-A7C8C5EE90C4}" presName="Name0" presStyleCnt="0">
        <dgm:presLayoutVars>
          <dgm:dir/>
          <dgm:resizeHandles val="exact"/>
        </dgm:presLayoutVars>
      </dgm:prSet>
      <dgm:spPr/>
    </dgm:pt>
    <dgm:pt modelId="{0FD9659C-9247-4488-A36D-9134C2FEF492}" type="pres">
      <dgm:prSet presAssocID="{964570F8-5300-431A-9A2B-5661624C15C6}" presName="node" presStyleLbl="node1" presStyleIdx="0" presStyleCnt="7" custScaleX="109348">
        <dgm:presLayoutVars>
          <dgm:bulletEnabled val="1"/>
        </dgm:presLayoutVars>
      </dgm:prSet>
      <dgm:spPr/>
      <dgm:t>
        <a:bodyPr/>
        <a:lstStyle/>
        <a:p>
          <a:endParaRPr lang="en-ZA"/>
        </a:p>
      </dgm:t>
    </dgm:pt>
    <dgm:pt modelId="{93858E2B-8B7B-46D8-9898-2DD30A699648}" type="pres">
      <dgm:prSet presAssocID="{E5AA5EEB-7B7F-4874-8FE0-7E5C5F8B71E1}" presName="sibTrans" presStyleLbl="sibTrans2D1" presStyleIdx="0" presStyleCnt="6"/>
      <dgm:spPr/>
      <dgm:t>
        <a:bodyPr/>
        <a:lstStyle/>
        <a:p>
          <a:endParaRPr lang="en-ZA"/>
        </a:p>
      </dgm:t>
    </dgm:pt>
    <dgm:pt modelId="{09CB689D-59E9-4C1F-AC82-3AA5919B3EA3}" type="pres">
      <dgm:prSet presAssocID="{E5AA5EEB-7B7F-4874-8FE0-7E5C5F8B71E1}" presName="connectorText" presStyleLbl="sibTrans2D1" presStyleIdx="0" presStyleCnt="6"/>
      <dgm:spPr/>
      <dgm:t>
        <a:bodyPr/>
        <a:lstStyle/>
        <a:p>
          <a:endParaRPr lang="en-ZA"/>
        </a:p>
      </dgm:t>
    </dgm:pt>
    <dgm:pt modelId="{AF8B205A-B5A8-4120-8D5F-E992B744B3AB}" type="pres">
      <dgm:prSet presAssocID="{D59BA077-2CAC-46DC-9769-C86CB6471E2D}" presName="node" presStyleLbl="node1" presStyleIdx="1" presStyleCnt="7">
        <dgm:presLayoutVars>
          <dgm:bulletEnabled val="1"/>
        </dgm:presLayoutVars>
      </dgm:prSet>
      <dgm:spPr/>
      <dgm:t>
        <a:bodyPr/>
        <a:lstStyle/>
        <a:p>
          <a:endParaRPr lang="en-ZA"/>
        </a:p>
      </dgm:t>
    </dgm:pt>
    <dgm:pt modelId="{334309BE-AC2D-4016-89B3-81D8EBCDFCDB}" type="pres">
      <dgm:prSet presAssocID="{D19A5E25-D17C-44CA-97CF-7760A631D9C6}" presName="sibTrans" presStyleLbl="sibTrans2D1" presStyleIdx="1" presStyleCnt="6"/>
      <dgm:spPr/>
      <dgm:t>
        <a:bodyPr/>
        <a:lstStyle/>
        <a:p>
          <a:endParaRPr lang="en-ZA"/>
        </a:p>
      </dgm:t>
    </dgm:pt>
    <dgm:pt modelId="{2730775E-DD9C-434D-9FBF-4AC1C7EAF576}" type="pres">
      <dgm:prSet presAssocID="{D19A5E25-D17C-44CA-97CF-7760A631D9C6}" presName="connectorText" presStyleLbl="sibTrans2D1" presStyleIdx="1" presStyleCnt="6"/>
      <dgm:spPr/>
      <dgm:t>
        <a:bodyPr/>
        <a:lstStyle/>
        <a:p>
          <a:endParaRPr lang="en-ZA"/>
        </a:p>
      </dgm:t>
    </dgm:pt>
    <dgm:pt modelId="{8B0CE600-124C-4E8F-91C4-14B08004E4AA}" type="pres">
      <dgm:prSet presAssocID="{BFE7D08C-F84B-42A9-A44A-999B96979EEF}" presName="node" presStyleLbl="node1" presStyleIdx="2" presStyleCnt="7" custScaleX="125516">
        <dgm:presLayoutVars>
          <dgm:bulletEnabled val="1"/>
        </dgm:presLayoutVars>
      </dgm:prSet>
      <dgm:spPr/>
      <dgm:t>
        <a:bodyPr/>
        <a:lstStyle/>
        <a:p>
          <a:endParaRPr lang="en-ZA"/>
        </a:p>
      </dgm:t>
    </dgm:pt>
    <dgm:pt modelId="{866EF8E2-8046-42B2-ACC8-6DA4B57A6518}" type="pres">
      <dgm:prSet presAssocID="{995BE902-6611-4E1E-B311-BA5A81C7A07F}" presName="sibTrans" presStyleLbl="sibTrans2D1" presStyleIdx="2" presStyleCnt="6"/>
      <dgm:spPr/>
      <dgm:t>
        <a:bodyPr/>
        <a:lstStyle/>
        <a:p>
          <a:endParaRPr lang="en-ZA"/>
        </a:p>
      </dgm:t>
    </dgm:pt>
    <dgm:pt modelId="{5012601A-F39E-4171-AA4C-74E4F1DF42A4}" type="pres">
      <dgm:prSet presAssocID="{995BE902-6611-4E1E-B311-BA5A81C7A07F}" presName="connectorText" presStyleLbl="sibTrans2D1" presStyleIdx="2" presStyleCnt="6"/>
      <dgm:spPr/>
      <dgm:t>
        <a:bodyPr/>
        <a:lstStyle/>
        <a:p>
          <a:endParaRPr lang="en-ZA"/>
        </a:p>
      </dgm:t>
    </dgm:pt>
    <dgm:pt modelId="{CE569DE5-C307-45E4-92E3-21FBD4DFEF31}" type="pres">
      <dgm:prSet presAssocID="{7FBBE98A-4E21-4F75-9401-8BDF50346F8B}" presName="node" presStyleLbl="node1" presStyleIdx="3" presStyleCnt="7">
        <dgm:presLayoutVars>
          <dgm:bulletEnabled val="1"/>
        </dgm:presLayoutVars>
      </dgm:prSet>
      <dgm:spPr/>
      <dgm:t>
        <a:bodyPr/>
        <a:lstStyle/>
        <a:p>
          <a:endParaRPr lang="en-ZA"/>
        </a:p>
      </dgm:t>
    </dgm:pt>
    <dgm:pt modelId="{069ECAA9-FCE6-46EA-926B-B9CB36C81C94}" type="pres">
      <dgm:prSet presAssocID="{A4DFE733-6B16-4D72-8093-890160E128C0}" presName="sibTrans" presStyleLbl="sibTrans2D1" presStyleIdx="3" presStyleCnt="6"/>
      <dgm:spPr/>
      <dgm:t>
        <a:bodyPr/>
        <a:lstStyle/>
        <a:p>
          <a:endParaRPr lang="en-ZA"/>
        </a:p>
      </dgm:t>
    </dgm:pt>
    <dgm:pt modelId="{F6FAA11F-6A63-4D05-B2CF-38D8E45E6326}" type="pres">
      <dgm:prSet presAssocID="{A4DFE733-6B16-4D72-8093-890160E128C0}" presName="connectorText" presStyleLbl="sibTrans2D1" presStyleIdx="3" presStyleCnt="6"/>
      <dgm:spPr/>
      <dgm:t>
        <a:bodyPr/>
        <a:lstStyle/>
        <a:p>
          <a:endParaRPr lang="en-ZA"/>
        </a:p>
      </dgm:t>
    </dgm:pt>
    <dgm:pt modelId="{3280B8FA-7A34-4AD5-9604-ED3BDFF26A2B}" type="pres">
      <dgm:prSet presAssocID="{15478D3C-0162-4B2C-B5F5-0DEF7D02A584}" presName="node" presStyleLbl="node1" presStyleIdx="4" presStyleCnt="7">
        <dgm:presLayoutVars>
          <dgm:bulletEnabled val="1"/>
        </dgm:presLayoutVars>
      </dgm:prSet>
      <dgm:spPr/>
      <dgm:t>
        <a:bodyPr/>
        <a:lstStyle/>
        <a:p>
          <a:endParaRPr lang="en-ZA"/>
        </a:p>
      </dgm:t>
    </dgm:pt>
    <dgm:pt modelId="{901F99D4-169E-4070-B648-5CFA35BC9468}" type="pres">
      <dgm:prSet presAssocID="{721E6877-B4D9-40BA-96C8-A446E00189F6}" presName="sibTrans" presStyleLbl="sibTrans2D1" presStyleIdx="4" presStyleCnt="6"/>
      <dgm:spPr/>
      <dgm:t>
        <a:bodyPr/>
        <a:lstStyle/>
        <a:p>
          <a:endParaRPr lang="en-ZA"/>
        </a:p>
      </dgm:t>
    </dgm:pt>
    <dgm:pt modelId="{190998F9-B0AF-4372-9C31-3FD73EB6742C}" type="pres">
      <dgm:prSet presAssocID="{721E6877-B4D9-40BA-96C8-A446E00189F6}" presName="connectorText" presStyleLbl="sibTrans2D1" presStyleIdx="4" presStyleCnt="6"/>
      <dgm:spPr/>
      <dgm:t>
        <a:bodyPr/>
        <a:lstStyle/>
        <a:p>
          <a:endParaRPr lang="en-ZA"/>
        </a:p>
      </dgm:t>
    </dgm:pt>
    <dgm:pt modelId="{DE6A64CB-11D1-4FAA-997A-161CF0B96D83}" type="pres">
      <dgm:prSet presAssocID="{A499BD0E-BAC5-46FB-8DBE-A12FD025ADB4}" presName="node" presStyleLbl="node1" presStyleIdx="5" presStyleCnt="7" custScaleX="138826">
        <dgm:presLayoutVars>
          <dgm:bulletEnabled val="1"/>
        </dgm:presLayoutVars>
      </dgm:prSet>
      <dgm:spPr/>
      <dgm:t>
        <a:bodyPr/>
        <a:lstStyle/>
        <a:p>
          <a:endParaRPr lang="en-ZA"/>
        </a:p>
      </dgm:t>
    </dgm:pt>
    <dgm:pt modelId="{4F0F2FDA-0C54-4D4C-A886-51084902FD81}" type="pres">
      <dgm:prSet presAssocID="{3BCA1186-EABD-4DAE-87BA-F750BA42D08B}" presName="sibTrans" presStyleLbl="sibTrans2D1" presStyleIdx="5" presStyleCnt="6"/>
      <dgm:spPr/>
      <dgm:t>
        <a:bodyPr/>
        <a:lstStyle/>
        <a:p>
          <a:endParaRPr lang="en-ZA"/>
        </a:p>
      </dgm:t>
    </dgm:pt>
    <dgm:pt modelId="{7B1CE53F-70A0-4873-A71B-EC1CA6E49DBC}" type="pres">
      <dgm:prSet presAssocID="{3BCA1186-EABD-4DAE-87BA-F750BA42D08B}" presName="connectorText" presStyleLbl="sibTrans2D1" presStyleIdx="5" presStyleCnt="6"/>
      <dgm:spPr/>
      <dgm:t>
        <a:bodyPr/>
        <a:lstStyle/>
        <a:p>
          <a:endParaRPr lang="en-ZA"/>
        </a:p>
      </dgm:t>
    </dgm:pt>
    <dgm:pt modelId="{56BA95CA-8881-46A5-8B73-4F2748BBABF0}" type="pres">
      <dgm:prSet presAssocID="{0CCD5840-9D0E-4F94-8EB2-9A68C7F42908}" presName="node" presStyleLbl="node1" presStyleIdx="6" presStyleCnt="7">
        <dgm:presLayoutVars>
          <dgm:bulletEnabled val="1"/>
        </dgm:presLayoutVars>
      </dgm:prSet>
      <dgm:spPr/>
      <dgm:t>
        <a:bodyPr/>
        <a:lstStyle/>
        <a:p>
          <a:endParaRPr lang="en-ZA"/>
        </a:p>
      </dgm:t>
    </dgm:pt>
  </dgm:ptLst>
  <dgm:cxnLst>
    <dgm:cxn modelId="{FE18B6A2-ECE6-4125-A13C-C57D3708A13D}" type="presOf" srcId="{E5AA5EEB-7B7F-4874-8FE0-7E5C5F8B71E1}" destId="{09CB689D-59E9-4C1F-AC82-3AA5919B3EA3}" srcOrd="1" destOrd="0" presId="urn:microsoft.com/office/officeart/2005/8/layout/process1"/>
    <dgm:cxn modelId="{4C3F685D-CA70-4A31-9F08-F0B55B712CB5}" type="presOf" srcId="{0CCD5840-9D0E-4F94-8EB2-9A68C7F42908}" destId="{56BA95CA-8881-46A5-8B73-4F2748BBABF0}" srcOrd="0" destOrd="0" presId="urn:microsoft.com/office/officeart/2005/8/layout/process1"/>
    <dgm:cxn modelId="{56E0FD56-52C8-4E5E-9A97-A444E4DBB48B}" srcId="{C43CC77C-26EF-411F-9DA6-A7C8C5EE90C4}" destId="{15478D3C-0162-4B2C-B5F5-0DEF7D02A584}" srcOrd="4" destOrd="0" parTransId="{536FABDE-C489-40E5-BAB1-FF9DFABD9A8B}" sibTransId="{721E6877-B4D9-40BA-96C8-A446E00189F6}"/>
    <dgm:cxn modelId="{DBB85CC6-1478-4442-8340-C4D6445F32EE}" type="presOf" srcId="{D19A5E25-D17C-44CA-97CF-7760A631D9C6}" destId="{334309BE-AC2D-4016-89B3-81D8EBCDFCDB}" srcOrd="0" destOrd="0" presId="urn:microsoft.com/office/officeart/2005/8/layout/process1"/>
    <dgm:cxn modelId="{2A770EF0-4390-41DA-BD86-D17EC3812B6B}" type="presOf" srcId="{721E6877-B4D9-40BA-96C8-A446E00189F6}" destId="{190998F9-B0AF-4372-9C31-3FD73EB6742C}" srcOrd="1" destOrd="0" presId="urn:microsoft.com/office/officeart/2005/8/layout/process1"/>
    <dgm:cxn modelId="{C5978B7C-CFDA-4FFC-8761-88CCE3176E84}" type="presOf" srcId="{D59BA077-2CAC-46DC-9769-C86CB6471E2D}" destId="{AF8B205A-B5A8-4120-8D5F-E992B744B3AB}" srcOrd="0" destOrd="0" presId="urn:microsoft.com/office/officeart/2005/8/layout/process1"/>
    <dgm:cxn modelId="{07EF6512-6A34-4AC1-9BAA-152968179830}" srcId="{C43CC77C-26EF-411F-9DA6-A7C8C5EE90C4}" destId="{0CCD5840-9D0E-4F94-8EB2-9A68C7F42908}" srcOrd="6" destOrd="0" parTransId="{6E98C656-7AFB-463C-9635-A29DE880EA6B}" sibTransId="{F1E66BF0-C34F-49F9-A46B-A1437F2B6904}"/>
    <dgm:cxn modelId="{F0B1B0E0-26CE-45D4-BEE5-5849DC60B8D3}" type="presOf" srcId="{721E6877-B4D9-40BA-96C8-A446E00189F6}" destId="{901F99D4-169E-4070-B648-5CFA35BC9468}" srcOrd="0" destOrd="0" presId="urn:microsoft.com/office/officeart/2005/8/layout/process1"/>
    <dgm:cxn modelId="{C388B075-458E-43E8-AE0F-E8EBFE4FD3CF}" type="presOf" srcId="{D19A5E25-D17C-44CA-97CF-7760A631D9C6}" destId="{2730775E-DD9C-434D-9FBF-4AC1C7EAF576}" srcOrd="1" destOrd="0" presId="urn:microsoft.com/office/officeart/2005/8/layout/process1"/>
    <dgm:cxn modelId="{CF05F52C-DBBD-4840-919C-E723FA216F87}" type="presOf" srcId="{3BCA1186-EABD-4DAE-87BA-F750BA42D08B}" destId="{4F0F2FDA-0C54-4D4C-A886-51084902FD81}" srcOrd="0" destOrd="0" presId="urn:microsoft.com/office/officeart/2005/8/layout/process1"/>
    <dgm:cxn modelId="{19B78D80-F32F-4AF7-B447-4B172E79B884}" type="presOf" srcId="{E5AA5EEB-7B7F-4874-8FE0-7E5C5F8B71E1}" destId="{93858E2B-8B7B-46D8-9898-2DD30A699648}" srcOrd="0" destOrd="0" presId="urn:microsoft.com/office/officeart/2005/8/layout/process1"/>
    <dgm:cxn modelId="{61E7FBA7-207A-40E8-9638-3797CE51E34B}" type="presOf" srcId="{995BE902-6611-4E1E-B311-BA5A81C7A07F}" destId="{5012601A-F39E-4171-AA4C-74E4F1DF42A4}" srcOrd="1" destOrd="0" presId="urn:microsoft.com/office/officeart/2005/8/layout/process1"/>
    <dgm:cxn modelId="{6C6D5A4A-09AC-4E4E-9C9D-82D030B158ED}" type="presOf" srcId="{A4DFE733-6B16-4D72-8093-890160E128C0}" destId="{069ECAA9-FCE6-46EA-926B-B9CB36C81C94}" srcOrd="0" destOrd="0" presId="urn:microsoft.com/office/officeart/2005/8/layout/process1"/>
    <dgm:cxn modelId="{A00EE568-85A4-404A-B7D3-4D680B9A259C}" type="presOf" srcId="{15478D3C-0162-4B2C-B5F5-0DEF7D02A584}" destId="{3280B8FA-7A34-4AD5-9604-ED3BDFF26A2B}" srcOrd="0" destOrd="0" presId="urn:microsoft.com/office/officeart/2005/8/layout/process1"/>
    <dgm:cxn modelId="{83F755B3-1B5C-4E0F-BDDC-C4A23E645365}" srcId="{C43CC77C-26EF-411F-9DA6-A7C8C5EE90C4}" destId="{BFE7D08C-F84B-42A9-A44A-999B96979EEF}" srcOrd="2" destOrd="0" parTransId="{E7F6A08B-D8E1-4A40-B2FB-D2E3EEEEA4EE}" sibTransId="{995BE902-6611-4E1E-B311-BA5A81C7A07F}"/>
    <dgm:cxn modelId="{A3DBA85F-319C-4D3B-A437-57EBB2F02870}" srcId="{C43CC77C-26EF-411F-9DA6-A7C8C5EE90C4}" destId="{964570F8-5300-431A-9A2B-5661624C15C6}" srcOrd="0" destOrd="0" parTransId="{D22E8E14-FED3-4A8B-9C5D-D8CF5333F08A}" sibTransId="{E5AA5EEB-7B7F-4874-8FE0-7E5C5F8B71E1}"/>
    <dgm:cxn modelId="{1A144C62-35DA-4791-9ABA-DAFA1AD73359}" type="presOf" srcId="{C43CC77C-26EF-411F-9DA6-A7C8C5EE90C4}" destId="{3299EE67-5D13-44D3-974B-74CA03BB8CCD}" srcOrd="0" destOrd="0" presId="urn:microsoft.com/office/officeart/2005/8/layout/process1"/>
    <dgm:cxn modelId="{8D1BE25D-5475-452C-B13B-92DFEDF3DFB7}" type="presOf" srcId="{A4DFE733-6B16-4D72-8093-890160E128C0}" destId="{F6FAA11F-6A63-4D05-B2CF-38D8E45E6326}" srcOrd="1" destOrd="0" presId="urn:microsoft.com/office/officeart/2005/8/layout/process1"/>
    <dgm:cxn modelId="{716E6565-ACEC-4B95-A698-D22D3F95B251}" srcId="{C43CC77C-26EF-411F-9DA6-A7C8C5EE90C4}" destId="{D59BA077-2CAC-46DC-9769-C86CB6471E2D}" srcOrd="1" destOrd="0" parTransId="{DF7CB3DA-177D-4920-BE0A-EE45F52CE832}" sibTransId="{D19A5E25-D17C-44CA-97CF-7760A631D9C6}"/>
    <dgm:cxn modelId="{8AF58739-548B-4C53-A69D-6D148F51FDF9}" type="presOf" srcId="{7FBBE98A-4E21-4F75-9401-8BDF50346F8B}" destId="{CE569DE5-C307-45E4-92E3-21FBD4DFEF31}" srcOrd="0" destOrd="0" presId="urn:microsoft.com/office/officeart/2005/8/layout/process1"/>
    <dgm:cxn modelId="{5F30587A-D639-465B-8AB6-69001B5E5ABA}" type="presOf" srcId="{995BE902-6611-4E1E-B311-BA5A81C7A07F}" destId="{866EF8E2-8046-42B2-ACC8-6DA4B57A6518}" srcOrd="0" destOrd="0" presId="urn:microsoft.com/office/officeart/2005/8/layout/process1"/>
    <dgm:cxn modelId="{7D2DB358-A2B2-46E6-938B-2162696793D9}" type="presOf" srcId="{A499BD0E-BAC5-46FB-8DBE-A12FD025ADB4}" destId="{DE6A64CB-11D1-4FAA-997A-161CF0B96D83}" srcOrd="0" destOrd="0" presId="urn:microsoft.com/office/officeart/2005/8/layout/process1"/>
    <dgm:cxn modelId="{1581D818-882E-4E8E-A6B0-1889B56DE4B5}" type="presOf" srcId="{BFE7D08C-F84B-42A9-A44A-999B96979EEF}" destId="{8B0CE600-124C-4E8F-91C4-14B08004E4AA}" srcOrd="0" destOrd="0" presId="urn:microsoft.com/office/officeart/2005/8/layout/process1"/>
    <dgm:cxn modelId="{99C1DC64-01D7-4FB1-9120-FD7A707A3FB8}" type="presOf" srcId="{3BCA1186-EABD-4DAE-87BA-F750BA42D08B}" destId="{7B1CE53F-70A0-4873-A71B-EC1CA6E49DBC}" srcOrd="1" destOrd="0" presId="urn:microsoft.com/office/officeart/2005/8/layout/process1"/>
    <dgm:cxn modelId="{ABF3582C-43FE-4461-8971-AC22BA792B3C}" srcId="{C43CC77C-26EF-411F-9DA6-A7C8C5EE90C4}" destId="{A499BD0E-BAC5-46FB-8DBE-A12FD025ADB4}" srcOrd="5" destOrd="0" parTransId="{76585216-0C2C-453D-88D5-946426AE47A8}" sibTransId="{3BCA1186-EABD-4DAE-87BA-F750BA42D08B}"/>
    <dgm:cxn modelId="{6C5D668B-B2D0-4C51-8296-6ABEB51FC9B2}" srcId="{C43CC77C-26EF-411F-9DA6-A7C8C5EE90C4}" destId="{7FBBE98A-4E21-4F75-9401-8BDF50346F8B}" srcOrd="3" destOrd="0" parTransId="{931B9C9A-8FF9-4316-A40F-CC1ED412570E}" sibTransId="{A4DFE733-6B16-4D72-8093-890160E128C0}"/>
    <dgm:cxn modelId="{E6C17D11-8F8B-4574-A58C-30967C76AFE7}" type="presOf" srcId="{964570F8-5300-431A-9A2B-5661624C15C6}" destId="{0FD9659C-9247-4488-A36D-9134C2FEF492}" srcOrd="0" destOrd="0" presId="urn:microsoft.com/office/officeart/2005/8/layout/process1"/>
    <dgm:cxn modelId="{8E62B363-B6FD-4BC4-8684-3BAC6AA27867}" type="presParOf" srcId="{3299EE67-5D13-44D3-974B-74CA03BB8CCD}" destId="{0FD9659C-9247-4488-A36D-9134C2FEF492}" srcOrd="0" destOrd="0" presId="urn:microsoft.com/office/officeart/2005/8/layout/process1"/>
    <dgm:cxn modelId="{B734584B-75CC-4C9B-9C4D-315AA50BE112}" type="presParOf" srcId="{3299EE67-5D13-44D3-974B-74CA03BB8CCD}" destId="{93858E2B-8B7B-46D8-9898-2DD30A699648}" srcOrd="1" destOrd="0" presId="urn:microsoft.com/office/officeart/2005/8/layout/process1"/>
    <dgm:cxn modelId="{348803E3-39B8-4EA3-AE3C-EDB7C7949428}" type="presParOf" srcId="{93858E2B-8B7B-46D8-9898-2DD30A699648}" destId="{09CB689D-59E9-4C1F-AC82-3AA5919B3EA3}" srcOrd="0" destOrd="0" presId="urn:microsoft.com/office/officeart/2005/8/layout/process1"/>
    <dgm:cxn modelId="{EDC61F88-C4FB-4258-9AD0-0A355C28494E}" type="presParOf" srcId="{3299EE67-5D13-44D3-974B-74CA03BB8CCD}" destId="{AF8B205A-B5A8-4120-8D5F-E992B744B3AB}" srcOrd="2" destOrd="0" presId="urn:microsoft.com/office/officeart/2005/8/layout/process1"/>
    <dgm:cxn modelId="{E778BE23-321D-4B43-9955-A84C3E243762}" type="presParOf" srcId="{3299EE67-5D13-44D3-974B-74CA03BB8CCD}" destId="{334309BE-AC2D-4016-89B3-81D8EBCDFCDB}" srcOrd="3" destOrd="0" presId="urn:microsoft.com/office/officeart/2005/8/layout/process1"/>
    <dgm:cxn modelId="{8BA0D58D-81C3-44E1-81CF-498A607F77B6}" type="presParOf" srcId="{334309BE-AC2D-4016-89B3-81D8EBCDFCDB}" destId="{2730775E-DD9C-434D-9FBF-4AC1C7EAF576}" srcOrd="0" destOrd="0" presId="urn:microsoft.com/office/officeart/2005/8/layout/process1"/>
    <dgm:cxn modelId="{C820C299-F1EF-4BED-8D51-CC31808473D1}" type="presParOf" srcId="{3299EE67-5D13-44D3-974B-74CA03BB8CCD}" destId="{8B0CE600-124C-4E8F-91C4-14B08004E4AA}" srcOrd="4" destOrd="0" presId="urn:microsoft.com/office/officeart/2005/8/layout/process1"/>
    <dgm:cxn modelId="{332FA965-2A92-441F-AC0F-9A781D1260FC}" type="presParOf" srcId="{3299EE67-5D13-44D3-974B-74CA03BB8CCD}" destId="{866EF8E2-8046-42B2-ACC8-6DA4B57A6518}" srcOrd="5" destOrd="0" presId="urn:microsoft.com/office/officeart/2005/8/layout/process1"/>
    <dgm:cxn modelId="{9AD022FB-06FC-40A3-BCB9-2722EB930801}" type="presParOf" srcId="{866EF8E2-8046-42B2-ACC8-6DA4B57A6518}" destId="{5012601A-F39E-4171-AA4C-74E4F1DF42A4}" srcOrd="0" destOrd="0" presId="urn:microsoft.com/office/officeart/2005/8/layout/process1"/>
    <dgm:cxn modelId="{DAA84F5F-B64E-400B-AB6C-BB4CE83626EE}" type="presParOf" srcId="{3299EE67-5D13-44D3-974B-74CA03BB8CCD}" destId="{CE569DE5-C307-45E4-92E3-21FBD4DFEF31}" srcOrd="6" destOrd="0" presId="urn:microsoft.com/office/officeart/2005/8/layout/process1"/>
    <dgm:cxn modelId="{F27E5BFD-1A8F-4B7B-8147-54B8B0B2F5A6}" type="presParOf" srcId="{3299EE67-5D13-44D3-974B-74CA03BB8CCD}" destId="{069ECAA9-FCE6-46EA-926B-B9CB36C81C94}" srcOrd="7" destOrd="0" presId="urn:microsoft.com/office/officeart/2005/8/layout/process1"/>
    <dgm:cxn modelId="{45E664DE-2323-427F-8EDA-FF42B819AFD5}" type="presParOf" srcId="{069ECAA9-FCE6-46EA-926B-B9CB36C81C94}" destId="{F6FAA11F-6A63-4D05-B2CF-38D8E45E6326}" srcOrd="0" destOrd="0" presId="urn:microsoft.com/office/officeart/2005/8/layout/process1"/>
    <dgm:cxn modelId="{29DB2416-DC5E-4471-BE04-50352026EE09}" type="presParOf" srcId="{3299EE67-5D13-44D3-974B-74CA03BB8CCD}" destId="{3280B8FA-7A34-4AD5-9604-ED3BDFF26A2B}" srcOrd="8" destOrd="0" presId="urn:microsoft.com/office/officeart/2005/8/layout/process1"/>
    <dgm:cxn modelId="{20CBE545-1644-45E0-9995-0E473B0A3F45}" type="presParOf" srcId="{3299EE67-5D13-44D3-974B-74CA03BB8CCD}" destId="{901F99D4-169E-4070-B648-5CFA35BC9468}" srcOrd="9" destOrd="0" presId="urn:microsoft.com/office/officeart/2005/8/layout/process1"/>
    <dgm:cxn modelId="{000B3697-223C-46E7-8689-24330A5B49D1}" type="presParOf" srcId="{901F99D4-169E-4070-B648-5CFA35BC9468}" destId="{190998F9-B0AF-4372-9C31-3FD73EB6742C}" srcOrd="0" destOrd="0" presId="urn:microsoft.com/office/officeart/2005/8/layout/process1"/>
    <dgm:cxn modelId="{928E660E-460B-4956-8F99-E4E1ECA3F05E}" type="presParOf" srcId="{3299EE67-5D13-44D3-974B-74CA03BB8CCD}" destId="{DE6A64CB-11D1-4FAA-997A-161CF0B96D83}" srcOrd="10" destOrd="0" presId="urn:microsoft.com/office/officeart/2005/8/layout/process1"/>
    <dgm:cxn modelId="{6DB862F1-B1DA-4186-8EEC-7760DF51E7DA}" type="presParOf" srcId="{3299EE67-5D13-44D3-974B-74CA03BB8CCD}" destId="{4F0F2FDA-0C54-4D4C-A886-51084902FD81}" srcOrd="11" destOrd="0" presId="urn:microsoft.com/office/officeart/2005/8/layout/process1"/>
    <dgm:cxn modelId="{DD6E5029-7AC4-4FDA-BE56-075D2C96A92A}" type="presParOf" srcId="{4F0F2FDA-0C54-4D4C-A886-51084902FD81}" destId="{7B1CE53F-70A0-4873-A71B-EC1CA6E49DBC}" srcOrd="0" destOrd="0" presId="urn:microsoft.com/office/officeart/2005/8/layout/process1"/>
    <dgm:cxn modelId="{7BB37DD0-9653-4FAB-A496-CB6415D8FE9E}" type="presParOf" srcId="{3299EE67-5D13-44D3-974B-74CA03BB8CCD}" destId="{56BA95CA-8881-46A5-8B73-4F2748BBABF0}" srcOrd="12"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B61026FA-005D-4F83-91B7-4A67E527D09C}"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C7035807-436B-4098-B283-CFDB1C2C895B}">
      <dgm:prSet phldrT="[Text]" custT="1"/>
      <dgm:spPr>
        <a:ln w="38100">
          <a:solidFill>
            <a:schemeClr val="bg1"/>
          </a:solidFill>
        </a:ln>
        <a:effectLst>
          <a:outerShdw blurRad="50800" dist="38100" dir="2700000" algn="tl" rotWithShape="0">
            <a:prstClr val="black">
              <a:alpha val="40000"/>
            </a:prstClr>
          </a:outerShdw>
        </a:effectLst>
      </dgm:spPr>
      <dgm:t>
        <a:bodyPr/>
        <a:lstStyle/>
        <a:p>
          <a:r>
            <a:rPr lang="en-US" sz="1600" dirty="0">
              <a:solidFill>
                <a:schemeClr val="bg1"/>
              </a:solidFill>
              <a:latin typeface="Arial" panose="020B0604020202020204" pitchFamily="34" charset="0"/>
              <a:cs typeface="Arial" panose="020B0604020202020204" pitchFamily="34" charset="0"/>
            </a:rPr>
            <a:t>The student is Not Funded </a:t>
          </a:r>
          <a:endParaRPr lang="en-US" sz="1600" dirty="0">
            <a:solidFill>
              <a:schemeClr val="bg1"/>
            </a:solidFill>
          </a:endParaRPr>
        </a:p>
      </dgm:t>
    </dgm:pt>
    <dgm:pt modelId="{CF38784C-E47C-4381-88BA-3A6C34619753}" type="parTrans" cxnId="{568EF7AE-5E7A-4A4B-8C1E-7742DE39B02B}">
      <dgm:prSet/>
      <dgm:spPr/>
      <dgm:t>
        <a:bodyPr/>
        <a:lstStyle/>
        <a:p>
          <a:endParaRPr lang="en-US" sz="1600">
            <a:solidFill>
              <a:schemeClr val="bg1"/>
            </a:solidFill>
          </a:endParaRPr>
        </a:p>
      </dgm:t>
    </dgm:pt>
    <dgm:pt modelId="{9FD588D3-FE2F-4AEF-ABC5-9048826E4994}" type="sibTrans" cxnId="{568EF7AE-5E7A-4A4B-8C1E-7742DE39B02B}">
      <dgm:prSet/>
      <dgm:spPr>
        <a:solidFill>
          <a:schemeClr val="tx1">
            <a:lumMod val="50000"/>
            <a:lumOff val="50000"/>
          </a:schemeClr>
        </a:solidFill>
        <a:ln>
          <a:noFill/>
        </a:ln>
      </dgm:spPr>
      <dgm:t>
        <a:bodyPr/>
        <a:lstStyle/>
        <a:p>
          <a:endParaRPr lang="en-US" sz="1600">
            <a:solidFill>
              <a:schemeClr val="bg1"/>
            </a:solidFill>
          </a:endParaRPr>
        </a:p>
      </dgm:t>
    </dgm:pt>
    <dgm:pt modelId="{493133E4-0A75-4988-B893-C64C3896137C}">
      <dgm:prSet phldrT="[Text]" custT="1"/>
      <dgm:spPr>
        <a:solidFill>
          <a:schemeClr val="accent2"/>
        </a:solidFill>
        <a:ln w="38100">
          <a:solidFill>
            <a:schemeClr val="bg1"/>
          </a:solidFill>
        </a:ln>
        <a:effectLst>
          <a:outerShdw blurRad="50800" dist="38100" dir="2700000" algn="tl" rotWithShape="0">
            <a:prstClr val="black">
              <a:alpha val="40000"/>
            </a:prstClr>
          </a:outerShdw>
        </a:effectLst>
      </dgm:spPr>
      <dgm:t>
        <a:bodyPr/>
        <a:lstStyle/>
        <a:p>
          <a:r>
            <a:rPr lang="en-US" sz="1600" dirty="0">
              <a:solidFill>
                <a:schemeClr val="bg1"/>
              </a:solidFill>
              <a:latin typeface="Arial" panose="020B0604020202020204" pitchFamily="34" charset="0"/>
              <a:cs typeface="Arial" panose="020B0604020202020204" pitchFamily="34" charset="0"/>
            </a:rPr>
            <a:t>The student does not exist </a:t>
          </a:r>
          <a:endParaRPr lang="en-US" sz="1600" dirty="0">
            <a:solidFill>
              <a:schemeClr val="bg1"/>
            </a:solidFill>
          </a:endParaRPr>
        </a:p>
      </dgm:t>
    </dgm:pt>
    <dgm:pt modelId="{786492F5-D397-4BFF-8CD6-C70719EE8EC7}" type="parTrans" cxnId="{BBC9D532-9666-4D18-8598-ADC8785C9EE5}">
      <dgm:prSet/>
      <dgm:spPr/>
      <dgm:t>
        <a:bodyPr/>
        <a:lstStyle/>
        <a:p>
          <a:endParaRPr lang="en-US" sz="1600">
            <a:solidFill>
              <a:schemeClr val="bg1"/>
            </a:solidFill>
          </a:endParaRPr>
        </a:p>
      </dgm:t>
    </dgm:pt>
    <dgm:pt modelId="{5407D118-DF82-41F2-B25C-B08B875AD3C1}" type="sibTrans" cxnId="{BBC9D532-9666-4D18-8598-ADC8785C9EE5}">
      <dgm:prSet/>
      <dgm:spPr/>
      <dgm:t>
        <a:bodyPr/>
        <a:lstStyle/>
        <a:p>
          <a:endParaRPr lang="en-US" sz="1600">
            <a:solidFill>
              <a:schemeClr val="bg1"/>
            </a:solidFill>
          </a:endParaRPr>
        </a:p>
      </dgm:t>
    </dgm:pt>
    <dgm:pt modelId="{05AAF50B-5C87-4E19-B1B3-38E188CC8D32}">
      <dgm:prSet phldrT="[Text]" custT="1"/>
      <dgm:spPr>
        <a:solidFill>
          <a:schemeClr val="accent3"/>
        </a:solidFill>
        <a:ln w="38100">
          <a:solidFill>
            <a:schemeClr val="bg1"/>
          </a:solidFill>
        </a:ln>
        <a:effectLst>
          <a:outerShdw blurRad="50800" dist="38100" dir="2700000" algn="tl" rotWithShape="0">
            <a:prstClr val="black">
              <a:alpha val="40000"/>
            </a:prstClr>
          </a:outerShdw>
        </a:effectLst>
      </dgm:spPr>
      <dgm:t>
        <a:bodyPr/>
        <a:lstStyle/>
        <a:p>
          <a:r>
            <a:rPr lang="en-ZA" sz="1600" dirty="0">
              <a:solidFill>
                <a:schemeClr val="bg1"/>
              </a:solidFill>
            </a:rPr>
            <a:t>Rejection based on Income 350k/ 122K </a:t>
          </a:r>
          <a:endParaRPr lang="en-US" sz="1600" dirty="0">
            <a:solidFill>
              <a:schemeClr val="bg1"/>
            </a:solidFill>
          </a:endParaRPr>
        </a:p>
      </dgm:t>
    </dgm:pt>
    <dgm:pt modelId="{7FF2B4BD-297A-43EE-8D5C-D466EF2F37C8}" type="parTrans" cxnId="{EE9B1865-1468-41CE-9B5A-69A5D2D9CDD8}">
      <dgm:prSet/>
      <dgm:spPr/>
      <dgm:t>
        <a:bodyPr/>
        <a:lstStyle/>
        <a:p>
          <a:endParaRPr lang="en-US" sz="1600">
            <a:solidFill>
              <a:schemeClr val="bg1"/>
            </a:solidFill>
          </a:endParaRPr>
        </a:p>
      </dgm:t>
    </dgm:pt>
    <dgm:pt modelId="{16810300-1F98-4C00-98C7-7F4C93CDEE9E}" type="sibTrans" cxnId="{EE9B1865-1468-41CE-9B5A-69A5D2D9CDD8}">
      <dgm:prSet/>
      <dgm:spPr/>
      <dgm:t>
        <a:bodyPr/>
        <a:lstStyle/>
        <a:p>
          <a:endParaRPr lang="en-US" sz="1600">
            <a:solidFill>
              <a:schemeClr val="bg1"/>
            </a:solidFill>
          </a:endParaRPr>
        </a:p>
      </dgm:t>
    </dgm:pt>
    <dgm:pt modelId="{C8D3EB2C-1B33-49F1-A09D-9D8BC98DCFFC}">
      <dgm:prSet custT="1"/>
      <dgm:spPr>
        <a:solidFill>
          <a:schemeClr val="accent4"/>
        </a:solidFill>
        <a:ln w="38100">
          <a:solidFill>
            <a:schemeClr val="bg1"/>
          </a:solidFill>
        </a:ln>
        <a:effectLst>
          <a:outerShdw blurRad="50800" dist="38100" dir="2700000" algn="tl" rotWithShape="0">
            <a:prstClr val="black">
              <a:alpha val="40000"/>
            </a:prstClr>
          </a:outerShdw>
        </a:effectLst>
      </dgm:spPr>
      <dgm:t>
        <a:bodyPr/>
        <a:lstStyle/>
        <a:p>
          <a:r>
            <a:rPr lang="en-ZA" sz="1600" dirty="0">
              <a:solidFill>
                <a:schemeClr val="bg1"/>
              </a:solidFill>
            </a:rPr>
            <a:t>DHA</a:t>
          </a:r>
          <a:r>
            <a:rPr lang="en-ZA" sz="1600" baseline="0" dirty="0">
              <a:solidFill>
                <a:schemeClr val="bg1"/>
              </a:solidFill>
            </a:rPr>
            <a:t> error/existing qualification </a:t>
          </a:r>
          <a:endParaRPr lang="en-US" sz="1600" dirty="0">
            <a:solidFill>
              <a:schemeClr val="bg1"/>
            </a:solidFill>
          </a:endParaRPr>
        </a:p>
      </dgm:t>
    </dgm:pt>
    <dgm:pt modelId="{E4244590-7546-41EF-B8E3-CE696B7074AA}" type="parTrans" cxnId="{1A156D4A-22BD-4D92-84FE-40225A3AEAE5}">
      <dgm:prSet/>
      <dgm:spPr/>
      <dgm:t>
        <a:bodyPr/>
        <a:lstStyle/>
        <a:p>
          <a:endParaRPr lang="en-US" sz="1600">
            <a:solidFill>
              <a:schemeClr val="bg1"/>
            </a:solidFill>
          </a:endParaRPr>
        </a:p>
      </dgm:t>
    </dgm:pt>
    <dgm:pt modelId="{858B79B7-C7F1-4032-BEBB-EED6A59C485A}" type="sibTrans" cxnId="{1A156D4A-22BD-4D92-84FE-40225A3AEAE5}">
      <dgm:prSet/>
      <dgm:spPr/>
      <dgm:t>
        <a:bodyPr/>
        <a:lstStyle/>
        <a:p>
          <a:endParaRPr lang="en-US" sz="1600">
            <a:solidFill>
              <a:schemeClr val="bg1"/>
            </a:solidFill>
          </a:endParaRPr>
        </a:p>
      </dgm:t>
    </dgm:pt>
    <dgm:pt modelId="{A96F4048-1F86-40B8-8EB8-B0D3CCB904AC}">
      <dgm:prSet custT="1"/>
      <dgm:spPr>
        <a:solidFill>
          <a:schemeClr val="accent6"/>
        </a:solidFill>
        <a:ln w="38100">
          <a:solidFill>
            <a:schemeClr val="bg1"/>
          </a:solidFill>
        </a:ln>
        <a:effectLst>
          <a:outerShdw blurRad="50800" dist="38100" dir="2700000" algn="tl" rotWithShape="0">
            <a:prstClr val="black">
              <a:alpha val="40000"/>
            </a:prstClr>
          </a:outerShdw>
        </a:effectLst>
      </dgm:spPr>
      <dgm:t>
        <a:bodyPr/>
        <a:lstStyle/>
        <a:p>
          <a:r>
            <a:rPr lang="en-ZA" sz="1600" dirty="0">
              <a:solidFill>
                <a:schemeClr val="bg1"/>
              </a:solidFill>
            </a:rPr>
            <a:t>Continuing student academic ineligibility </a:t>
          </a:r>
          <a:endParaRPr lang="en-US" sz="1600" dirty="0">
            <a:solidFill>
              <a:schemeClr val="bg1"/>
            </a:solidFill>
          </a:endParaRPr>
        </a:p>
      </dgm:t>
    </dgm:pt>
    <dgm:pt modelId="{FB4DE79F-C8CE-4AD5-908F-46F2DD11FEAF}" type="parTrans" cxnId="{836D2420-AD9D-45DF-9FEC-CF5DD690EEA6}">
      <dgm:prSet/>
      <dgm:spPr/>
      <dgm:t>
        <a:bodyPr/>
        <a:lstStyle/>
        <a:p>
          <a:endParaRPr lang="en-US" sz="1600">
            <a:solidFill>
              <a:schemeClr val="bg1"/>
            </a:solidFill>
          </a:endParaRPr>
        </a:p>
      </dgm:t>
    </dgm:pt>
    <dgm:pt modelId="{8A04FE2A-8093-4AA8-9662-819B2383A01F}" type="sibTrans" cxnId="{836D2420-AD9D-45DF-9FEC-CF5DD690EEA6}">
      <dgm:prSet/>
      <dgm:spPr/>
      <dgm:t>
        <a:bodyPr/>
        <a:lstStyle/>
        <a:p>
          <a:endParaRPr lang="en-US" sz="1600">
            <a:solidFill>
              <a:schemeClr val="bg1"/>
            </a:solidFill>
          </a:endParaRPr>
        </a:p>
      </dgm:t>
    </dgm:pt>
    <dgm:pt modelId="{1A27FCBB-E541-4E0E-B1EF-0DC3B82F7D6B}" type="pres">
      <dgm:prSet presAssocID="{B61026FA-005D-4F83-91B7-4A67E527D09C}" presName="Name0" presStyleCnt="0">
        <dgm:presLayoutVars>
          <dgm:chMax val="7"/>
          <dgm:chPref val="7"/>
          <dgm:dir/>
        </dgm:presLayoutVars>
      </dgm:prSet>
      <dgm:spPr/>
      <dgm:t>
        <a:bodyPr/>
        <a:lstStyle/>
        <a:p>
          <a:endParaRPr lang="en-ZA"/>
        </a:p>
      </dgm:t>
    </dgm:pt>
    <dgm:pt modelId="{1FECFB32-E6B3-4745-B74B-03EBCFD88A4F}" type="pres">
      <dgm:prSet presAssocID="{B61026FA-005D-4F83-91B7-4A67E527D09C}" presName="Name1" presStyleCnt="0"/>
      <dgm:spPr/>
    </dgm:pt>
    <dgm:pt modelId="{E80E83BC-FA7D-41C4-ADB9-CFD4B5BC7C27}" type="pres">
      <dgm:prSet presAssocID="{B61026FA-005D-4F83-91B7-4A67E527D09C}" presName="cycle" presStyleCnt="0"/>
      <dgm:spPr/>
    </dgm:pt>
    <dgm:pt modelId="{60030C70-F1E5-4987-AFAD-C98CFD15F308}" type="pres">
      <dgm:prSet presAssocID="{B61026FA-005D-4F83-91B7-4A67E527D09C}" presName="srcNode" presStyleLbl="node1" presStyleIdx="0" presStyleCnt="5"/>
      <dgm:spPr/>
    </dgm:pt>
    <dgm:pt modelId="{75CD2D43-FF46-486F-8F92-07E6EFDCB430}" type="pres">
      <dgm:prSet presAssocID="{B61026FA-005D-4F83-91B7-4A67E527D09C}" presName="conn" presStyleLbl="parChTrans1D2" presStyleIdx="0" presStyleCnt="1"/>
      <dgm:spPr/>
      <dgm:t>
        <a:bodyPr/>
        <a:lstStyle/>
        <a:p>
          <a:endParaRPr lang="en-ZA"/>
        </a:p>
      </dgm:t>
    </dgm:pt>
    <dgm:pt modelId="{45661116-E63B-4383-BA11-80CAAF8FBF7E}" type="pres">
      <dgm:prSet presAssocID="{B61026FA-005D-4F83-91B7-4A67E527D09C}" presName="extraNode" presStyleLbl="node1" presStyleIdx="0" presStyleCnt="5"/>
      <dgm:spPr/>
    </dgm:pt>
    <dgm:pt modelId="{4AF4D685-69D0-43E3-9F8A-CC8E8769CF62}" type="pres">
      <dgm:prSet presAssocID="{B61026FA-005D-4F83-91B7-4A67E527D09C}" presName="dstNode" presStyleLbl="node1" presStyleIdx="0" presStyleCnt="5"/>
      <dgm:spPr/>
    </dgm:pt>
    <dgm:pt modelId="{2EDA5132-F085-4E3B-BEF6-ED2C397CDBF7}" type="pres">
      <dgm:prSet presAssocID="{C7035807-436B-4098-B283-CFDB1C2C895B}" presName="text_1" presStyleLbl="node1" presStyleIdx="0" presStyleCnt="5">
        <dgm:presLayoutVars>
          <dgm:bulletEnabled val="1"/>
        </dgm:presLayoutVars>
      </dgm:prSet>
      <dgm:spPr>
        <a:prstGeom prst="roundRect">
          <a:avLst/>
        </a:prstGeom>
      </dgm:spPr>
      <dgm:t>
        <a:bodyPr/>
        <a:lstStyle/>
        <a:p>
          <a:endParaRPr lang="en-ZA"/>
        </a:p>
      </dgm:t>
    </dgm:pt>
    <dgm:pt modelId="{4A080864-EA3F-460E-A43D-87F682A0B74D}" type="pres">
      <dgm:prSet presAssocID="{C7035807-436B-4098-B283-CFDB1C2C895B}" presName="accent_1" presStyleCnt="0"/>
      <dgm:spPr/>
    </dgm:pt>
    <dgm:pt modelId="{ED3C09F1-2D6D-4190-9E6D-EDDB3272A725}" type="pres">
      <dgm:prSet presAssocID="{C7035807-436B-4098-B283-CFDB1C2C895B}" presName="accentRepeatNode" presStyleLbl="solidFgAcc1" presStyleIdx="0" presStyleCnt="5"/>
      <dgm:spPr>
        <a:ln w="38100">
          <a:solidFill>
            <a:schemeClr val="accent1"/>
          </a:solidFill>
        </a:ln>
      </dgm:spPr>
    </dgm:pt>
    <dgm:pt modelId="{890952B4-38AA-41FF-A5D3-8211D557B0E1}" type="pres">
      <dgm:prSet presAssocID="{493133E4-0A75-4988-B893-C64C3896137C}" presName="text_2" presStyleLbl="node1" presStyleIdx="1" presStyleCnt="5">
        <dgm:presLayoutVars>
          <dgm:bulletEnabled val="1"/>
        </dgm:presLayoutVars>
      </dgm:prSet>
      <dgm:spPr>
        <a:prstGeom prst="roundRect">
          <a:avLst/>
        </a:prstGeom>
      </dgm:spPr>
      <dgm:t>
        <a:bodyPr/>
        <a:lstStyle/>
        <a:p>
          <a:endParaRPr lang="en-ZA"/>
        </a:p>
      </dgm:t>
    </dgm:pt>
    <dgm:pt modelId="{E83AB650-1351-42AD-B40B-62B6DEA53B72}" type="pres">
      <dgm:prSet presAssocID="{493133E4-0A75-4988-B893-C64C3896137C}" presName="accent_2" presStyleCnt="0"/>
      <dgm:spPr/>
    </dgm:pt>
    <dgm:pt modelId="{BCF104F0-8207-4D4B-8D30-9B5FF072325D}" type="pres">
      <dgm:prSet presAssocID="{493133E4-0A75-4988-B893-C64C3896137C}" presName="accentRepeatNode" presStyleLbl="solidFgAcc1" presStyleIdx="1" presStyleCnt="5"/>
      <dgm:spPr>
        <a:ln w="38100">
          <a:solidFill>
            <a:schemeClr val="accent2"/>
          </a:solidFill>
        </a:ln>
      </dgm:spPr>
    </dgm:pt>
    <dgm:pt modelId="{1D64D228-CAB5-4574-A504-DE95AB25EA27}" type="pres">
      <dgm:prSet presAssocID="{05AAF50B-5C87-4E19-B1B3-38E188CC8D32}" presName="text_3" presStyleLbl="node1" presStyleIdx="2" presStyleCnt="5">
        <dgm:presLayoutVars>
          <dgm:bulletEnabled val="1"/>
        </dgm:presLayoutVars>
      </dgm:prSet>
      <dgm:spPr>
        <a:prstGeom prst="roundRect">
          <a:avLst/>
        </a:prstGeom>
      </dgm:spPr>
      <dgm:t>
        <a:bodyPr/>
        <a:lstStyle/>
        <a:p>
          <a:endParaRPr lang="en-ZA"/>
        </a:p>
      </dgm:t>
    </dgm:pt>
    <dgm:pt modelId="{BF4E84FF-9029-4B61-A15A-25C1445C740A}" type="pres">
      <dgm:prSet presAssocID="{05AAF50B-5C87-4E19-B1B3-38E188CC8D32}" presName="accent_3" presStyleCnt="0"/>
      <dgm:spPr/>
    </dgm:pt>
    <dgm:pt modelId="{D318C2A8-EF24-405C-81FA-6A044674B627}" type="pres">
      <dgm:prSet presAssocID="{05AAF50B-5C87-4E19-B1B3-38E188CC8D32}" presName="accentRepeatNode" presStyleLbl="solidFgAcc1" presStyleIdx="2" presStyleCnt="5"/>
      <dgm:spPr>
        <a:ln w="38100">
          <a:solidFill>
            <a:schemeClr val="accent3"/>
          </a:solidFill>
        </a:ln>
      </dgm:spPr>
    </dgm:pt>
    <dgm:pt modelId="{9D6787BB-1453-4DA2-861D-55C8D5BC14DD}" type="pres">
      <dgm:prSet presAssocID="{C8D3EB2C-1B33-49F1-A09D-9D8BC98DCFFC}" presName="text_4" presStyleLbl="node1" presStyleIdx="3" presStyleCnt="5">
        <dgm:presLayoutVars>
          <dgm:bulletEnabled val="1"/>
        </dgm:presLayoutVars>
      </dgm:prSet>
      <dgm:spPr>
        <a:prstGeom prst="roundRect">
          <a:avLst/>
        </a:prstGeom>
      </dgm:spPr>
      <dgm:t>
        <a:bodyPr/>
        <a:lstStyle/>
        <a:p>
          <a:endParaRPr lang="en-ZA"/>
        </a:p>
      </dgm:t>
    </dgm:pt>
    <dgm:pt modelId="{6445DC0A-CE26-4AB2-8731-BC6E51433055}" type="pres">
      <dgm:prSet presAssocID="{C8D3EB2C-1B33-49F1-A09D-9D8BC98DCFFC}" presName="accent_4" presStyleCnt="0"/>
      <dgm:spPr/>
    </dgm:pt>
    <dgm:pt modelId="{E5C31066-E276-44EE-AA8A-6739FF02CE8E}" type="pres">
      <dgm:prSet presAssocID="{C8D3EB2C-1B33-49F1-A09D-9D8BC98DCFFC}" presName="accentRepeatNode" presStyleLbl="solidFgAcc1" presStyleIdx="3" presStyleCnt="5"/>
      <dgm:spPr>
        <a:ln w="38100">
          <a:solidFill>
            <a:schemeClr val="accent4"/>
          </a:solidFill>
        </a:ln>
      </dgm:spPr>
    </dgm:pt>
    <dgm:pt modelId="{3A56A0E3-B579-4A51-9047-4696CD9A7063}" type="pres">
      <dgm:prSet presAssocID="{A96F4048-1F86-40B8-8EB8-B0D3CCB904AC}" presName="text_5" presStyleLbl="node1" presStyleIdx="4" presStyleCnt="5">
        <dgm:presLayoutVars>
          <dgm:bulletEnabled val="1"/>
        </dgm:presLayoutVars>
      </dgm:prSet>
      <dgm:spPr>
        <a:prstGeom prst="roundRect">
          <a:avLst/>
        </a:prstGeom>
      </dgm:spPr>
      <dgm:t>
        <a:bodyPr/>
        <a:lstStyle/>
        <a:p>
          <a:endParaRPr lang="en-ZA"/>
        </a:p>
      </dgm:t>
    </dgm:pt>
    <dgm:pt modelId="{5DF17D16-4460-4468-895F-5280190648E0}" type="pres">
      <dgm:prSet presAssocID="{A96F4048-1F86-40B8-8EB8-B0D3CCB904AC}" presName="accent_5" presStyleCnt="0"/>
      <dgm:spPr/>
    </dgm:pt>
    <dgm:pt modelId="{C565211A-F819-4789-B901-16E10409A102}" type="pres">
      <dgm:prSet presAssocID="{A96F4048-1F86-40B8-8EB8-B0D3CCB904AC}" presName="accentRepeatNode" presStyleLbl="solidFgAcc1" presStyleIdx="4" presStyleCnt="5"/>
      <dgm:spPr>
        <a:ln w="38100">
          <a:solidFill>
            <a:schemeClr val="accent6"/>
          </a:solidFill>
        </a:ln>
      </dgm:spPr>
    </dgm:pt>
  </dgm:ptLst>
  <dgm:cxnLst>
    <dgm:cxn modelId="{A19AD2EE-62B6-4CD1-849A-6665C3F8DEDA}" type="presOf" srcId="{493133E4-0A75-4988-B893-C64C3896137C}" destId="{890952B4-38AA-41FF-A5D3-8211D557B0E1}" srcOrd="0" destOrd="0" presId="urn:microsoft.com/office/officeart/2008/layout/VerticalCurvedList"/>
    <dgm:cxn modelId="{3ED7197B-6570-465A-8FD6-7D01526FEB59}" type="presOf" srcId="{C7035807-436B-4098-B283-CFDB1C2C895B}" destId="{2EDA5132-F085-4E3B-BEF6-ED2C397CDBF7}" srcOrd="0" destOrd="0" presId="urn:microsoft.com/office/officeart/2008/layout/VerticalCurvedList"/>
    <dgm:cxn modelId="{E10A1E15-1EDE-4E06-8E41-807DFC258468}" type="presOf" srcId="{A96F4048-1F86-40B8-8EB8-B0D3CCB904AC}" destId="{3A56A0E3-B579-4A51-9047-4696CD9A7063}" srcOrd="0" destOrd="0" presId="urn:microsoft.com/office/officeart/2008/layout/VerticalCurvedList"/>
    <dgm:cxn modelId="{BBC9D532-9666-4D18-8598-ADC8785C9EE5}" srcId="{B61026FA-005D-4F83-91B7-4A67E527D09C}" destId="{493133E4-0A75-4988-B893-C64C3896137C}" srcOrd="1" destOrd="0" parTransId="{786492F5-D397-4BFF-8CD6-C70719EE8EC7}" sibTransId="{5407D118-DF82-41F2-B25C-B08B875AD3C1}"/>
    <dgm:cxn modelId="{EE9B1865-1468-41CE-9B5A-69A5D2D9CDD8}" srcId="{B61026FA-005D-4F83-91B7-4A67E527D09C}" destId="{05AAF50B-5C87-4E19-B1B3-38E188CC8D32}" srcOrd="2" destOrd="0" parTransId="{7FF2B4BD-297A-43EE-8D5C-D466EF2F37C8}" sibTransId="{16810300-1F98-4C00-98C7-7F4C93CDEE9E}"/>
    <dgm:cxn modelId="{1B3B6672-E022-41B0-8B5C-DAB321B1E187}" type="presOf" srcId="{05AAF50B-5C87-4E19-B1B3-38E188CC8D32}" destId="{1D64D228-CAB5-4574-A504-DE95AB25EA27}" srcOrd="0" destOrd="0" presId="urn:microsoft.com/office/officeart/2008/layout/VerticalCurvedList"/>
    <dgm:cxn modelId="{23F4A985-159B-4804-85F2-12EB68B57EC8}" type="presOf" srcId="{9FD588D3-FE2F-4AEF-ABC5-9048826E4994}" destId="{75CD2D43-FF46-486F-8F92-07E6EFDCB430}" srcOrd="0" destOrd="0" presId="urn:microsoft.com/office/officeart/2008/layout/VerticalCurvedList"/>
    <dgm:cxn modelId="{655108B0-6E4E-4400-8C0D-0F2768422EB6}" type="presOf" srcId="{B61026FA-005D-4F83-91B7-4A67E527D09C}" destId="{1A27FCBB-E541-4E0E-B1EF-0DC3B82F7D6B}" srcOrd="0" destOrd="0" presId="urn:microsoft.com/office/officeart/2008/layout/VerticalCurvedList"/>
    <dgm:cxn modelId="{568EF7AE-5E7A-4A4B-8C1E-7742DE39B02B}" srcId="{B61026FA-005D-4F83-91B7-4A67E527D09C}" destId="{C7035807-436B-4098-B283-CFDB1C2C895B}" srcOrd="0" destOrd="0" parTransId="{CF38784C-E47C-4381-88BA-3A6C34619753}" sibTransId="{9FD588D3-FE2F-4AEF-ABC5-9048826E4994}"/>
    <dgm:cxn modelId="{1A156D4A-22BD-4D92-84FE-40225A3AEAE5}" srcId="{B61026FA-005D-4F83-91B7-4A67E527D09C}" destId="{C8D3EB2C-1B33-49F1-A09D-9D8BC98DCFFC}" srcOrd="3" destOrd="0" parTransId="{E4244590-7546-41EF-B8E3-CE696B7074AA}" sibTransId="{858B79B7-C7F1-4032-BEBB-EED6A59C485A}"/>
    <dgm:cxn modelId="{836D2420-AD9D-45DF-9FEC-CF5DD690EEA6}" srcId="{B61026FA-005D-4F83-91B7-4A67E527D09C}" destId="{A96F4048-1F86-40B8-8EB8-B0D3CCB904AC}" srcOrd="4" destOrd="0" parTransId="{FB4DE79F-C8CE-4AD5-908F-46F2DD11FEAF}" sibTransId="{8A04FE2A-8093-4AA8-9662-819B2383A01F}"/>
    <dgm:cxn modelId="{8E2AF21F-55B8-47F5-A333-8B9CE938F073}" type="presOf" srcId="{C8D3EB2C-1B33-49F1-A09D-9D8BC98DCFFC}" destId="{9D6787BB-1453-4DA2-861D-55C8D5BC14DD}" srcOrd="0" destOrd="0" presId="urn:microsoft.com/office/officeart/2008/layout/VerticalCurvedList"/>
    <dgm:cxn modelId="{6A8F6433-B806-4E90-B3C6-5F177CC8DF4E}" type="presParOf" srcId="{1A27FCBB-E541-4E0E-B1EF-0DC3B82F7D6B}" destId="{1FECFB32-E6B3-4745-B74B-03EBCFD88A4F}" srcOrd="0" destOrd="0" presId="urn:microsoft.com/office/officeart/2008/layout/VerticalCurvedList"/>
    <dgm:cxn modelId="{F21F1C8B-2FE9-4551-ADD8-272A14EF4AAD}" type="presParOf" srcId="{1FECFB32-E6B3-4745-B74B-03EBCFD88A4F}" destId="{E80E83BC-FA7D-41C4-ADB9-CFD4B5BC7C27}" srcOrd="0" destOrd="0" presId="urn:microsoft.com/office/officeart/2008/layout/VerticalCurvedList"/>
    <dgm:cxn modelId="{5736F839-6E33-4DEB-BFE2-A4DF1D1F738C}" type="presParOf" srcId="{E80E83BC-FA7D-41C4-ADB9-CFD4B5BC7C27}" destId="{60030C70-F1E5-4987-AFAD-C98CFD15F308}" srcOrd="0" destOrd="0" presId="urn:microsoft.com/office/officeart/2008/layout/VerticalCurvedList"/>
    <dgm:cxn modelId="{24F7A20C-058D-4804-9823-4405D581BEC7}" type="presParOf" srcId="{E80E83BC-FA7D-41C4-ADB9-CFD4B5BC7C27}" destId="{75CD2D43-FF46-486F-8F92-07E6EFDCB430}" srcOrd="1" destOrd="0" presId="urn:microsoft.com/office/officeart/2008/layout/VerticalCurvedList"/>
    <dgm:cxn modelId="{DB8AEF1B-F9CC-42C0-A671-39B98DA5F87D}" type="presParOf" srcId="{E80E83BC-FA7D-41C4-ADB9-CFD4B5BC7C27}" destId="{45661116-E63B-4383-BA11-80CAAF8FBF7E}" srcOrd="2" destOrd="0" presId="urn:microsoft.com/office/officeart/2008/layout/VerticalCurvedList"/>
    <dgm:cxn modelId="{CFD22750-C2E0-4E2D-AE2C-3A09848FF672}" type="presParOf" srcId="{E80E83BC-FA7D-41C4-ADB9-CFD4B5BC7C27}" destId="{4AF4D685-69D0-43E3-9F8A-CC8E8769CF62}" srcOrd="3" destOrd="0" presId="urn:microsoft.com/office/officeart/2008/layout/VerticalCurvedList"/>
    <dgm:cxn modelId="{F638599D-181D-4F43-8CDE-849F32C3F2BE}" type="presParOf" srcId="{1FECFB32-E6B3-4745-B74B-03EBCFD88A4F}" destId="{2EDA5132-F085-4E3B-BEF6-ED2C397CDBF7}" srcOrd="1" destOrd="0" presId="urn:microsoft.com/office/officeart/2008/layout/VerticalCurvedList"/>
    <dgm:cxn modelId="{C2DAA90A-2D77-4B4B-9221-E02C39C88413}" type="presParOf" srcId="{1FECFB32-E6B3-4745-B74B-03EBCFD88A4F}" destId="{4A080864-EA3F-460E-A43D-87F682A0B74D}" srcOrd="2" destOrd="0" presId="urn:microsoft.com/office/officeart/2008/layout/VerticalCurvedList"/>
    <dgm:cxn modelId="{C041A5FD-4B63-45A4-BFC3-A0B06E382F94}" type="presParOf" srcId="{4A080864-EA3F-460E-A43D-87F682A0B74D}" destId="{ED3C09F1-2D6D-4190-9E6D-EDDB3272A725}" srcOrd="0" destOrd="0" presId="urn:microsoft.com/office/officeart/2008/layout/VerticalCurvedList"/>
    <dgm:cxn modelId="{B78B1B48-FFB5-461D-89B9-3A8ACC7F5E3A}" type="presParOf" srcId="{1FECFB32-E6B3-4745-B74B-03EBCFD88A4F}" destId="{890952B4-38AA-41FF-A5D3-8211D557B0E1}" srcOrd="3" destOrd="0" presId="urn:microsoft.com/office/officeart/2008/layout/VerticalCurvedList"/>
    <dgm:cxn modelId="{B6C2FB7F-9878-4666-8C42-DCD59D24F2E7}" type="presParOf" srcId="{1FECFB32-E6B3-4745-B74B-03EBCFD88A4F}" destId="{E83AB650-1351-42AD-B40B-62B6DEA53B72}" srcOrd="4" destOrd="0" presId="urn:microsoft.com/office/officeart/2008/layout/VerticalCurvedList"/>
    <dgm:cxn modelId="{D80CD369-ED54-4D80-866C-398A9A9BE41F}" type="presParOf" srcId="{E83AB650-1351-42AD-B40B-62B6DEA53B72}" destId="{BCF104F0-8207-4D4B-8D30-9B5FF072325D}" srcOrd="0" destOrd="0" presId="urn:microsoft.com/office/officeart/2008/layout/VerticalCurvedList"/>
    <dgm:cxn modelId="{38F2174C-11FA-42B4-BEF7-DC9B9D40799A}" type="presParOf" srcId="{1FECFB32-E6B3-4745-B74B-03EBCFD88A4F}" destId="{1D64D228-CAB5-4574-A504-DE95AB25EA27}" srcOrd="5" destOrd="0" presId="urn:microsoft.com/office/officeart/2008/layout/VerticalCurvedList"/>
    <dgm:cxn modelId="{015C1440-BFAF-4918-8841-74D59183093A}" type="presParOf" srcId="{1FECFB32-E6B3-4745-B74B-03EBCFD88A4F}" destId="{BF4E84FF-9029-4B61-A15A-25C1445C740A}" srcOrd="6" destOrd="0" presId="urn:microsoft.com/office/officeart/2008/layout/VerticalCurvedList"/>
    <dgm:cxn modelId="{848DD867-CDF2-4064-9BDE-D1E7B8E5C2F1}" type="presParOf" srcId="{BF4E84FF-9029-4B61-A15A-25C1445C740A}" destId="{D318C2A8-EF24-405C-81FA-6A044674B627}" srcOrd="0" destOrd="0" presId="urn:microsoft.com/office/officeart/2008/layout/VerticalCurvedList"/>
    <dgm:cxn modelId="{6E123DBF-1AE6-434D-998E-953419DFAAA9}" type="presParOf" srcId="{1FECFB32-E6B3-4745-B74B-03EBCFD88A4F}" destId="{9D6787BB-1453-4DA2-861D-55C8D5BC14DD}" srcOrd="7" destOrd="0" presId="urn:microsoft.com/office/officeart/2008/layout/VerticalCurvedList"/>
    <dgm:cxn modelId="{C69F6486-B50E-461D-BDD2-DFDEB5ABF256}" type="presParOf" srcId="{1FECFB32-E6B3-4745-B74B-03EBCFD88A4F}" destId="{6445DC0A-CE26-4AB2-8731-BC6E51433055}" srcOrd="8" destOrd="0" presId="urn:microsoft.com/office/officeart/2008/layout/VerticalCurvedList"/>
    <dgm:cxn modelId="{B8CA3740-1994-41A8-9AB3-E33DCA73825E}" type="presParOf" srcId="{6445DC0A-CE26-4AB2-8731-BC6E51433055}" destId="{E5C31066-E276-44EE-AA8A-6739FF02CE8E}" srcOrd="0" destOrd="0" presId="urn:microsoft.com/office/officeart/2008/layout/VerticalCurvedList"/>
    <dgm:cxn modelId="{D5E8169F-47E6-4DBD-9EFB-371FFE367CE8}" type="presParOf" srcId="{1FECFB32-E6B3-4745-B74B-03EBCFD88A4F}" destId="{3A56A0E3-B579-4A51-9047-4696CD9A7063}" srcOrd="9" destOrd="0" presId="urn:microsoft.com/office/officeart/2008/layout/VerticalCurvedList"/>
    <dgm:cxn modelId="{9625269C-576C-4EB4-85B6-58D5AB13291F}" type="presParOf" srcId="{1FECFB32-E6B3-4745-B74B-03EBCFD88A4F}" destId="{5DF17D16-4460-4468-895F-5280190648E0}" srcOrd="10" destOrd="0" presId="urn:microsoft.com/office/officeart/2008/layout/VerticalCurvedList"/>
    <dgm:cxn modelId="{2DBEE784-A97E-4D97-B0DC-704D401D5F18}" type="presParOf" srcId="{5DF17D16-4460-4468-895F-5280190648E0}" destId="{C565211A-F819-4789-B901-16E10409A102}"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9B20E688-B0A9-403C-B320-0901F2C16CAA}" type="datetimeFigureOut">
              <a:rPr lang="en-US" smtClean="0"/>
              <a:t>9/25/2019</a:t>
            </a:fld>
            <a:endParaRPr lang="en-US" dirty="0"/>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B7B77724-110D-484B-9625-258E20027A3A}" type="slidenum">
              <a:rPr lang="en-US" smtClean="0"/>
              <a:t>‹#›</a:t>
            </a:fld>
            <a:endParaRPr lang="en-US" dirty="0"/>
          </a:p>
        </p:txBody>
      </p:sp>
    </p:spTree>
    <p:extLst>
      <p:ext uri="{BB962C8B-B14F-4D97-AF65-F5344CB8AC3E}">
        <p14:creationId xmlns:p14="http://schemas.microsoft.com/office/powerpoint/2010/main" val="909138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7B77724-110D-484B-9625-258E20027A3A}" type="slidenum">
              <a:rPr lang="en-US" smtClean="0"/>
              <a:t>1</a:t>
            </a:fld>
            <a:endParaRPr lang="en-US" dirty="0"/>
          </a:p>
        </p:txBody>
      </p:sp>
    </p:spTree>
    <p:extLst>
      <p:ext uri="{BB962C8B-B14F-4D97-AF65-F5344CB8AC3E}">
        <p14:creationId xmlns:p14="http://schemas.microsoft.com/office/powerpoint/2010/main" val="29169123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623" indent="0" algn="ctr">
              <a:buNone/>
              <a:defRPr sz="1500"/>
            </a:lvl2pPr>
            <a:lvl3pPr marL="685273" indent="0" algn="ctr">
              <a:buNone/>
              <a:defRPr sz="1425"/>
            </a:lvl3pPr>
            <a:lvl4pPr marL="1027910" indent="0" algn="ctr">
              <a:buNone/>
              <a:defRPr sz="1200"/>
            </a:lvl4pPr>
            <a:lvl5pPr marL="1370546" indent="0" algn="ctr">
              <a:buNone/>
              <a:defRPr sz="1200"/>
            </a:lvl5pPr>
            <a:lvl6pPr marL="1713197" indent="0" algn="ctr">
              <a:buNone/>
              <a:defRPr sz="1200"/>
            </a:lvl6pPr>
            <a:lvl7pPr marL="2055818" indent="0" algn="ctr">
              <a:buNone/>
              <a:defRPr sz="1200"/>
            </a:lvl7pPr>
            <a:lvl8pPr marL="2398440" indent="0" algn="ctr">
              <a:buNone/>
              <a:defRPr sz="1200"/>
            </a:lvl8pPr>
            <a:lvl9pPr marL="2741063"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AEE816FA-FFF0-4D96-9B30-DDE24F4B64D5}" type="datetimeFigureOut">
              <a:rPr lang="en-US" smtClean="0">
                <a:solidFill>
                  <a:prstClr val="black">
                    <a:tint val="75000"/>
                  </a:prstClr>
                </a:solidFill>
              </a:rPr>
              <a:pPr/>
              <a:t>9/25/2019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B430728-C000-4781-BA0B-9F687B04FA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837809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EE816FA-FFF0-4D96-9B30-DDE24F4B64D5}" type="datetimeFigureOut">
              <a:rPr lang="en-US" smtClean="0">
                <a:solidFill>
                  <a:prstClr val="black">
                    <a:tint val="75000"/>
                  </a:prstClr>
                </a:solidFill>
              </a:rPr>
              <a:pPr/>
              <a:t>9/25/2019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B430728-C000-4781-BA0B-9F687B04FA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6250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56"/>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2" y="273856"/>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EE816FA-FFF0-4D96-9B30-DDE24F4B64D5}" type="datetimeFigureOut">
              <a:rPr lang="en-US" smtClean="0">
                <a:solidFill>
                  <a:prstClr val="black">
                    <a:tint val="75000"/>
                  </a:prstClr>
                </a:solidFill>
              </a:rPr>
              <a:pPr/>
              <a:t>9/25/2019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B430728-C000-4781-BA0B-9F687B04FA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787813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pening Slide">
    <p:bg>
      <p:bgPr>
        <a:blipFill dpi="0" rotWithShape="1">
          <a:blip r:embed="rId2">
            <a:lum/>
          </a:blip>
          <a:srcRect/>
          <a:stretch>
            <a:fillRect t="-1000" b="-6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67549" y="3003798"/>
            <a:ext cx="8208912" cy="576064"/>
          </a:xfrm>
        </p:spPr>
        <p:txBody>
          <a:bodyPr/>
          <a:lstStyle>
            <a:lvl1pPr marL="0" indent="0" algn="ctr">
              <a:buNone/>
              <a:defRPr>
                <a:solidFill>
                  <a:schemeClr val="tx1">
                    <a:lumMod val="75000"/>
                    <a:lumOff val="25000"/>
                  </a:schemeClr>
                </a:solidFill>
              </a:defRPr>
            </a:lvl1pPr>
            <a:lvl2pPr marL="456938" indent="0" algn="ctr">
              <a:buNone/>
              <a:defRPr>
                <a:solidFill>
                  <a:schemeClr val="tx1">
                    <a:tint val="75000"/>
                  </a:schemeClr>
                </a:solidFill>
              </a:defRPr>
            </a:lvl2pPr>
            <a:lvl3pPr marL="913905" indent="0" algn="ctr">
              <a:buNone/>
              <a:defRPr>
                <a:solidFill>
                  <a:schemeClr val="tx1">
                    <a:tint val="75000"/>
                  </a:schemeClr>
                </a:solidFill>
              </a:defRPr>
            </a:lvl3pPr>
            <a:lvl4pPr marL="1370852" indent="0" algn="ctr">
              <a:buNone/>
              <a:defRPr>
                <a:solidFill>
                  <a:schemeClr val="tx1">
                    <a:tint val="75000"/>
                  </a:schemeClr>
                </a:solidFill>
              </a:defRPr>
            </a:lvl4pPr>
            <a:lvl5pPr marL="1827809" indent="0" algn="ctr">
              <a:buNone/>
              <a:defRPr>
                <a:solidFill>
                  <a:schemeClr val="tx1">
                    <a:tint val="75000"/>
                  </a:schemeClr>
                </a:solidFill>
              </a:defRPr>
            </a:lvl5pPr>
            <a:lvl6pPr marL="2284746" indent="0" algn="ctr">
              <a:buNone/>
              <a:defRPr>
                <a:solidFill>
                  <a:schemeClr val="tx1">
                    <a:tint val="75000"/>
                  </a:schemeClr>
                </a:solidFill>
              </a:defRPr>
            </a:lvl6pPr>
            <a:lvl7pPr marL="2741684" indent="0" algn="ctr">
              <a:buNone/>
              <a:defRPr>
                <a:solidFill>
                  <a:schemeClr val="tx1">
                    <a:tint val="75000"/>
                  </a:schemeClr>
                </a:solidFill>
              </a:defRPr>
            </a:lvl7pPr>
            <a:lvl8pPr marL="3198640" indent="0" algn="ctr">
              <a:buNone/>
              <a:defRPr>
                <a:solidFill>
                  <a:schemeClr val="tx1">
                    <a:tint val="75000"/>
                  </a:schemeClr>
                </a:solidFill>
              </a:defRPr>
            </a:lvl8pPr>
            <a:lvl9pPr marL="3655588" indent="0" algn="ctr">
              <a:buNone/>
              <a:defRPr>
                <a:solidFill>
                  <a:schemeClr val="tx1">
                    <a:tint val="75000"/>
                  </a:schemeClr>
                </a:solidFill>
              </a:defRPr>
            </a:lvl9pPr>
          </a:lstStyle>
          <a:p>
            <a:r>
              <a:rPr lang="en-US"/>
              <a:t>Click to edit Master subtitle style</a:t>
            </a:r>
            <a:endParaRPr lang="en-US" dirty="0"/>
          </a:p>
        </p:txBody>
      </p:sp>
      <p:sp>
        <p:nvSpPr>
          <p:cNvPr id="11" name="Text Placeholder 10"/>
          <p:cNvSpPr>
            <a:spLocks noGrp="1"/>
          </p:cNvSpPr>
          <p:nvPr>
            <p:ph type="body" sz="quarter" idx="13"/>
          </p:nvPr>
        </p:nvSpPr>
        <p:spPr>
          <a:xfrm>
            <a:off x="467549" y="2211734"/>
            <a:ext cx="8208912" cy="701279"/>
          </a:xfrm>
        </p:spPr>
        <p:txBody>
          <a:bodyPr anchor="b" anchorCtr="0">
            <a:normAutofit/>
          </a:bodyPr>
          <a:lstStyle>
            <a:lvl1pPr marL="0" indent="0" algn="ctr">
              <a:buNone/>
              <a:defRPr sz="3000" b="1" i="0" cap="all" baseline="0">
                <a:latin typeface="Arial" panose="020B0604020202020204" pitchFamily="34" charset="0"/>
              </a:defRPr>
            </a:lvl1pPr>
          </a:lstStyle>
          <a:p>
            <a:pPr lvl="0"/>
            <a:r>
              <a:rPr lang="en-US"/>
              <a:t>Click to edit Master text styles</a:t>
            </a:r>
          </a:p>
        </p:txBody>
      </p:sp>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12758" y="555544"/>
            <a:ext cx="2394684" cy="1424837"/>
          </a:xfrm>
          <a:prstGeom prst="rect">
            <a:avLst/>
          </a:prstGeom>
        </p:spPr>
      </p:pic>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900636" y="4650055"/>
            <a:ext cx="1418981" cy="337580"/>
          </a:xfrm>
          <a:prstGeom prst="rect">
            <a:avLst/>
          </a:prstGeom>
        </p:spPr>
      </p:pic>
    </p:spTree>
    <p:extLst>
      <p:ext uri="{BB962C8B-B14F-4D97-AF65-F5344CB8AC3E}">
        <p14:creationId xmlns:p14="http://schemas.microsoft.com/office/powerpoint/2010/main" val="16964012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97A07D2C-D7AE-4D0D-B97D-24C3AE0B2A35}"/>
              </a:ext>
            </a:extLst>
          </p:cNvPr>
          <p:cNvSpPr>
            <a:spLocks noGrp="1"/>
          </p:cNvSpPr>
          <p:nvPr>
            <p:ph type="dt" sz="half" idx="10"/>
          </p:nvPr>
        </p:nvSpPr>
        <p:spPr/>
        <p:txBody>
          <a:bodyPr/>
          <a:lstStyle/>
          <a:p>
            <a:fld id="{D4EFC728-6740-4244-BB3A-1455FBDAD8C2}" type="datetimeFigureOut">
              <a:rPr lang="en-US" smtClean="0"/>
              <a:t>9/25/2019</a:t>
            </a:fld>
            <a:endParaRPr lang="en-US"/>
          </a:p>
        </p:txBody>
      </p:sp>
      <p:sp>
        <p:nvSpPr>
          <p:cNvPr id="3" name="Footer Placeholder 2">
            <a:extLst>
              <a:ext uri="{FF2B5EF4-FFF2-40B4-BE49-F238E27FC236}">
                <a16:creationId xmlns:a16="http://schemas.microsoft.com/office/drawing/2014/main" xmlns="" id="{9A3EF8CC-179D-4516-8E9B-C2C643D908F7}"/>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xmlns="" id="{BBFCFFD7-0ECB-4AA5-B10F-83ECA240A201}"/>
              </a:ext>
            </a:extLst>
          </p:cNvPr>
          <p:cNvSpPr>
            <a:spLocks noGrp="1"/>
          </p:cNvSpPr>
          <p:nvPr>
            <p:ph type="sldNum" sz="quarter" idx="12"/>
          </p:nvPr>
        </p:nvSpPr>
        <p:spPr/>
        <p:txBody>
          <a:bodyPr/>
          <a:lstStyle/>
          <a:p>
            <a:fld id="{907E3D88-786D-4EB9-A80C-8B0665E458FF}" type="slidenum">
              <a:rPr lang="en-US" smtClean="0"/>
              <a:t>‹#›</a:t>
            </a:fld>
            <a:endParaRPr lang="en-US"/>
          </a:p>
        </p:txBody>
      </p:sp>
      <p:pic>
        <p:nvPicPr>
          <p:cNvPr id="5" name="Picture 4">
            <a:extLst>
              <a:ext uri="{FF2B5EF4-FFF2-40B4-BE49-F238E27FC236}">
                <a16:creationId xmlns:a16="http://schemas.microsoft.com/office/drawing/2014/main" xmlns="" id="{EAA0F27D-9DAF-4217-B214-73D53CDF62B7}"/>
              </a:ext>
            </a:extLst>
          </p:cNvPr>
          <p:cNvPicPr>
            <a:picLocks noChangeAspect="1"/>
          </p:cNvPicPr>
          <p:nvPr userDrawn="1"/>
        </p:nvPicPr>
        <p:blipFill>
          <a:blip r:embed="rId2"/>
          <a:stretch>
            <a:fillRect/>
          </a:stretch>
        </p:blipFill>
        <p:spPr>
          <a:xfrm>
            <a:off x="7936681" y="102394"/>
            <a:ext cx="919052" cy="544115"/>
          </a:xfrm>
          <a:prstGeom prst="rect">
            <a:avLst/>
          </a:prstGeom>
        </p:spPr>
      </p:pic>
      <p:sp>
        <p:nvSpPr>
          <p:cNvPr id="6" name="Title 1">
            <a:extLst>
              <a:ext uri="{FF2B5EF4-FFF2-40B4-BE49-F238E27FC236}">
                <a16:creationId xmlns:a16="http://schemas.microsoft.com/office/drawing/2014/main" xmlns="" id="{80CDCCD5-0AF1-402C-83EF-2F12F47F04BF}"/>
              </a:ext>
            </a:extLst>
          </p:cNvPr>
          <p:cNvSpPr>
            <a:spLocks noGrp="1"/>
          </p:cNvSpPr>
          <p:nvPr>
            <p:ph type="title"/>
          </p:nvPr>
        </p:nvSpPr>
        <p:spPr>
          <a:xfrm>
            <a:off x="293508" y="196298"/>
            <a:ext cx="6164442" cy="623597"/>
          </a:xfrm>
        </p:spPr>
        <p:txBody>
          <a:bodyPr/>
          <a:lstStyle>
            <a:lvl1pPr>
              <a:defRPr b="1">
                <a:latin typeface="Arial" panose="020B0604020202020204" pitchFamily="34" charset="0"/>
                <a:cs typeface="Arial" panose="020B0604020202020204" pitchFamily="34" charset="0"/>
              </a:defRPr>
            </a:lvl1pPr>
          </a:lstStyle>
          <a:p>
            <a:endParaRPr lang="en-ZA" dirty="0"/>
          </a:p>
        </p:txBody>
      </p:sp>
      <p:sp>
        <p:nvSpPr>
          <p:cNvPr id="10" name="Text Placeholder 9">
            <a:extLst>
              <a:ext uri="{FF2B5EF4-FFF2-40B4-BE49-F238E27FC236}">
                <a16:creationId xmlns:a16="http://schemas.microsoft.com/office/drawing/2014/main" xmlns="" id="{36FDA9DE-F8DA-46AE-BDEC-B3C6F7A43A91}"/>
              </a:ext>
            </a:extLst>
          </p:cNvPr>
          <p:cNvSpPr>
            <a:spLocks noGrp="1"/>
          </p:cNvSpPr>
          <p:nvPr>
            <p:ph type="body" sz="quarter" idx="13"/>
          </p:nvPr>
        </p:nvSpPr>
        <p:spPr>
          <a:xfrm>
            <a:off x="294085" y="1286620"/>
            <a:ext cx="8221265" cy="3013918"/>
          </a:xfrm>
        </p:spPr>
        <p:txBody>
          <a:bodyPr/>
          <a:lstStyle>
            <a:lvl1pPr>
              <a:spcBef>
                <a:spcPts val="1350"/>
              </a:spcBef>
              <a:spcAft>
                <a:spcPts val="750"/>
              </a:spcAft>
              <a:defRPr>
                <a:latin typeface="Arial" panose="020B0604020202020204" pitchFamily="34" charset="0"/>
                <a:cs typeface="Arial" panose="020B0604020202020204" pitchFamily="34" charset="0"/>
              </a:defRPr>
            </a:lvl1pPr>
            <a:lvl2pPr>
              <a:spcBef>
                <a:spcPts val="750"/>
              </a:spcBef>
              <a:spcAft>
                <a:spcPts val="750"/>
              </a:spcAft>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7832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Opening Slide">
    <p:bg>
      <p:bgPr>
        <a:blipFill dpi="0" rotWithShape="1">
          <a:blip r:embed="rId2">
            <a:lum/>
          </a:blip>
          <a:srcRect/>
          <a:stretch>
            <a:fillRect t="-1000" b="-6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67544" y="3003799"/>
            <a:ext cx="8208912" cy="576064"/>
          </a:xfrm>
        </p:spPr>
        <p:txBody>
          <a:bodyPr/>
          <a:lstStyle>
            <a:lvl1pPr marL="0" indent="0" algn="ctr">
              <a:buNone/>
              <a:defRPr>
                <a:solidFill>
                  <a:schemeClr val="tx1">
                    <a:lumMod val="75000"/>
                    <a:lumOff val="2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11" name="Text Placeholder 10"/>
          <p:cNvSpPr>
            <a:spLocks noGrp="1"/>
          </p:cNvSpPr>
          <p:nvPr>
            <p:ph type="body" sz="quarter" idx="13"/>
          </p:nvPr>
        </p:nvSpPr>
        <p:spPr>
          <a:xfrm>
            <a:off x="467544" y="2211712"/>
            <a:ext cx="8208912" cy="701279"/>
          </a:xfrm>
        </p:spPr>
        <p:txBody>
          <a:bodyPr anchor="b" anchorCtr="0">
            <a:normAutofit/>
          </a:bodyPr>
          <a:lstStyle>
            <a:lvl1pPr marL="0" indent="0" algn="ctr">
              <a:buNone/>
              <a:defRPr sz="2250" b="1" i="0" cap="all" baseline="0">
                <a:latin typeface="Arial" panose="020B0604020202020204" pitchFamily="34" charset="0"/>
              </a:defRPr>
            </a:lvl1pPr>
          </a:lstStyle>
          <a:p>
            <a:pPr lvl="0"/>
            <a:r>
              <a:rPr lang="en-US"/>
              <a:t>Click to edit Master text styles</a:t>
            </a:r>
          </a:p>
        </p:txBody>
      </p:sp>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12758" y="555528"/>
            <a:ext cx="2394684" cy="1424837"/>
          </a:xfrm>
          <a:prstGeom prst="rect">
            <a:avLst/>
          </a:prstGeom>
        </p:spPr>
      </p:pic>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900609" y="4650055"/>
            <a:ext cx="1418982" cy="337580"/>
          </a:xfrm>
          <a:prstGeom prst="rect">
            <a:avLst/>
          </a:prstGeom>
        </p:spPr>
      </p:pic>
    </p:spTree>
    <p:extLst>
      <p:ext uri="{BB962C8B-B14F-4D97-AF65-F5344CB8AC3E}">
        <p14:creationId xmlns:p14="http://schemas.microsoft.com/office/powerpoint/2010/main" val="7449322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28703"/>
            <a:ext cx="7848600" cy="1445419"/>
          </a:xfrm>
        </p:spPr>
        <p:txBody>
          <a:bodyPr anchor="b">
            <a:noAutofit/>
          </a:bodyPr>
          <a:lstStyle>
            <a:lvl1pPr>
              <a:defRPr sz="3000" b="1" i="0" cap="all" baseline="0">
                <a:solidFill>
                  <a:srgbClr val="0D0D11"/>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2628901"/>
            <a:ext cx="7848600" cy="662930"/>
          </a:xfrm>
        </p:spPr>
        <p:txBody>
          <a:bodyPr/>
          <a:lstStyle>
            <a:lvl1pPr marL="0" indent="0" algn="l">
              <a:buNone/>
              <a:defRPr>
                <a:solidFill>
                  <a:schemeClr val="tx1">
                    <a:lumMod val="75000"/>
                    <a:lumOff val="2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9414964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00050"/>
            <a:ext cx="8219256" cy="742950"/>
          </a:xfrm>
        </p:spPr>
        <p:txBody>
          <a:bodyPr/>
          <a:lstStyle>
            <a:lvl1pPr>
              <a:defRPr baseline="0">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0CFEC368-1D7A-4F81-ABF6-AE0E36BAF64C}"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5171171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31520" y="411511"/>
            <a:ext cx="7772400" cy="1650206"/>
          </a:xfrm>
        </p:spPr>
        <p:txBody>
          <a:bodyPr anchor="b">
            <a:normAutofit/>
          </a:bodyPr>
          <a:lstStyle>
            <a:lvl1pPr algn="l">
              <a:defRPr sz="3000" b="0" cap="all" baseline="0"/>
            </a:lvl1pPr>
          </a:lstStyle>
          <a:p>
            <a:r>
              <a:rPr lang="en-US"/>
              <a:t>Click to edit Master title style</a:t>
            </a:r>
            <a:endParaRPr lang="en-US" dirty="0"/>
          </a:p>
        </p:txBody>
      </p:sp>
      <p:sp>
        <p:nvSpPr>
          <p:cNvPr id="3" name="Text Placeholder 2"/>
          <p:cNvSpPr>
            <a:spLocks noGrp="1"/>
          </p:cNvSpPr>
          <p:nvPr>
            <p:ph type="body" idx="1"/>
          </p:nvPr>
        </p:nvSpPr>
        <p:spPr>
          <a:xfrm>
            <a:off x="720090" y="2283718"/>
            <a:ext cx="7772400" cy="1125140"/>
          </a:xfrm>
        </p:spPr>
        <p:txBody>
          <a:bodyPr anchor="t">
            <a:normAutofit/>
          </a:bodyPr>
          <a:lstStyle>
            <a:lvl1pPr marL="0" indent="0">
              <a:buNone/>
              <a:defRPr sz="1800">
                <a:solidFill>
                  <a:schemeClr val="tx2"/>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0CFEC368-1D7A-4F81-ABF6-AE0E36BAF64C}" type="slidenum">
              <a:rPr lang="en-US" smtClean="0">
                <a:solidFill>
                  <a:prstClr val="white"/>
                </a:solidFill>
              </a:rPr>
              <a:pPr/>
              <a:t>‹#›</a:t>
            </a:fld>
            <a:endParaRPr lang="en-US">
              <a:solidFill>
                <a:prstClr val="white"/>
              </a:solidFill>
            </a:endParaRPr>
          </a:p>
        </p:txBody>
      </p:sp>
      <p:cxnSp>
        <p:nvCxnSpPr>
          <p:cNvPr id="7" name="Straight Connector 6"/>
          <p:cNvCxnSpPr/>
          <p:nvPr/>
        </p:nvCxnSpPr>
        <p:spPr>
          <a:xfrm>
            <a:off x="731520" y="2139703"/>
            <a:ext cx="7848600" cy="119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32895" y="4657096"/>
            <a:ext cx="1466298" cy="348837"/>
          </a:xfrm>
          <a:prstGeom prst="rect">
            <a:avLst/>
          </a:prstGeom>
        </p:spPr>
      </p:pic>
    </p:spTree>
    <p:extLst>
      <p:ext uri="{BB962C8B-B14F-4D97-AF65-F5344CB8AC3E}">
        <p14:creationId xmlns:p14="http://schemas.microsoft.com/office/powerpoint/2010/main" val="4219005695"/>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baseline="0">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255014"/>
            <a:ext cx="4038600" cy="353872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255014"/>
            <a:ext cx="4038600" cy="353872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3082953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baseline="0">
                <a:solidFill>
                  <a:schemeClr val="tx1"/>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p>
            <a:fld id="{0CFEC368-1D7A-4F81-ABF6-AE0E36BAF64C}"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908394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EE816FA-FFF0-4D96-9B30-DDE24F4B64D5}" type="datetimeFigureOut">
              <a:rPr lang="en-US" smtClean="0">
                <a:solidFill>
                  <a:prstClr val="black">
                    <a:tint val="75000"/>
                  </a:prstClr>
                </a:solidFill>
              </a:rPr>
              <a:pPr/>
              <a:t>9/25/2019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B430728-C000-4781-BA0B-9F687B04FA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440255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594060"/>
            <a:ext cx="2139696" cy="946404"/>
          </a:xfrm>
        </p:spPr>
        <p:txBody>
          <a:bodyPr anchor="t" anchorCtr="0">
            <a:noAutofit/>
          </a:bodyPr>
          <a:lstStyle>
            <a:lvl1pPr algn="l">
              <a:defRPr sz="1650" b="0" baseline="0"/>
            </a:lvl1pPr>
          </a:lstStyle>
          <a:p>
            <a:r>
              <a:rPr lang="en-US"/>
              <a:t>Click to edit Master title style</a:t>
            </a:r>
            <a:endParaRPr lang="en-US" dirty="0"/>
          </a:p>
        </p:txBody>
      </p:sp>
      <p:sp>
        <p:nvSpPr>
          <p:cNvPr id="3" name="Content Placeholder 2"/>
          <p:cNvSpPr>
            <a:spLocks noGrp="1"/>
          </p:cNvSpPr>
          <p:nvPr>
            <p:ph idx="1"/>
          </p:nvPr>
        </p:nvSpPr>
        <p:spPr>
          <a:xfrm>
            <a:off x="2971800" y="594060"/>
            <a:ext cx="5715000" cy="418338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1597918"/>
            <a:ext cx="2139696" cy="3182711"/>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0CFEC368-1D7A-4F81-ABF6-AE0E36BAF64C}" type="slidenum">
              <a:rPr lang="en-US" smtClean="0">
                <a:solidFill>
                  <a:prstClr val="black"/>
                </a:solidFill>
              </a:rPr>
              <a:pPr/>
              <a:t>‹#›</a:t>
            </a:fld>
            <a:endParaRPr lang="en-US">
              <a:solidFill>
                <a:prstClr val="black"/>
              </a:solidFill>
            </a:endParaRPr>
          </a:p>
        </p:txBody>
      </p:sp>
      <p:cxnSp>
        <p:nvCxnSpPr>
          <p:cNvPr id="9" name="Straight Connector 8"/>
          <p:cNvCxnSpPr/>
          <p:nvPr/>
        </p:nvCxnSpPr>
        <p:spPr>
          <a:xfrm rot="5400000">
            <a:off x="684114" y="2684957"/>
            <a:ext cx="418338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49131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594360"/>
            <a:ext cx="2142680" cy="948690"/>
          </a:xfrm>
        </p:spPr>
        <p:txBody>
          <a:bodyPr anchor="b">
            <a:normAutofit/>
          </a:bodyPr>
          <a:lstStyle>
            <a:lvl1pPr algn="l">
              <a:defRPr sz="1500" b="0" baseline="0"/>
            </a:lvl1pPr>
          </a:lstStyle>
          <a:p>
            <a:r>
              <a:rPr lang="en-US" dirty="0"/>
              <a:t>Click to edit Master title style</a:t>
            </a:r>
          </a:p>
        </p:txBody>
      </p:sp>
      <p:sp>
        <p:nvSpPr>
          <p:cNvPr id="3" name="Picture Placeholder 2"/>
          <p:cNvSpPr>
            <a:spLocks noGrp="1"/>
          </p:cNvSpPr>
          <p:nvPr>
            <p:ph type="pic" idx="1"/>
          </p:nvPr>
        </p:nvSpPr>
        <p:spPr>
          <a:xfrm>
            <a:off x="2858610" y="628651"/>
            <a:ext cx="5904390" cy="4125342"/>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57200" y="1600200"/>
            <a:ext cx="2139696" cy="318211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7" name="Slide Number Placeholder 6"/>
          <p:cNvSpPr>
            <a:spLocks noGrp="1"/>
          </p:cNvSpPr>
          <p:nvPr>
            <p:ph type="sldNum" sz="quarter" idx="12"/>
          </p:nvPr>
        </p:nvSpPr>
        <p:spPr/>
        <p:txBody>
          <a:bodyPr/>
          <a:lstStyle/>
          <a:p>
            <a:fld id="{0CFEC368-1D7A-4F81-ABF6-AE0E36BAF64C}"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6124314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Title, Subhead &amp; Breadcrumb">
    <p:spTree>
      <p:nvGrpSpPr>
        <p:cNvPr id="1" name=""/>
        <p:cNvGrpSpPr/>
        <p:nvPr/>
      </p:nvGrpSpPr>
      <p:grpSpPr>
        <a:xfrm>
          <a:off x="0" y="0"/>
          <a:ext cx="0" cy="0"/>
          <a:chOff x="0" y="0"/>
          <a:chExt cx="0" cy="0"/>
        </a:xfrm>
      </p:grpSpPr>
      <p:sp>
        <p:nvSpPr>
          <p:cNvPr id="2" name="Title 1"/>
          <p:cNvSpPr>
            <a:spLocks noGrp="1"/>
          </p:cNvSpPr>
          <p:nvPr>
            <p:ph type="title"/>
          </p:nvPr>
        </p:nvSpPr>
        <p:spPr>
          <a:xfrm>
            <a:off x="685800" y="521208"/>
            <a:ext cx="7772400" cy="445770"/>
          </a:xfrm>
        </p:spPr>
        <p:txBody>
          <a:bodyPr vert="horz" lIns="0" tIns="45720" rIns="0" bIns="0" rtlCol="0" anchor="b" anchorCtr="0">
            <a:noAutofit/>
          </a:bodyPr>
          <a:lstStyle>
            <a:lvl1pPr>
              <a:defRPr lang="en-US" sz="2700" spc="-56" dirty="0">
                <a:latin typeface="+mj-lt"/>
              </a:defRPr>
            </a:lvl1pPr>
          </a:lstStyle>
          <a:p>
            <a:pPr lvl="0" defTabSz="514350">
              <a:lnSpc>
                <a:spcPct val="85000"/>
              </a:lnSpc>
            </a:pPr>
            <a:r>
              <a:rPr lang="en-US"/>
              <a:t>Click to edit Master title style</a:t>
            </a:r>
            <a:endParaRPr lang="en-US" dirty="0"/>
          </a:p>
        </p:txBody>
      </p:sp>
      <p:sp>
        <p:nvSpPr>
          <p:cNvPr id="4" name="Text Placeholder 8"/>
          <p:cNvSpPr>
            <a:spLocks noGrp="1"/>
          </p:cNvSpPr>
          <p:nvPr>
            <p:ph type="body" sz="quarter" idx="14"/>
          </p:nvPr>
        </p:nvSpPr>
        <p:spPr>
          <a:xfrm>
            <a:off x="686041" y="1014984"/>
            <a:ext cx="7772160" cy="356616"/>
          </a:xfrm>
        </p:spPr>
        <p:txBody>
          <a:bodyPr vert="horz" lIns="0" tIns="0" rIns="0" bIns="0" rtlCol="0">
            <a:noAutofit/>
          </a:bodyPr>
          <a:lstStyle>
            <a:lvl1pPr marL="0" indent="0">
              <a:buNone/>
              <a:defRPr lang="en-US" sz="900"/>
            </a:lvl1pPr>
          </a:lstStyle>
          <a:p>
            <a:pPr marL="171450" lvl="0" indent="-171450">
              <a:lnSpc>
                <a:spcPct val="130000"/>
              </a:lnSpc>
            </a:pPr>
            <a:r>
              <a:rPr lang="en-US"/>
              <a:t>Edit Master text styles</a:t>
            </a:r>
          </a:p>
        </p:txBody>
      </p:sp>
      <p:sp>
        <p:nvSpPr>
          <p:cNvPr id="8" name="Text Placeholder 5"/>
          <p:cNvSpPr>
            <a:spLocks noGrp="1"/>
          </p:cNvSpPr>
          <p:nvPr>
            <p:ph type="body" sz="quarter" idx="15" hasCustomPrompt="1"/>
          </p:nvPr>
        </p:nvSpPr>
        <p:spPr>
          <a:xfrm>
            <a:off x="686228" y="349758"/>
            <a:ext cx="2516886" cy="152400"/>
          </a:xfrm>
        </p:spPr>
        <p:txBody>
          <a:bodyPr vert="horz" lIns="0" tIns="0" rIns="0" bIns="0" rtlCol="0">
            <a:noAutofit/>
          </a:bodyPr>
          <a:lstStyle>
            <a:lvl1pPr marL="0" indent="0">
              <a:buNone/>
              <a:defRPr lang="en-US" sz="675" b="1" kern="0" cap="all" spc="188" baseline="0" dirty="0">
                <a:solidFill>
                  <a:schemeClr val="accent5">
                    <a:lumMod val="60000"/>
                    <a:lumOff val="40000"/>
                  </a:schemeClr>
                </a:solidFill>
                <a:ea typeface="Nexa Black" charset="0"/>
                <a:cs typeface="Nexa Black" charset="0"/>
              </a:defRPr>
            </a:lvl1pPr>
          </a:lstStyle>
          <a:p>
            <a:pPr marL="171450" lvl="0" indent="-171450"/>
            <a:r>
              <a:rPr lang="en-US" dirty="0"/>
              <a:t>BREADCRUMBS</a:t>
            </a:r>
          </a:p>
        </p:txBody>
      </p:sp>
      <p:sp>
        <p:nvSpPr>
          <p:cNvPr id="5" name="Slide Number Placeholder 5"/>
          <p:cNvSpPr>
            <a:spLocks noGrp="1"/>
          </p:cNvSpPr>
          <p:nvPr>
            <p:ph type="sldNum" sz="quarter" idx="4"/>
          </p:nvPr>
        </p:nvSpPr>
        <p:spPr>
          <a:xfrm>
            <a:off x="8143056" y="4716558"/>
            <a:ext cx="533400" cy="246888"/>
          </a:xfrm>
          <a:prstGeom prst="rect">
            <a:avLst/>
          </a:prstGeom>
        </p:spPr>
        <p:txBody>
          <a:bodyPr/>
          <a:lstStyle>
            <a:lvl1pPr>
              <a:defRPr sz="788">
                <a:solidFill>
                  <a:schemeClr val="accent6"/>
                </a:solidFill>
              </a:defRPr>
            </a:lvl1pPr>
          </a:lstStyle>
          <a:p>
            <a:fld id="{0CFEC368-1D7A-4F81-ABF6-AE0E36BAF64C}" type="slidenum">
              <a:rPr lang="en-US" smtClean="0"/>
              <a:pPr/>
              <a:t>‹#›</a:t>
            </a:fld>
            <a:endParaRPr lang="en-US" dirty="0"/>
          </a:p>
        </p:txBody>
      </p:sp>
    </p:spTree>
    <p:extLst>
      <p:ext uri="{BB962C8B-B14F-4D97-AF65-F5344CB8AC3E}">
        <p14:creationId xmlns:p14="http://schemas.microsoft.com/office/powerpoint/2010/main" val="41560654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97A07D2C-D7AE-4D0D-B97D-24C3AE0B2A35}"/>
              </a:ext>
            </a:extLst>
          </p:cNvPr>
          <p:cNvSpPr>
            <a:spLocks noGrp="1"/>
          </p:cNvSpPr>
          <p:nvPr>
            <p:ph type="dt" sz="half" idx="10"/>
          </p:nvPr>
        </p:nvSpPr>
        <p:spPr/>
        <p:txBody>
          <a:bodyPr/>
          <a:lstStyle/>
          <a:p>
            <a:fld id="{D4EFC728-6740-4244-BB3A-1455FBDAD8C2}" type="datetimeFigureOut">
              <a:rPr lang="en-US" smtClean="0"/>
              <a:t>9/25/2019</a:t>
            </a:fld>
            <a:endParaRPr lang="en-US"/>
          </a:p>
        </p:txBody>
      </p:sp>
      <p:sp>
        <p:nvSpPr>
          <p:cNvPr id="3" name="Footer Placeholder 2">
            <a:extLst>
              <a:ext uri="{FF2B5EF4-FFF2-40B4-BE49-F238E27FC236}">
                <a16:creationId xmlns:a16="http://schemas.microsoft.com/office/drawing/2014/main" xmlns="" id="{9A3EF8CC-179D-4516-8E9B-C2C643D908F7}"/>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xmlns="" id="{BBFCFFD7-0ECB-4AA5-B10F-83ECA240A201}"/>
              </a:ext>
            </a:extLst>
          </p:cNvPr>
          <p:cNvSpPr>
            <a:spLocks noGrp="1"/>
          </p:cNvSpPr>
          <p:nvPr>
            <p:ph type="sldNum" sz="quarter" idx="12"/>
          </p:nvPr>
        </p:nvSpPr>
        <p:spPr/>
        <p:txBody>
          <a:bodyPr/>
          <a:lstStyle/>
          <a:p>
            <a:fld id="{907E3D88-786D-4EB9-A80C-8B0665E458FF}" type="slidenum">
              <a:rPr lang="en-US" smtClean="0"/>
              <a:t>‹#›</a:t>
            </a:fld>
            <a:endParaRPr lang="en-US"/>
          </a:p>
        </p:txBody>
      </p:sp>
      <p:pic>
        <p:nvPicPr>
          <p:cNvPr id="5" name="Picture 4">
            <a:extLst>
              <a:ext uri="{FF2B5EF4-FFF2-40B4-BE49-F238E27FC236}">
                <a16:creationId xmlns:a16="http://schemas.microsoft.com/office/drawing/2014/main" xmlns="" id="{EAA0F27D-9DAF-4217-B214-73D53CDF62B7}"/>
              </a:ext>
            </a:extLst>
          </p:cNvPr>
          <p:cNvPicPr>
            <a:picLocks noChangeAspect="1"/>
          </p:cNvPicPr>
          <p:nvPr userDrawn="1"/>
        </p:nvPicPr>
        <p:blipFill>
          <a:blip r:embed="rId2"/>
          <a:stretch>
            <a:fillRect/>
          </a:stretch>
        </p:blipFill>
        <p:spPr>
          <a:xfrm>
            <a:off x="7936681" y="102394"/>
            <a:ext cx="919052" cy="544115"/>
          </a:xfrm>
          <a:prstGeom prst="rect">
            <a:avLst/>
          </a:prstGeom>
        </p:spPr>
      </p:pic>
      <p:sp>
        <p:nvSpPr>
          <p:cNvPr id="6" name="Title 1">
            <a:extLst>
              <a:ext uri="{FF2B5EF4-FFF2-40B4-BE49-F238E27FC236}">
                <a16:creationId xmlns:a16="http://schemas.microsoft.com/office/drawing/2014/main" xmlns="" id="{80CDCCD5-0AF1-402C-83EF-2F12F47F04BF}"/>
              </a:ext>
            </a:extLst>
          </p:cNvPr>
          <p:cNvSpPr>
            <a:spLocks noGrp="1"/>
          </p:cNvSpPr>
          <p:nvPr>
            <p:ph type="title"/>
          </p:nvPr>
        </p:nvSpPr>
        <p:spPr>
          <a:xfrm>
            <a:off x="293508" y="196298"/>
            <a:ext cx="6164442" cy="623597"/>
          </a:xfrm>
        </p:spPr>
        <p:txBody>
          <a:bodyPr/>
          <a:lstStyle>
            <a:lvl1pPr>
              <a:defRPr b="1">
                <a:latin typeface="Arial" panose="020B0604020202020204" pitchFamily="34" charset="0"/>
                <a:cs typeface="Arial" panose="020B0604020202020204" pitchFamily="34" charset="0"/>
              </a:defRPr>
            </a:lvl1pPr>
          </a:lstStyle>
          <a:p>
            <a:endParaRPr lang="en-ZA" dirty="0"/>
          </a:p>
        </p:txBody>
      </p:sp>
      <p:sp>
        <p:nvSpPr>
          <p:cNvPr id="10" name="Text Placeholder 9">
            <a:extLst>
              <a:ext uri="{FF2B5EF4-FFF2-40B4-BE49-F238E27FC236}">
                <a16:creationId xmlns:a16="http://schemas.microsoft.com/office/drawing/2014/main" xmlns="" id="{36FDA9DE-F8DA-46AE-BDEC-B3C6F7A43A91}"/>
              </a:ext>
            </a:extLst>
          </p:cNvPr>
          <p:cNvSpPr>
            <a:spLocks noGrp="1"/>
          </p:cNvSpPr>
          <p:nvPr>
            <p:ph type="body" sz="quarter" idx="13"/>
          </p:nvPr>
        </p:nvSpPr>
        <p:spPr>
          <a:xfrm>
            <a:off x="294085" y="1286620"/>
            <a:ext cx="8221265" cy="3013918"/>
          </a:xfrm>
        </p:spPr>
        <p:txBody>
          <a:bodyPr/>
          <a:lstStyle>
            <a:lvl1pPr>
              <a:spcBef>
                <a:spcPts val="1350"/>
              </a:spcBef>
              <a:spcAft>
                <a:spcPts val="750"/>
              </a:spcAft>
              <a:defRPr>
                <a:latin typeface="Arial" panose="020B0604020202020204" pitchFamily="34" charset="0"/>
                <a:cs typeface="Arial" panose="020B0604020202020204" pitchFamily="34" charset="0"/>
              </a:defRPr>
            </a:lvl1pPr>
            <a:lvl2pPr>
              <a:spcBef>
                <a:spcPts val="750"/>
              </a:spcBef>
              <a:spcAft>
                <a:spcPts val="750"/>
              </a:spcAft>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242187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Default">
    <p:spTree>
      <p:nvGrpSpPr>
        <p:cNvPr id="1" name=""/>
        <p:cNvGrpSpPr/>
        <p:nvPr/>
      </p:nvGrpSpPr>
      <p:grpSpPr>
        <a:xfrm>
          <a:off x="0" y="0"/>
          <a:ext cx="0" cy="0"/>
          <a:chOff x="0" y="0"/>
          <a:chExt cx="0" cy="0"/>
        </a:xfrm>
      </p:grpSpPr>
      <p:sp>
        <p:nvSpPr>
          <p:cNvPr id="30" name="Shape 30"/>
          <p:cNvSpPr>
            <a:spLocks noGrp="1"/>
          </p:cNvSpPr>
          <p:nvPr>
            <p:ph type="title"/>
          </p:nvPr>
        </p:nvSpPr>
        <p:spPr>
          <a:xfrm>
            <a:off x="812995" y="961923"/>
            <a:ext cx="2560897" cy="1205695"/>
          </a:xfrm>
          <a:prstGeom prst="rect">
            <a:avLst/>
          </a:prstGeom>
        </p:spPr>
        <p:txBody>
          <a:bodyPr>
            <a:normAutofit/>
          </a:bodyPr>
          <a:lstStyle>
            <a:lvl1pPr>
              <a:defRPr sz="2681"/>
            </a:lvl1pPr>
          </a:lstStyle>
          <a:p>
            <a:r>
              <a:rPr dirty="0"/>
              <a:t>Title Text</a:t>
            </a:r>
          </a:p>
        </p:txBody>
      </p:sp>
      <p:sp>
        <p:nvSpPr>
          <p:cNvPr id="31" name="Shape 31"/>
          <p:cNvSpPr>
            <a:spLocks noGrp="1"/>
          </p:cNvSpPr>
          <p:nvPr>
            <p:ph type="body" idx="1"/>
          </p:nvPr>
        </p:nvSpPr>
        <p:spPr>
          <a:xfrm>
            <a:off x="812994" y="2312529"/>
            <a:ext cx="4985690" cy="2377915"/>
          </a:xfrm>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5" name="Shape 8"/>
          <p:cNvSpPr>
            <a:spLocks noGrp="1"/>
          </p:cNvSpPr>
          <p:nvPr>
            <p:ph type="sldNum" sz="quarter" idx="2"/>
          </p:nvPr>
        </p:nvSpPr>
        <p:spPr>
          <a:xfrm>
            <a:off x="8686301" y="281941"/>
            <a:ext cx="227965" cy="283154"/>
          </a:xfrm>
          <a:prstGeom prst="rect">
            <a:avLst/>
          </a:prstGeom>
          <a:ln w="3175">
            <a:miter lim="400000"/>
          </a:ln>
        </p:spPr>
        <p:txBody>
          <a:bodyPr lIns="38100" tIns="38100" rIns="38100" bIns="38100">
            <a:spAutoFit/>
          </a:bodyPr>
          <a:lstStyle>
            <a:lvl1pPr algn="l">
              <a:defRPr sz="670" b="1" cap="all" spc="134">
                <a:solidFill>
                  <a:schemeClr val="bg1">
                    <a:lumMod val="60000"/>
                    <a:lumOff val="40000"/>
                  </a:schemeClr>
                </a:solidFill>
                <a:latin typeface="+mn-lt"/>
                <a:ea typeface="+mn-ea"/>
                <a:cs typeface="+mn-cs"/>
                <a:sym typeface="Montserrat-Regular"/>
              </a:defRPr>
            </a:lvl1pPr>
          </a:lstStyle>
          <a:p>
            <a:fld id="{86CB4B4D-7CA3-9044-876B-883B54F8677D}" type="slidenum">
              <a:rPr lang="en-GB" smtClean="0"/>
              <a:pPr/>
              <a:t>‹#›</a:t>
            </a:fld>
            <a:endParaRPr lang="en-GB"/>
          </a:p>
        </p:txBody>
      </p:sp>
      <p:sp>
        <p:nvSpPr>
          <p:cNvPr id="10" name="Shape 31"/>
          <p:cNvSpPr>
            <a:spLocks noGrp="1"/>
          </p:cNvSpPr>
          <p:nvPr>
            <p:ph type="body" idx="10" hasCustomPrompt="1"/>
          </p:nvPr>
        </p:nvSpPr>
        <p:spPr>
          <a:xfrm>
            <a:off x="812994" y="771521"/>
            <a:ext cx="4673406" cy="184279"/>
          </a:xfrm>
          <a:prstGeom prst="rect">
            <a:avLst/>
          </a:prstGeom>
        </p:spPr>
        <p:txBody>
          <a:bodyPr>
            <a:noAutofit/>
          </a:bodyPr>
          <a:lstStyle>
            <a:lvl1pPr>
              <a:defRPr sz="603" spc="101"/>
            </a:lvl1pPr>
            <a:lvl2pPr>
              <a:defRPr sz="603" spc="101"/>
            </a:lvl2pPr>
            <a:lvl3pPr>
              <a:defRPr sz="603" spc="101"/>
            </a:lvl3pPr>
            <a:lvl4pPr>
              <a:defRPr sz="603" spc="101"/>
            </a:lvl4pPr>
            <a:lvl5pPr>
              <a:defRPr sz="603" spc="101"/>
            </a:lvl5pPr>
          </a:lstStyle>
          <a:p>
            <a:r>
              <a:rPr lang="en-GB" dirty="0"/>
              <a:t>SECTION TITLE</a:t>
            </a:r>
          </a:p>
        </p:txBody>
      </p:sp>
    </p:spTree>
    <p:extLst>
      <p:ext uri="{BB962C8B-B14F-4D97-AF65-F5344CB8AC3E}">
        <p14:creationId xmlns:p14="http://schemas.microsoft.com/office/powerpoint/2010/main" val="1908656527"/>
      </p:ext>
    </p:extLst>
  </p:cSld>
  <p:clrMapOvr>
    <a:masterClrMapping/>
  </p:clrMapOvr>
  <p:transition spd="slow">
    <p:push di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55151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D8CB31-B8B2-45E0-9F65-B5DD23DE6971}"/>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xmlns="" id="{EDE54F8D-2038-495F-8B80-954BFD713F67}"/>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xmlns="" id="{52C2300A-F9EA-4FD9-A5EA-691F6D0E9E0B}"/>
              </a:ext>
            </a:extLst>
          </p:cNvPr>
          <p:cNvSpPr>
            <a:spLocks noGrp="1"/>
          </p:cNvSpPr>
          <p:nvPr>
            <p:ph type="dt" sz="half" idx="10"/>
          </p:nvPr>
        </p:nvSpPr>
        <p:spPr/>
        <p:txBody>
          <a:bodyPr/>
          <a:lstStyle/>
          <a:p>
            <a:fld id="{D4EFC728-6740-4244-BB3A-1455FBDAD8C2}" type="datetimeFigureOut">
              <a:rPr lang="en-US" smtClean="0"/>
              <a:t>9/25/2019</a:t>
            </a:fld>
            <a:endParaRPr lang="en-US"/>
          </a:p>
        </p:txBody>
      </p:sp>
      <p:sp>
        <p:nvSpPr>
          <p:cNvPr id="5" name="Footer Placeholder 4">
            <a:extLst>
              <a:ext uri="{FF2B5EF4-FFF2-40B4-BE49-F238E27FC236}">
                <a16:creationId xmlns:a16="http://schemas.microsoft.com/office/drawing/2014/main" xmlns="" id="{2746C82B-C897-4972-B523-5EB7D318EA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7097D666-D5F9-4654-866D-B29DCB3462EC}"/>
              </a:ext>
            </a:extLst>
          </p:cNvPr>
          <p:cNvSpPr>
            <a:spLocks noGrp="1"/>
          </p:cNvSpPr>
          <p:nvPr>
            <p:ph type="sldNum" sz="quarter" idx="12"/>
          </p:nvPr>
        </p:nvSpPr>
        <p:spPr/>
        <p:txBody>
          <a:bodyPr/>
          <a:lstStyle/>
          <a:p>
            <a:fld id="{907E3D88-786D-4EB9-A80C-8B0665E458FF}" type="slidenum">
              <a:rPr lang="en-US" smtClean="0"/>
              <a:t>‹#›</a:t>
            </a:fld>
            <a:endParaRPr lang="en-US"/>
          </a:p>
        </p:txBody>
      </p:sp>
    </p:spTree>
    <p:extLst>
      <p:ext uri="{BB962C8B-B14F-4D97-AF65-F5344CB8AC3E}">
        <p14:creationId xmlns:p14="http://schemas.microsoft.com/office/powerpoint/2010/main" val="2538464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8481FBB-9800-480E-94DC-BD4C8F9C2F4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55A0FDCE-B44E-4A9B-973A-28B2F55DC4A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0B1AFD36-C82B-4267-A10E-A47381FB9A6F}"/>
              </a:ext>
            </a:extLst>
          </p:cNvPr>
          <p:cNvSpPr>
            <a:spLocks noGrp="1"/>
          </p:cNvSpPr>
          <p:nvPr>
            <p:ph type="dt" sz="half" idx="10"/>
          </p:nvPr>
        </p:nvSpPr>
        <p:spPr/>
        <p:txBody>
          <a:bodyPr/>
          <a:lstStyle/>
          <a:p>
            <a:fld id="{D4EFC728-6740-4244-BB3A-1455FBDAD8C2}" type="datetimeFigureOut">
              <a:rPr lang="en-US" smtClean="0"/>
              <a:t>9/25/2019</a:t>
            </a:fld>
            <a:endParaRPr lang="en-US"/>
          </a:p>
        </p:txBody>
      </p:sp>
      <p:sp>
        <p:nvSpPr>
          <p:cNvPr id="5" name="Footer Placeholder 4">
            <a:extLst>
              <a:ext uri="{FF2B5EF4-FFF2-40B4-BE49-F238E27FC236}">
                <a16:creationId xmlns:a16="http://schemas.microsoft.com/office/drawing/2014/main" xmlns="" id="{FC42FA32-A43A-48BC-B43C-5A8AAB2333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D712C416-FF98-48AD-91DF-AEEE4C179E99}"/>
              </a:ext>
            </a:extLst>
          </p:cNvPr>
          <p:cNvSpPr>
            <a:spLocks noGrp="1"/>
          </p:cNvSpPr>
          <p:nvPr>
            <p:ph type="sldNum" sz="quarter" idx="12"/>
          </p:nvPr>
        </p:nvSpPr>
        <p:spPr/>
        <p:txBody>
          <a:bodyPr/>
          <a:lstStyle/>
          <a:p>
            <a:fld id="{907E3D88-786D-4EB9-A80C-8B0665E458FF}" type="slidenum">
              <a:rPr lang="en-US" smtClean="0"/>
              <a:t>‹#›</a:t>
            </a:fld>
            <a:endParaRPr lang="en-US"/>
          </a:p>
        </p:txBody>
      </p:sp>
    </p:spTree>
    <p:extLst>
      <p:ext uri="{BB962C8B-B14F-4D97-AF65-F5344CB8AC3E}">
        <p14:creationId xmlns:p14="http://schemas.microsoft.com/office/powerpoint/2010/main" val="5203159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1428A5C-68C4-4C5A-B3FD-772B1B82CA12}"/>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xmlns="" id="{966BADEB-0044-4FB8-987E-612AA24816E8}"/>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49773DEC-B17C-44D5-9A89-EC8CA63268EF}"/>
              </a:ext>
            </a:extLst>
          </p:cNvPr>
          <p:cNvSpPr>
            <a:spLocks noGrp="1"/>
          </p:cNvSpPr>
          <p:nvPr>
            <p:ph type="dt" sz="half" idx="10"/>
          </p:nvPr>
        </p:nvSpPr>
        <p:spPr/>
        <p:txBody>
          <a:bodyPr/>
          <a:lstStyle/>
          <a:p>
            <a:fld id="{D4EFC728-6740-4244-BB3A-1455FBDAD8C2}" type="datetimeFigureOut">
              <a:rPr lang="en-US" smtClean="0"/>
              <a:t>9/25/2019</a:t>
            </a:fld>
            <a:endParaRPr lang="en-US"/>
          </a:p>
        </p:txBody>
      </p:sp>
      <p:sp>
        <p:nvSpPr>
          <p:cNvPr id="5" name="Footer Placeholder 4">
            <a:extLst>
              <a:ext uri="{FF2B5EF4-FFF2-40B4-BE49-F238E27FC236}">
                <a16:creationId xmlns:a16="http://schemas.microsoft.com/office/drawing/2014/main" xmlns="" id="{728C63DC-61D7-417A-ABD2-1AFDC727E7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EAEAF39C-D791-4AF1-A254-E9CA8CA96C8C}"/>
              </a:ext>
            </a:extLst>
          </p:cNvPr>
          <p:cNvSpPr>
            <a:spLocks noGrp="1"/>
          </p:cNvSpPr>
          <p:nvPr>
            <p:ph type="sldNum" sz="quarter" idx="12"/>
          </p:nvPr>
        </p:nvSpPr>
        <p:spPr/>
        <p:txBody>
          <a:bodyPr/>
          <a:lstStyle/>
          <a:p>
            <a:fld id="{907E3D88-786D-4EB9-A80C-8B0665E458FF}" type="slidenum">
              <a:rPr lang="en-US" smtClean="0"/>
              <a:t>‹#›</a:t>
            </a:fld>
            <a:endParaRPr lang="en-US"/>
          </a:p>
        </p:txBody>
      </p:sp>
    </p:spTree>
    <p:extLst>
      <p:ext uri="{BB962C8B-B14F-4D97-AF65-F5344CB8AC3E}">
        <p14:creationId xmlns:p14="http://schemas.microsoft.com/office/powerpoint/2010/main" val="41017159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02EB655-2969-40A6-A8EA-40BA7131910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279EBE52-C2C1-45EF-AEE2-531D317DEAEB}"/>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AD1C38D2-D3A7-48C9-BC24-5255AC7745F9}"/>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71E5BA66-AAE4-41D6-9B8E-71579B7D4664}"/>
              </a:ext>
            </a:extLst>
          </p:cNvPr>
          <p:cNvSpPr>
            <a:spLocks noGrp="1"/>
          </p:cNvSpPr>
          <p:nvPr>
            <p:ph type="dt" sz="half" idx="10"/>
          </p:nvPr>
        </p:nvSpPr>
        <p:spPr/>
        <p:txBody>
          <a:bodyPr/>
          <a:lstStyle/>
          <a:p>
            <a:fld id="{D4EFC728-6740-4244-BB3A-1455FBDAD8C2}" type="datetimeFigureOut">
              <a:rPr lang="en-US" smtClean="0"/>
              <a:t>9/25/2019</a:t>
            </a:fld>
            <a:endParaRPr lang="en-US"/>
          </a:p>
        </p:txBody>
      </p:sp>
      <p:sp>
        <p:nvSpPr>
          <p:cNvPr id="6" name="Footer Placeholder 5">
            <a:extLst>
              <a:ext uri="{FF2B5EF4-FFF2-40B4-BE49-F238E27FC236}">
                <a16:creationId xmlns:a16="http://schemas.microsoft.com/office/drawing/2014/main" xmlns="" id="{C722F9B1-BBD3-448A-B985-1FC880B05A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812C6CF4-8FE1-4038-802E-7E8FBBDDEE69}"/>
              </a:ext>
            </a:extLst>
          </p:cNvPr>
          <p:cNvSpPr>
            <a:spLocks noGrp="1"/>
          </p:cNvSpPr>
          <p:nvPr>
            <p:ph type="sldNum" sz="quarter" idx="12"/>
          </p:nvPr>
        </p:nvSpPr>
        <p:spPr/>
        <p:txBody>
          <a:bodyPr/>
          <a:lstStyle/>
          <a:p>
            <a:fld id="{907E3D88-786D-4EB9-A80C-8B0665E458FF}" type="slidenum">
              <a:rPr lang="en-US" smtClean="0"/>
              <a:t>‹#›</a:t>
            </a:fld>
            <a:endParaRPr lang="en-US"/>
          </a:p>
        </p:txBody>
      </p:sp>
    </p:spTree>
    <p:extLst>
      <p:ext uri="{BB962C8B-B14F-4D97-AF65-F5344CB8AC3E}">
        <p14:creationId xmlns:p14="http://schemas.microsoft.com/office/powerpoint/2010/main" val="3548129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30"/>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105"/>
            <a:ext cx="7886700" cy="1125140"/>
          </a:xfrm>
        </p:spPr>
        <p:txBody>
          <a:bodyPr/>
          <a:lstStyle>
            <a:lvl1pPr marL="0" indent="0">
              <a:buNone/>
              <a:defRPr sz="1800">
                <a:solidFill>
                  <a:schemeClr val="tx1">
                    <a:tint val="75000"/>
                  </a:schemeClr>
                </a:solidFill>
              </a:defRPr>
            </a:lvl1pPr>
            <a:lvl2pPr marL="342623" indent="0">
              <a:buNone/>
              <a:defRPr sz="1500">
                <a:solidFill>
                  <a:schemeClr val="tx1">
                    <a:tint val="75000"/>
                  </a:schemeClr>
                </a:solidFill>
              </a:defRPr>
            </a:lvl2pPr>
            <a:lvl3pPr marL="685273" indent="0">
              <a:buNone/>
              <a:defRPr sz="1425">
                <a:solidFill>
                  <a:schemeClr val="tx1">
                    <a:tint val="75000"/>
                  </a:schemeClr>
                </a:solidFill>
              </a:defRPr>
            </a:lvl3pPr>
            <a:lvl4pPr marL="1027910" indent="0">
              <a:buNone/>
              <a:defRPr sz="1200">
                <a:solidFill>
                  <a:schemeClr val="tx1">
                    <a:tint val="75000"/>
                  </a:schemeClr>
                </a:solidFill>
              </a:defRPr>
            </a:lvl4pPr>
            <a:lvl5pPr marL="1370546" indent="0">
              <a:buNone/>
              <a:defRPr sz="1200">
                <a:solidFill>
                  <a:schemeClr val="tx1">
                    <a:tint val="75000"/>
                  </a:schemeClr>
                </a:solidFill>
              </a:defRPr>
            </a:lvl5pPr>
            <a:lvl6pPr marL="1713197" indent="0">
              <a:buNone/>
              <a:defRPr sz="1200">
                <a:solidFill>
                  <a:schemeClr val="tx1">
                    <a:tint val="75000"/>
                  </a:schemeClr>
                </a:solidFill>
              </a:defRPr>
            </a:lvl6pPr>
            <a:lvl7pPr marL="2055818" indent="0">
              <a:buNone/>
              <a:defRPr sz="1200">
                <a:solidFill>
                  <a:schemeClr val="tx1">
                    <a:tint val="75000"/>
                  </a:schemeClr>
                </a:solidFill>
              </a:defRPr>
            </a:lvl7pPr>
            <a:lvl8pPr marL="2398440" indent="0">
              <a:buNone/>
              <a:defRPr sz="1200">
                <a:solidFill>
                  <a:schemeClr val="tx1">
                    <a:tint val="75000"/>
                  </a:schemeClr>
                </a:solidFill>
              </a:defRPr>
            </a:lvl8pPr>
            <a:lvl9pPr marL="2741063"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EE816FA-FFF0-4D96-9B30-DDE24F4B64D5}" type="datetimeFigureOut">
              <a:rPr lang="en-US" smtClean="0">
                <a:solidFill>
                  <a:prstClr val="black">
                    <a:tint val="75000"/>
                  </a:prstClr>
                </a:solidFill>
              </a:rPr>
              <a:pPr/>
              <a:t>9/25/2019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B430728-C000-4781-BA0B-9F687B04FA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023715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3E02231-6EF2-41F6-B14B-C44A9AD49F90}"/>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8FD91D47-7D92-41C6-848B-6E69BE28C952}"/>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907BA9FC-4901-489A-AA5B-E813E2A9E3FC}"/>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9720820B-3084-4B0C-867A-BEF674DB3B0E}"/>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600789B0-0AAA-4FE1-8FA4-6C26574E2805}"/>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A3DA72A6-BB8A-4A01-8869-ECC269242CE0}"/>
              </a:ext>
            </a:extLst>
          </p:cNvPr>
          <p:cNvSpPr>
            <a:spLocks noGrp="1"/>
          </p:cNvSpPr>
          <p:nvPr>
            <p:ph type="dt" sz="half" idx="10"/>
          </p:nvPr>
        </p:nvSpPr>
        <p:spPr/>
        <p:txBody>
          <a:bodyPr/>
          <a:lstStyle/>
          <a:p>
            <a:fld id="{D4EFC728-6740-4244-BB3A-1455FBDAD8C2}" type="datetimeFigureOut">
              <a:rPr lang="en-US" smtClean="0"/>
              <a:t>9/25/2019</a:t>
            </a:fld>
            <a:endParaRPr lang="en-US"/>
          </a:p>
        </p:txBody>
      </p:sp>
      <p:sp>
        <p:nvSpPr>
          <p:cNvPr id="8" name="Footer Placeholder 7">
            <a:extLst>
              <a:ext uri="{FF2B5EF4-FFF2-40B4-BE49-F238E27FC236}">
                <a16:creationId xmlns:a16="http://schemas.microsoft.com/office/drawing/2014/main" xmlns="" id="{326496D0-82D4-4F63-8797-A261577F171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20C0E3B3-BD15-42DE-B227-2B2012BB8ED0}"/>
              </a:ext>
            </a:extLst>
          </p:cNvPr>
          <p:cNvSpPr>
            <a:spLocks noGrp="1"/>
          </p:cNvSpPr>
          <p:nvPr>
            <p:ph type="sldNum" sz="quarter" idx="12"/>
          </p:nvPr>
        </p:nvSpPr>
        <p:spPr/>
        <p:txBody>
          <a:bodyPr/>
          <a:lstStyle/>
          <a:p>
            <a:fld id="{907E3D88-786D-4EB9-A80C-8B0665E458FF}" type="slidenum">
              <a:rPr lang="en-US" smtClean="0"/>
              <a:t>‹#›</a:t>
            </a:fld>
            <a:endParaRPr lang="en-US"/>
          </a:p>
        </p:txBody>
      </p:sp>
    </p:spTree>
    <p:extLst>
      <p:ext uri="{BB962C8B-B14F-4D97-AF65-F5344CB8AC3E}">
        <p14:creationId xmlns:p14="http://schemas.microsoft.com/office/powerpoint/2010/main" val="1203651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7002174-280F-4B13-A7FB-827ABCDB3C7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C77539B8-C10B-4824-9AD7-49646EC02800}"/>
              </a:ext>
            </a:extLst>
          </p:cNvPr>
          <p:cNvSpPr>
            <a:spLocks noGrp="1"/>
          </p:cNvSpPr>
          <p:nvPr>
            <p:ph type="dt" sz="half" idx="10"/>
          </p:nvPr>
        </p:nvSpPr>
        <p:spPr/>
        <p:txBody>
          <a:bodyPr/>
          <a:lstStyle/>
          <a:p>
            <a:fld id="{D4EFC728-6740-4244-BB3A-1455FBDAD8C2}" type="datetimeFigureOut">
              <a:rPr lang="en-US" smtClean="0"/>
              <a:t>9/25/2019</a:t>
            </a:fld>
            <a:endParaRPr lang="en-US"/>
          </a:p>
        </p:txBody>
      </p:sp>
      <p:sp>
        <p:nvSpPr>
          <p:cNvPr id="4" name="Footer Placeholder 3">
            <a:extLst>
              <a:ext uri="{FF2B5EF4-FFF2-40B4-BE49-F238E27FC236}">
                <a16:creationId xmlns:a16="http://schemas.microsoft.com/office/drawing/2014/main" xmlns="" id="{B314FE22-0462-49D5-9422-439DE46B87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89AF3858-AF9E-4C38-B58F-9A23314DC247}"/>
              </a:ext>
            </a:extLst>
          </p:cNvPr>
          <p:cNvSpPr>
            <a:spLocks noGrp="1"/>
          </p:cNvSpPr>
          <p:nvPr>
            <p:ph type="sldNum" sz="quarter" idx="12"/>
          </p:nvPr>
        </p:nvSpPr>
        <p:spPr/>
        <p:txBody>
          <a:bodyPr/>
          <a:lstStyle/>
          <a:p>
            <a:fld id="{907E3D88-786D-4EB9-A80C-8B0665E458FF}" type="slidenum">
              <a:rPr lang="en-US" smtClean="0"/>
              <a:t>‹#›</a:t>
            </a:fld>
            <a:endParaRPr lang="en-US"/>
          </a:p>
        </p:txBody>
      </p:sp>
    </p:spTree>
    <p:extLst>
      <p:ext uri="{BB962C8B-B14F-4D97-AF65-F5344CB8AC3E}">
        <p14:creationId xmlns:p14="http://schemas.microsoft.com/office/powerpoint/2010/main" val="39493561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97A07D2C-D7AE-4D0D-B97D-24C3AE0B2A35}"/>
              </a:ext>
            </a:extLst>
          </p:cNvPr>
          <p:cNvSpPr>
            <a:spLocks noGrp="1"/>
          </p:cNvSpPr>
          <p:nvPr>
            <p:ph type="dt" sz="half" idx="10"/>
          </p:nvPr>
        </p:nvSpPr>
        <p:spPr/>
        <p:txBody>
          <a:bodyPr/>
          <a:lstStyle/>
          <a:p>
            <a:fld id="{D4EFC728-6740-4244-BB3A-1455FBDAD8C2}" type="datetimeFigureOut">
              <a:rPr lang="en-US" smtClean="0"/>
              <a:t>9/25/2019</a:t>
            </a:fld>
            <a:endParaRPr lang="en-US"/>
          </a:p>
        </p:txBody>
      </p:sp>
      <p:sp>
        <p:nvSpPr>
          <p:cNvPr id="3" name="Footer Placeholder 2">
            <a:extLst>
              <a:ext uri="{FF2B5EF4-FFF2-40B4-BE49-F238E27FC236}">
                <a16:creationId xmlns:a16="http://schemas.microsoft.com/office/drawing/2014/main" xmlns="" id="{9A3EF8CC-179D-4516-8E9B-C2C643D908F7}"/>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xmlns="" id="{BBFCFFD7-0ECB-4AA5-B10F-83ECA240A201}"/>
              </a:ext>
            </a:extLst>
          </p:cNvPr>
          <p:cNvSpPr>
            <a:spLocks noGrp="1"/>
          </p:cNvSpPr>
          <p:nvPr>
            <p:ph type="sldNum" sz="quarter" idx="12"/>
          </p:nvPr>
        </p:nvSpPr>
        <p:spPr/>
        <p:txBody>
          <a:bodyPr/>
          <a:lstStyle/>
          <a:p>
            <a:fld id="{907E3D88-786D-4EB9-A80C-8B0665E458FF}" type="slidenum">
              <a:rPr lang="en-US" smtClean="0"/>
              <a:t>‹#›</a:t>
            </a:fld>
            <a:endParaRPr lang="en-US"/>
          </a:p>
        </p:txBody>
      </p:sp>
      <p:pic>
        <p:nvPicPr>
          <p:cNvPr id="5" name="Picture 4">
            <a:extLst>
              <a:ext uri="{FF2B5EF4-FFF2-40B4-BE49-F238E27FC236}">
                <a16:creationId xmlns:a16="http://schemas.microsoft.com/office/drawing/2014/main" xmlns="" id="{EAA0F27D-9DAF-4217-B214-73D53CDF62B7}"/>
              </a:ext>
            </a:extLst>
          </p:cNvPr>
          <p:cNvPicPr>
            <a:picLocks noChangeAspect="1"/>
          </p:cNvPicPr>
          <p:nvPr userDrawn="1"/>
        </p:nvPicPr>
        <p:blipFill>
          <a:blip r:embed="rId2"/>
          <a:stretch>
            <a:fillRect/>
          </a:stretch>
        </p:blipFill>
        <p:spPr>
          <a:xfrm>
            <a:off x="7936681" y="102394"/>
            <a:ext cx="919052" cy="544115"/>
          </a:xfrm>
          <a:prstGeom prst="rect">
            <a:avLst/>
          </a:prstGeom>
        </p:spPr>
      </p:pic>
      <p:sp>
        <p:nvSpPr>
          <p:cNvPr id="6" name="Title 1">
            <a:extLst>
              <a:ext uri="{FF2B5EF4-FFF2-40B4-BE49-F238E27FC236}">
                <a16:creationId xmlns:a16="http://schemas.microsoft.com/office/drawing/2014/main" xmlns="" id="{80CDCCD5-0AF1-402C-83EF-2F12F47F04BF}"/>
              </a:ext>
            </a:extLst>
          </p:cNvPr>
          <p:cNvSpPr>
            <a:spLocks noGrp="1"/>
          </p:cNvSpPr>
          <p:nvPr>
            <p:ph type="title"/>
          </p:nvPr>
        </p:nvSpPr>
        <p:spPr>
          <a:xfrm>
            <a:off x="293508" y="196298"/>
            <a:ext cx="6164442" cy="623597"/>
          </a:xfrm>
        </p:spPr>
        <p:txBody>
          <a:bodyPr/>
          <a:lstStyle>
            <a:lvl1pPr>
              <a:defRPr b="1">
                <a:latin typeface="Arial" panose="020B0604020202020204" pitchFamily="34" charset="0"/>
                <a:cs typeface="Arial" panose="020B0604020202020204" pitchFamily="34" charset="0"/>
              </a:defRPr>
            </a:lvl1pPr>
          </a:lstStyle>
          <a:p>
            <a:endParaRPr lang="en-ZA" dirty="0"/>
          </a:p>
        </p:txBody>
      </p:sp>
      <p:sp>
        <p:nvSpPr>
          <p:cNvPr id="10" name="Text Placeholder 9">
            <a:extLst>
              <a:ext uri="{FF2B5EF4-FFF2-40B4-BE49-F238E27FC236}">
                <a16:creationId xmlns:a16="http://schemas.microsoft.com/office/drawing/2014/main" xmlns="" id="{36FDA9DE-F8DA-46AE-BDEC-B3C6F7A43A91}"/>
              </a:ext>
            </a:extLst>
          </p:cNvPr>
          <p:cNvSpPr>
            <a:spLocks noGrp="1"/>
          </p:cNvSpPr>
          <p:nvPr>
            <p:ph type="body" sz="quarter" idx="13"/>
          </p:nvPr>
        </p:nvSpPr>
        <p:spPr>
          <a:xfrm>
            <a:off x="294085" y="1286620"/>
            <a:ext cx="8221265" cy="3013918"/>
          </a:xfrm>
        </p:spPr>
        <p:txBody>
          <a:bodyPr/>
          <a:lstStyle>
            <a:lvl1pPr>
              <a:spcBef>
                <a:spcPts val="1350"/>
              </a:spcBef>
              <a:spcAft>
                <a:spcPts val="750"/>
              </a:spcAft>
              <a:defRPr>
                <a:latin typeface="Arial" panose="020B0604020202020204" pitchFamily="34" charset="0"/>
                <a:cs typeface="Arial" panose="020B0604020202020204" pitchFamily="34" charset="0"/>
              </a:defRPr>
            </a:lvl1pPr>
            <a:lvl2pPr>
              <a:spcBef>
                <a:spcPts val="750"/>
              </a:spcBef>
              <a:spcAft>
                <a:spcPts val="750"/>
              </a:spcAft>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671679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D901642-F465-408F-AFE1-E64D109E2F31}"/>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xmlns="" id="{5DD9EA61-E7DB-4F8B-A134-91E9A0F64286}"/>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F0CB1EC4-BA96-474C-BD3F-5E8363C40542}"/>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xmlns="" id="{4F5767DB-1FFC-417F-80C4-4B98C4AACC3F}"/>
              </a:ext>
            </a:extLst>
          </p:cNvPr>
          <p:cNvSpPr>
            <a:spLocks noGrp="1"/>
          </p:cNvSpPr>
          <p:nvPr>
            <p:ph type="dt" sz="half" idx="10"/>
          </p:nvPr>
        </p:nvSpPr>
        <p:spPr/>
        <p:txBody>
          <a:bodyPr/>
          <a:lstStyle/>
          <a:p>
            <a:fld id="{D4EFC728-6740-4244-BB3A-1455FBDAD8C2}" type="datetimeFigureOut">
              <a:rPr lang="en-US" smtClean="0"/>
              <a:t>9/25/2019</a:t>
            </a:fld>
            <a:endParaRPr lang="en-US"/>
          </a:p>
        </p:txBody>
      </p:sp>
      <p:sp>
        <p:nvSpPr>
          <p:cNvPr id="6" name="Footer Placeholder 5">
            <a:extLst>
              <a:ext uri="{FF2B5EF4-FFF2-40B4-BE49-F238E27FC236}">
                <a16:creationId xmlns:a16="http://schemas.microsoft.com/office/drawing/2014/main" xmlns="" id="{BE6E4FCB-481B-49BB-B3C8-75D18A71180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80F78BA7-FC1C-42B4-8844-BBDCA852FB6C}"/>
              </a:ext>
            </a:extLst>
          </p:cNvPr>
          <p:cNvSpPr>
            <a:spLocks noGrp="1"/>
          </p:cNvSpPr>
          <p:nvPr>
            <p:ph type="sldNum" sz="quarter" idx="12"/>
          </p:nvPr>
        </p:nvSpPr>
        <p:spPr/>
        <p:txBody>
          <a:bodyPr/>
          <a:lstStyle/>
          <a:p>
            <a:fld id="{907E3D88-786D-4EB9-A80C-8B0665E458FF}" type="slidenum">
              <a:rPr lang="en-US" smtClean="0"/>
              <a:t>‹#›</a:t>
            </a:fld>
            <a:endParaRPr lang="en-US"/>
          </a:p>
        </p:txBody>
      </p:sp>
    </p:spTree>
    <p:extLst>
      <p:ext uri="{BB962C8B-B14F-4D97-AF65-F5344CB8AC3E}">
        <p14:creationId xmlns:p14="http://schemas.microsoft.com/office/powerpoint/2010/main" val="15535825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A1ADEAB-82C8-4A18-A5EB-91DF497BF737}"/>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xmlns="" id="{D8EEF4A8-A714-4470-82B8-326E0AC30290}"/>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xmlns="" id="{A36E30F0-C2E5-4B01-9326-74658AE8F490}"/>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xmlns="" id="{33D2AD21-5804-49EA-B135-DA80EBAADBD5}"/>
              </a:ext>
            </a:extLst>
          </p:cNvPr>
          <p:cNvSpPr>
            <a:spLocks noGrp="1"/>
          </p:cNvSpPr>
          <p:nvPr>
            <p:ph type="dt" sz="half" idx="10"/>
          </p:nvPr>
        </p:nvSpPr>
        <p:spPr/>
        <p:txBody>
          <a:bodyPr/>
          <a:lstStyle/>
          <a:p>
            <a:fld id="{D4EFC728-6740-4244-BB3A-1455FBDAD8C2}" type="datetimeFigureOut">
              <a:rPr lang="en-US" smtClean="0"/>
              <a:t>9/25/2019</a:t>
            </a:fld>
            <a:endParaRPr lang="en-US"/>
          </a:p>
        </p:txBody>
      </p:sp>
      <p:sp>
        <p:nvSpPr>
          <p:cNvPr id="6" name="Footer Placeholder 5">
            <a:extLst>
              <a:ext uri="{FF2B5EF4-FFF2-40B4-BE49-F238E27FC236}">
                <a16:creationId xmlns:a16="http://schemas.microsoft.com/office/drawing/2014/main" xmlns="" id="{FB802DE6-45F3-4994-8912-766655579D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EDC7029C-947D-4E0A-AD0F-1E327160F1F8}"/>
              </a:ext>
            </a:extLst>
          </p:cNvPr>
          <p:cNvSpPr>
            <a:spLocks noGrp="1"/>
          </p:cNvSpPr>
          <p:nvPr>
            <p:ph type="sldNum" sz="quarter" idx="12"/>
          </p:nvPr>
        </p:nvSpPr>
        <p:spPr/>
        <p:txBody>
          <a:bodyPr/>
          <a:lstStyle/>
          <a:p>
            <a:fld id="{907E3D88-786D-4EB9-A80C-8B0665E458FF}" type="slidenum">
              <a:rPr lang="en-US" smtClean="0"/>
              <a:t>‹#›</a:t>
            </a:fld>
            <a:endParaRPr lang="en-US"/>
          </a:p>
        </p:txBody>
      </p:sp>
    </p:spTree>
    <p:extLst>
      <p:ext uri="{BB962C8B-B14F-4D97-AF65-F5344CB8AC3E}">
        <p14:creationId xmlns:p14="http://schemas.microsoft.com/office/powerpoint/2010/main" val="8306961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D4E81FF-284A-43C4-B48B-5573AF87101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712162E0-A8E1-4833-840D-F0A851BCB0D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521D03C-6FB1-4DB6-A343-718C77ECF296}"/>
              </a:ext>
            </a:extLst>
          </p:cNvPr>
          <p:cNvSpPr>
            <a:spLocks noGrp="1"/>
          </p:cNvSpPr>
          <p:nvPr>
            <p:ph type="dt" sz="half" idx="10"/>
          </p:nvPr>
        </p:nvSpPr>
        <p:spPr/>
        <p:txBody>
          <a:bodyPr/>
          <a:lstStyle/>
          <a:p>
            <a:fld id="{D4EFC728-6740-4244-BB3A-1455FBDAD8C2}" type="datetimeFigureOut">
              <a:rPr lang="en-US" smtClean="0"/>
              <a:t>9/25/2019</a:t>
            </a:fld>
            <a:endParaRPr lang="en-US"/>
          </a:p>
        </p:txBody>
      </p:sp>
      <p:sp>
        <p:nvSpPr>
          <p:cNvPr id="5" name="Footer Placeholder 4">
            <a:extLst>
              <a:ext uri="{FF2B5EF4-FFF2-40B4-BE49-F238E27FC236}">
                <a16:creationId xmlns:a16="http://schemas.microsoft.com/office/drawing/2014/main" xmlns="" id="{DEAD6F4A-5225-4364-B25E-808C3D7C14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95133069-4E54-41AC-8DB2-4DF5C85B460D}"/>
              </a:ext>
            </a:extLst>
          </p:cNvPr>
          <p:cNvSpPr>
            <a:spLocks noGrp="1"/>
          </p:cNvSpPr>
          <p:nvPr>
            <p:ph type="sldNum" sz="quarter" idx="12"/>
          </p:nvPr>
        </p:nvSpPr>
        <p:spPr/>
        <p:txBody>
          <a:bodyPr/>
          <a:lstStyle/>
          <a:p>
            <a:fld id="{907E3D88-786D-4EB9-A80C-8B0665E458FF}" type="slidenum">
              <a:rPr lang="en-US" smtClean="0"/>
              <a:t>‹#›</a:t>
            </a:fld>
            <a:endParaRPr lang="en-US"/>
          </a:p>
        </p:txBody>
      </p:sp>
    </p:spTree>
    <p:extLst>
      <p:ext uri="{BB962C8B-B14F-4D97-AF65-F5344CB8AC3E}">
        <p14:creationId xmlns:p14="http://schemas.microsoft.com/office/powerpoint/2010/main" val="17224451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D4E0BAA3-4355-4CC3-898A-F2BB8FFF405E}"/>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6826FD4D-8380-416A-8FB7-0A603F5F7278}"/>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641C9FBC-5678-4FF4-BAF6-E45465ABD8B0}"/>
              </a:ext>
            </a:extLst>
          </p:cNvPr>
          <p:cNvSpPr>
            <a:spLocks noGrp="1"/>
          </p:cNvSpPr>
          <p:nvPr>
            <p:ph type="dt" sz="half" idx="10"/>
          </p:nvPr>
        </p:nvSpPr>
        <p:spPr/>
        <p:txBody>
          <a:bodyPr/>
          <a:lstStyle/>
          <a:p>
            <a:fld id="{D4EFC728-6740-4244-BB3A-1455FBDAD8C2}" type="datetimeFigureOut">
              <a:rPr lang="en-US" smtClean="0"/>
              <a:t>9/25/2019</a:t>
            </a:fld>
            <a:endParaRPr lang="en-US"/>
          </a:p>
        </p:txBody>
      </p:sp>
      <p:sp>
        <p:nvSpPr>
          <p:cNvPr id="5" name="Footer Placeholder 4">
            <a:extLst>
              <a:ext uri="{FF2B5EF4-FFF2-40B4-BE49-F238E27FC236}">
                <a16:creationId xmlns:a16="http://schemas.microsoft.com/office/drawing/2014/main" xmlns="" id="{BC5DFF33-8108-4342-B1C2-AB6886B8BB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35E95B16-45D1-4CD2-8D33-8923F1C0C3CC}"/>
              </a:ext>
            </a:extLst>
          </p:cNvPr>
          <p:cNvSpPr>
            <a:spLocks noGrp="1"/>
          </p:cNvSpPr>
          <p:nvPr>
            <p:ph type="sldNum" sz="quarter" idx="12"/>
          </p:nvPr>
        </p:nvSpPr>
        <p:spPr/>
        <p:txBody>
          <a:bodyPr/>
          <a:lstStyle/>
          <a:p>
            <a:fld id="{907E3D88-786D-4EB9-A80C-8B0665E458FF}" type="slidenum">
              <a:rPr lang="en-US" smtClean="0"/>
              <a:t>‹#›</a:t>
            </a:fld>
            <a:endParaRPr lang="en-US"/>
          </a:p>
        </p:txBody>
      </p:sp>
    </p:spTree>
    <p:extLst>
      <p:ext uri="{BB962C8B-B14F-4D97-AF65-F5344CB8AC3E}">
        <p14:creationId xmlns:p14="http://schemas.microsoft.com/office/powerpoint/2010/main" val="3249605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EE816FA-FFF0-4D96-9B30-DDE24F4B64D5}" type="datetimeFigureOut">
              <a:rPr lang="en-US" smtClean="0">
                <a:solidFill>
                  <a:prstClr val="black">
                    <a:tint val="75000"/>
                  </a:prstClr>
                </a:solidFill>
              </a:rPr>
              <a:pPr/>
              <a:t>9/25/2019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B430728-C000-4781-BA0B-9F687B04FA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92181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7"/>
            <a:ext cx="7886700" cy="994172"/>
          </a:xfrm>
        </p:spPr>
        <p:txBody>
          <a:bodyPr/>
          <a:lstStyle/>
          <a:p>
            <a:r>
              <a:rPr lang="en-US"/>
              <a:t>Click to edit Master title style</a:t>
            </a:r>
          </a:p>
        </p:txBody>
      </p:sp>
      <p:sp>
        <p:nvSpPr>
          <p:cNvPr id="3" name="Text Placeholder 2"/>
          <p:cNvSpPr>
            <a:spLocks noGrp="1"/>
          </p:cNvSpPr>
          <p:nvPr>
            <p:ph type="body" idx="1"/>
          </p:nvPr>
        </p:nvSpPr>
        <p:spPr>
          <a:xfrm>
            <a:off x="629845" y="1260872"/>
            <a:ext cx="3868340" cy="617934"/>
          </a:xfrm>
        </p:spPr>
        <p:txBody>
          <a:bodyPr anchor="b"/>
          <a:lstStyle>
            <a:lvl1pPr marL="0" indent="0">
              <a:buNone/>
              <a:defRPr sz="1800" b="1"/>
            </a:lvl1pPr>
            <a:lvl2pPr marL="342623" indent="0">
              <a:buNone/>
              <a:defRPr sz="1500" b="1"/>
            </a:lvl2pPr>
            <a:lvl3pPr marL="685273" indent="0">
              <a:buNone/>
              <a:defRPr sz="1425" b="1"/>
            </a:lvl3pPr>
            <a:lvl4pPr marL="1027910" indent="0">
              <a:buNone/>
              <a:defRPr sz="1200" b="1"/>
            </a:lvl4pPr>
            <a:lvl5pPr marL="1370546" indent="0">
              <a:buNone/>
              <a:defRPr sz="1200" b="1"/>
            </a:lvl5pPr>
            <a:lvl6pPr marL="1713197" indent="0">
              <a:buNone/>
              <a:defRPr sz="1200" b="1"/>
            </a:lvl6pPr>
            <a:lvl7pPr marL="2055818" indent="0">
              <a:buNone/>
              <a:defRPr sz="1200" b="1"/>
            </a:lvl7pPr>
            <a:lvl8pPr marL="2398440" indent="0">
              <a:buNone/>
              <a:defRPr sz="1200" b="1"/>
            </a:lvl8pPr>
            <a:lvl9pPr marL="2741063"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5"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2" y="1260872"/>
            <a:ext cx="3887391" cy="617934"/>
          </a:xfrm>
        </p:spPr>
        <p:txBody>
          <a:bodyPr anchor="b"/>
          <a:lstStyle>
            <a:lvl1pPr marL="0" indent="0">
              <a:buNone/>
              <a:defRPr sz="1800" b="1"/>
            </a:lvl1pPr>
            <a:lvl2pPr marL="342623" indent="0">
              <a:buNone/>
              <a:defRPr sz="1500" b="1"/>
            </a:lvl2pPr>
            <a:lvl3pPr marL="685273" indent="0">
              <a:buNone/>
              <a:defRPr sz="1425" b="1"/>
            </a:lvl3pPr>
            <a:lvl4pPr marL="1027910" indent="0">
              <a:buNone/>
              <a:defRPr sz="1200" b="1"/>
            </a:lvl4pPr>
            <a:lvl5pPr marL="1370546" indent="0">
              <a:buNone/>
              <a:defRPr sz="1200" b="1"/>
            </a:lvl5pPr>
            <a:lvl6pPr marL="1713197" indent="0">
              <a:buNone/>
              <a:defRPr sz="1200" b="1"/>
            </a:lvl6pPr>
            <a:lvl7pPr marL="2055818" indent="0">
              <a:buNone/>
              <a:defRPr sz="1200" b="1"/>
            </a:lvl7pPr>
            <a:lvl8pPr marL="2398440" indent="0">
              <a:buNone/>
              <a:defRPr sz="1200" b="1"/>
            </a:lvl8pPr>
            <a:lvl9pPr marL="2741063"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2"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EE816FA-FFF0-4D96-9B30-DDE24F4B64D5}" type="datetimeFigureOut">
              <a:rPr lang="en-US" smtClean="0">
                <a:solidFill>
                  <a:prstClr val="black">
                    <a:tint val="75000"/>
                  </a:prstClr>
                </a:solidFill>
              </a:rPr>
              <a:pPr/>
              <a:t>9/25/2019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B430728-C000-4781-BA0B-9F687B04FA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82085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EE816FA-FFF0-4D96-9B30-DDE24F4B64D5}" type="datetimeFigureOut">
              <a:rPr lang="en-US" smtClean="0">
                <a:solidFill>
                  <a:prstClr val="black">
                    <a:tint val="75000"/>
                  </a:prstClr>
                </a:solidFill>
              </a:rPr>
              <a:pPr/>
              <a:t>9/25/2019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B430728-C000-4781-BA0B-9F687B04FA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972907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E816FA-FFF0-4D96-9B30-DDE24F4B64D5}" type="datetimeFigureOut">
              <a:rPr lang="en-US" smtClean="0">
                <a:solidFill>
                  <a:prstClr val="black">
                    <a:tint val="75000"/>
                  </a:prstClr>
                </a:solidFill>
              </a:rPr>
              <a:pPr/>
              <a:t>9/25/2019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B430728-C000-4781-BA0B-9F687B04FA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14511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4"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74"/>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4" y="1543052"/>
            <a:ext cx="2949178" cy="2858691"/>
          </a:xfrm>
        </p:spPr>
        <p:txBody>
          <a:bodyPr/>
          <a:lstStyle>
            <a:lvl1pPr marL="0" indent="0">
              <a:buNone/>
              <a:defRPr sz="1200"/>
            </a:lvl1pPr>
            <a:lvl2pPr marL="342623" indent="0">
              <a:buNone/>
              <a:defRPr sz="1125"/>
            </a:lvl2pPr>
            <a:lvl3pPr marL="685273" indent="0">
              <a:buNone/>
              <a:defRPr sz="900"/>
            </a:lvl3pPr>
            <a:lvl4pPr marL="1027910" indent="0">
              <a:buNone/>
              <a:defRPr sz="825"/>
            </a:lvl4pPr>
            <a:lvl5pPr marL="1370546" indent="0">
              <a:buNone/>
              <a:defRPr sz="825"/>
            </a:lvl5pPr>
            <a:lvl6pPr marL="1713197" indent="0">
              <a:buNone/>
              <a:defRPr sz="825"/>
            </a:lvl6pPr>
            <a:lvl7pPr marL="2055818" indent="0">
              <a:buNone/>
              <a:defRPr sz="825"/>
            </a:lvl7pPr>
            <a:lvl8pPr marL="2398440" indent="0">
              <a:buNone/>
              <a:defRPr sz="825"/>
            </a:lvl8pPr>
            <a:lvl9pPr marL="2741063" indent="0">
              <a:buNone/>
              <a:defRPr sz="825"/>
            </a:lvl9pPr>
          </a:lstStyle>
          <a:p>
            <a:pPr lvl="0"/>
            <a:r>
              <a:rPr lang="en-US"/>
              <a:t>Click to edit Master text styles</a:t>
            </a:r>
          </a:p>
        </p:txBody>
      </p:sp>
      <p:sp>
        <p:nvSpPr>
          <p:cNvPr id="5" name="Date Placeholder 4"/>
          <p:cNvSpPr>
            <a:spLocks noGrp="1"/>
          </p:cNvSpPr>
          <p:nvPr>
            <p:ph type="dt" sz="half" idx="10"/>
          </p:nvPr>
        </p:nvSpPr>
        <p:spPr/>
        <p:txBody>
          <a:bodyPr/>
          <a:lstStyle/>
          <a:p>
            <a:fld id="{AEE816FA-FFF0-4D96-9B30-DDE24F4B64D5}" type="datetimeFigureOut">
              <a:rPr lang="en-US" smtClean="0">
                <a:solidFill>
                  <a:prstClr val="black">
                    <a:tint val="75000"/>
                  </a:prstClr>
                </a:solidFill>
              </a:rPr>
              <a:pPr/>
              <a:t>9/25/2019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B430728-C000-4781-BA0B-9F687B04FA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340029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4"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74"/>
            <a:ext cx="4629150" cy="3655219"/>
          </a:xfrm>
        </p:spPr>
        <p:txBody>
          <a:bodyPr/>
          <a:lstStyle>
            <a:lvl1pPr marL="0" indent="0">
              <a:buNone/>
              <a:defRPr sz="2400"/>
            </a:lvl1pPr>
            <a:lvl2pPr marL="342623" indent="0">
              <a:buNone/>
              <a:defRPr sz="2100"/>
            </a:lvl2pPr>
            <a:lvl3pPr marL="685273" indent="0">
              <a:buNone/>
              <a:defRPr sz="1800"/>
            </a:lvl3pPr>
            <a:lvl4pPr marL="1027910" indent="0">
              <a:buNone/>
              <a:defRPr sz="1500"/>
            </a:lvl4pPr>
            <a:lvl5pPr marL="1370546" indent="0">
              <a:buNone/>
              <a:defRPr sz="1500"/>
            </a:lvl5pPr>
            <a:lvl6pPr marL="1713197" indent="0">
              <a:buNone/>
              <a:defRPr sz="1500"/>
            </a:lvl6pPr>
            <a:lvl7pPr marL="2055818" indent="0">
              <a:buNone/>
              <a:defRPr sz="1500"/>
            </a:lvl7pPr>
            <a:lvl8pPr marL="2398440" indent="0">
              <a:buNone/>
              <a:defRPr sz="1500"/>
            </a:lvl8pPr>
            <a:lvl9pPr marL="2741063" indent="0">
              <a:buNone/>
              <a:defRPr sz="1500"/>
            </a:lvl9pPr>
          </a:lstStyle>
          <a:p>
            <a:endParaRPr lang="en-US"/>
          </a:p>
        </p:txBody>
      </p:sp>
      <p:sp>
        <p:nvSpPr>
          <p:cNvPr id="4" name="Text Placeholder 3"/>
          <p:cNvSpPr>
            <a:spLocks noGrp="1"/>
          </p:cNvSpPr>
          <p:nvPr>
            <p:ph type="body" sz="half" idx="2"/>
          </p:nvPr>
        </p:nvSpPr>
        <p:spPr>
          <a:xfrm>
            <a:off x="629844" y="1543052"/>
            <a:ext cx="2949178" cy="2858691"/>
          </a:xfrm>
        </p:spPr>
        <p:txBody>
          <a:bodyPr/>
          <a:lstStyle>
            <a:lvl1pPr marL="0" indent="0">
              <a:buNone/>
              <a:defRPr sz="1200"/>
            </a:lvl1pPr>
            <a:lvl2pPr marL="342623" indent="0">
              <a:buNone/>
              <a:defRPr sz="1125"/>
            </a:lvl2pPr>
            <a:lvl3pPr marL="685273" indent="0">
              <a:buNone/>
              <a:defRPr sz="900"/>
            </a:lvl3pPr>
            <a:lvl4pPr marL="1027910" indent="0">
              <a:buNone/>
              <a:defRPr sz="825"/>
            </a:lvl4pPr>
            <a:lvl5pPr marL="1370546" indent="0">
              <a:buNone/>
              <a:defRPr sz="825"/>
            </a:lvl5pPr>
            <a:lvl6pPr marL="1713197" indent="0">
              <a:buNone/>
              <a:defRPr sz="825"/>
            </a:lvl6pPr>
            <a:lvl7pPr marL="2055818" indent="0">
              <a:buNone/>
              <a:defRPr sz="825"/>
            </a:lvl7pPr>
            <a:lvl8pPr marL="2398440" indent="0">
              <a:buNone/>
              <a:defRPr sz="825"/>
            </a:lvl8pPr>
            <a:lvl9pPr marL="2741063" indent="0">
              <a:buNone/>
              <a:defRPr sz="825"/>
            </a:lvl9pPr>
          </a:lstStyle>
          <a:p>
            <a:pPr lvl="0"/>
            <a:r>
              <a:rPr lang="en-US"/>
              <a:t>Click to edit Master text styles</a:t>
            </a:r>
          </a:p>
        </p:txBody>
      </p:sp>
      <p:sp>
        <p:nvSpPr>
          <p:cNvPr id="5" name="Date Placeholder 4"/>
          <p:cNvSpPr>
            <a:spLocks noGrp="1"/>
          </p:cNvSpPr>
          <p:nvPr>
            <p:ph type="dt" sz="half" idx="10"/>
          </p:nvPr>
        </p:nvSpPr>
        <p:spPr/>
        <p:txBody>
          <a:bodyPr/>
          <a:lstStyle/>
          <a:p>
            <a:fld id="{AEE816FA-FFF0-4D96-9B30-DDE24F4B64D5}" type="datetimeFigureOut">
              <a:rPr lang="en-US" smtClean="0">
                <a:solidFill>
                  <a:prstClr val="black">
                    <a:tint val="75000"/>
                  </a:prstClr>
                </a:solidFill>
              </a:rPr>
              <a:pPr/>
              <a:t>9/25/2019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B430728-C000-4781-BA0B-9F687B04FA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335438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7"/>
            <a:ext cx="7886700" cy="994172"/>
          </a:xfrm>
          <a:prstGeom prst="rect">
            <a:avLst/>
          </a:prstGeom>
        </p:spPr>
        <p:txBody>
          <a:bodyPr vert="horz" lIns="91378" tIns="45718" rIns="91378" bIns="45718"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378" tIns="45718" rIns="91378"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70"/>
            <a:ext cx="2057400" cy="273844"/>
          </a:xfrm>
          <a:prstGeom prst="rect">
            <a:avLst/>
          </a:prstGeom>
        </p:spPr>
        <p:txBody>
          <a:bodyPr vert="horz" lIns="91378" tIns="45718" rIns="91378" bIns="45718" rtlCol="0" anchor="ctr"/>
          <a:lstStyle>
            <a:lvl1pPr algn="l">
              <a:defRPr sz="900">
                <a:solidFill>
                  <a:schemeClr val="tx1">
                    <a:tint val="75000"/>
                  </a:schemeClr>
                </a:solidFill>
              </a:defRPr>
            </a:lvl1pPr>
          </a:lstStyle>
          <a:p>
            <a:pPr defTabSz="685273"/>
            <a:fld id="{AEE816FA-FFF0-4D96-9B30-DDE24F4B64D5}" type="datetimeFigureOut">
              <a:rPr lang="en-US" smtClean="0">
                <a:solidFill>
                  <a:prstClr val="black">
                    <a:tint val="75000"/>
                  </a:prstClr>
                </a:solidFill>
              </a:rPr>
              <a:pPr defTabSz="685273"/>
              <a:t>9/25/2019</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70"/>
            <a:ext cx="3086100" cy="273844"/>
          </a:xfrm>
          <a:prstGeom prst="rect">
            <a:avLst/>
          </a:prstGeom>
        </p:spPr>
        <p:txBody>
          <a:bodyPr vert="horz" lIns="91378" tIns="45718" rIns="91378" bIns="45718" rtlCol="0" anchor="ctr"/>
          <a:lstStyle>
            <a:lvl1pPr algn="ctr">
              <a:defRPr sz="900">
                <a:solidFill>
                  <a:schemeClr val="tx1">
                    <a:tint val="75000"/>
                  </a:schemeClr>
                </a:solidFill>
              </a:defRPr>
            </a:lvl1pPr>
          </a:lstStyle>
          <a:p>
            <a:pPr defTabSz="685273"/>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70"/>
            <a:ext cx="2057400" cy="273844"/>
          </a:xfrm>
          <a:prstGeom prst="rect">
            <a:avLst/>
          </a:prstGeom>
        </p:spPr>
        <p:txBody>
          <a:bodyPr vert="horz" lIns="91378" tIns="45718" rIns="91378" bIns="45718" rtlCol="0" anchor="ctr"/>
          <a:lstStyle>
            <a:lvl1pPr algn="r">
              <a:defRPr sz="900">
                <a:solidFill>
                  <a:schemeClr val="tx1">
                    <a:tint val="75000"/>
                  </a:schemeClr>
                </a:solidFill>
              </a:defRPr>
            </a:lvl1pPr>
          </a:lstStyle>
          <a:p>
            <a:pPr defTabSz="685273"/>
            <a:fld id="{FB430728-C000-4781-BA0B-9F687B04FAEB}" type="slidenum">
              <a:rPr lang="en-US" smtClean="0">
                <a:solidFill>
                  <a:prstClr val="black">
                    <a:tint val="75000"/>
                  </a:prstClr>
                </a:solidFill>
              </a:rPr>
              <a:pPr defTabSz="685273"/>
              <a:t>‹#›</a:t>
            </a:fld>
            <a:endParaRPr lang="en-US">
              <a:solidFill>
                <a:prstClr val="black">
                  <a:tint val="75000"/>
                </a:prstClr>
              </a:solidFill>
            </a:endParaRPr>
          </a:p>
        </p:txBody>
      </p:sp>
    </p:spTree>
    <p:extLst>
      <p:ext uri="{BB962C8B-B14F-4D97-AF65-F5344CB8AC3E}">
        <p14:creationId xmlns:p14="http://schemas.microsoft.com/office/powerpoint/2010/main" val="2281153407"/>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 id="2147483984" r:id="rId12"/>
    <p:sldLayoutId id="2147484006" r:id="rId13"/>
  </p:sldLayoutIdLst>
  <p:txStyles>
    <p:titleStyle>
      <a:lvl1pPr algn="l" defTabSz="685273"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326" indent="-171326" algn="l" defTabSz="685273"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3977" indent="-171326" algn="l" defTabSz="685273"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6598" indent="-171326" algn="l" defTabSz="68527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220" indent="-171326" algn="l" defTabSz="685273"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4pPr>
      <a:lvl5pPr marL="1541843" indent="-171326" algn="l" defTabSz="685273"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5pPr>
      <a:lvl6pPr marL="1884493" indent="-171326" algn="l" defTabSz="685273"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6pPr>
      <a:lvl7pPr marL="2227130" indent="-171326" algn="l" defTabSz="685273"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7pPr>
      <a:lvl8pPr marL="2569766" indent="-171326" algn="l" defTabSz="685273"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8pPr>
      <a:lvl9pPr marL="2912417" indent="-171326" algn="l" defTabSz="685273"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9pPr>
    </p:bodyStyle>
    <p:otherStyle>
      <a:defPPr>
        <a:defRPr lang="en-US"/>
      </a:defPPr>
      <a:lvl1pPr marL="0" algn="l" defTabSz="685273" rtl="0" eaLnBrk="1" latinLnBrk="0" hangingPunct="1">
        <a:defRPr sz="1425" kern="1200">
          <a:solidFill>
            <a:schemeClr val="tx1"/>
          </a:solidFill>
          <a:latin typeface="+mn-lt"/>
          <a:ea typeface="+mn-ea"/>
          <a:cs typeface="+mn-cs"/>
        </a:defRPr>
      </a:lvl1pPr>
      <a:lvl2pPr marL="342623" algn="l" defTabSz="685273" rtl="0" eaLnBrk="1" latinLnBrk="0" hangingPunct="1">
        <a:defRPr sz="1425" kern="1200">
          <a:solidFill>
            <a:schemeClr val="tx1"/>
          </a:solidFill>
          <a:latin typeface="+mn-lt"/>
          <a:ea typeface="+mn-ea"/>
          <a:cs typeface="+mn-cs"/>
        </a:defRPr>
      </a:lvl2pPr>
      <a:lvl3pPr marL="685273" algn="l" defTabSz="685273" rtl="0" eaLnBrk="1" latinLnBrk="0" hangingPunct="1">
        <a:defRPr sz="1425" kern="1200">
          <a:solidFill>
            <a:schemeClr val="tx1"/>
          </a:solidFill>
          <a:latin typeface="+mn-lt"/>
          <a:ea typeface="+mn-ea"/>
          <a:cs typeface="+mn-cs"/>
        </a:defRPr>
      </a:lvl3pPr>
      <a:lvl4pPr marL="1027910" algn="l" defTabSz="685273" rtl="0" eaLnBrk="1" latinLnBrk="0" hangingPunct="1">
        <a:defRPr sz="1425" kern="1200">
          <a:solidFill>
            <a:schemeClr val="tx1"/>
          </a:solidFill>
          <a:latin typeface="+mn-lt"/>
          <a:ea typeface="+mn-ea"/>
          <a:cs typeface="+mn-cs"/>
        </a:defRPr>
      </a:lvl4pPr>
      <a:lvl5pPr marL="1370546" algn="l" defTabSz="685273" rtl="0" eaLnBrk="1" latinLnBrk="0" hangingPunct="1">
        <a:defRPr sz="1425" kern="1200">
          <a:solidFill>
            <a:schemeClr val="tx1"/>
          </a:solidFill>
          <a:latin typeface="+mn-lt"/>
          <a:ea typeface="+mn-ea"/>
          <a:cs typeface="+mn-cs"/>
        </a:defRPr>
      </a:lvl5pPr>
      <a:lvl6pPr marL="1713197" algn="l" defTabSz="685273" rtl="0" eaLnBrk="1" latinLnBrk="0" hangingPunct="1">
        <a:defRPr sz="1425" kern="1200">
          <a:solidFill>
            <a:schemeClr val="tx1"/>
          </a:solidFill>
          <a:latin typeface="+mn-lt"/>
          <a:ea typeface="+mn-ea"/>
          <a:cs typeface="+mn-cs"/>
        </a:defRPr>
      </a:lvl6pPr>
      <a:lvl7pPr marL="2055818" algn="l" defTabSz="685273" rtl="0" eaLnBrk="1" latinLnBrk="0" hangingPunct="1">
        <a:defRPr sz="1425" kern="1200">
          <a:solidFill>
            <a:schemeClr val="tx1"/>
          </a:solidFill>
          <a:latin typeface="+mn-lt"/>
          <a:ea typeface="+mn-ea"/>
          <a:cs typeface="+mn-cs"/>
        </a:defRPr>
      </a:lvl7pPr>
      <a:lvl8pPr marL="2398440" algn="l" defTabSz="685273" rtl="0" eaLnBrk="1" latinLnBrk="0" hangingPunct="1">
        <a:defRPr sz="1425" kern="1200">
          <a:solidFill>
            <a:schemeClr val="tx1"/>
          </a:solidFill>
          <a:latin typeface="+mn-lt"/>
          <a:ea typeface="+mn-ea"/>
          <a:cs typeface="+mn-cs"/>
        </a:defRPr>
      </a:lvl8pPr>
      <a:lvl9pPr marL="2741063" algn="l" defTabSz="685273" rtl="0" eaLnBrk="1" latinLnBrk="0" hangingPunct="1">
        <a:defRPr sz="142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00050"/>
            <a:ext cx="8229600" cy="74295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00150"/>
            <a:ext cx="8229600" cy="304578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8143056" y="4716558"/>
            <a:ext cx="533400" cy="246888"/>
          </a:xfrm>
          <a:prstGeom prst="rect">
            <a:avLst/>
          </a:prstGeom>
        </p:spPr>
        <p:txBody>
          <a:bodyPr vert="horz" lIns="91440" tIns="45720" rIns="91440" bIns="45720" rtlCol="0" anchor="ctr"/>
          <a:lstStyle>
            <a:lvl1pPr algn="l">
              <a:defRPr sz="1050" b="1" baseline="0">
                <a:solidFill>
                  <a:schemeClr val="tx1"/>
                </a:solidFill>
              </a:defRPr>
            </a:lvl1pPr>
          </a:lstStyle>
          <a:p>
            <a:fld id="{0CFEC368-1D7A-4F81-ABF6-AE0E36BAF64C}"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548651840"/>
      </p:ext>
    </p:extLst>
  </p:cSld>
  <p:clrMap bg1="lt1" tx1="dk1" bg2="lt2" tx2="dk2" accent1="accent1" accent2="accent2" accent3="accent3" accent4="accent4" accent5="accent5" accent6="accent6" hlink="hlink" folHlink="folHlink"/>
  <p:sldLayoutIdLst>
    <p:sldLayoutId id="2147483986" r:id="rId1"/>
    <p:sldLayoutId id="2147483987" r:id="rId2"/>
    <p:sldLayoutId id="2147483988" r:id="rId3"/>
    <p:sldLayoutId id="2147483989" r:id="rId4"/>
    <p:sldLayoutId id="2147483990" r:id="rId5"/>
    <p:sldLayoutId id="2147483991" r:id="rId6"/>
    <p:sldLayoutId id="2147483992" r:id="rId7"/>
    <p:sldLayoutId id="2147483993" r:id="rId8"/>
    <p:sldLayoutId id="2147483994" r:id="rId9"/>
    <p:sldLayoutId id="2147484020" r:id="rId10"/>
    <p:sldLayoutId id="2147484021" r:id="rId11"/>
    <p:sldLayoutId id="2147484022" r:id="rId12"/>
  </p:sldLayoutIdLst>
  <p:hf hdr="0" ftr="0" dt="0"/>
  <p:txStyles>
    <p:titleStyle>
      <a:lvl1pPr algn="l" defTabSz="685800" rtl="0" eaLnBrk="1" latinLnBrk="0" hangingPunct="1">
        <a:spcBef>
          <a:spcPct val="0"/>
        </a:spcBef>
        <a:buNone/>
        <a:defRPr sz="3000" kern="1200" spc="-75" baseline="0">
          <a:solidFill>
            <a:schemeClr val="tx2"/>
          </a:solidFill>
          <a:latin typeface="+mj-lt"/>
          <a:ea typeface="+mj-ea"/>
          <a:cs typeface="+mj-cs"/>
        </a:defRPr>
      </a:lvl1pPr>
    </p:titleStyle>
    <p:bodyStyle>
      <a:lvl1pPr marL="137160" indent="-137160" algn="l" defTabSz="685800" rtl="0" eaLnBrk="1" latinLnBrk="0" hangingPunct="1">
        <a:spcBef>
          <a:spcPct val="20000"/>
        </a:spcBef>
        <a:buClr>
          <a:schemeClr val="accent1"/>
        </a:buClr>
        <a:buSzPct val="85000"/>
        <a:buFont typeface="Arial" pitchFamily="34" charset="0"/>
        <a:buChar char="•"/>
        <a:defRPr sz="1800" kern="1200">
          <a:solidFill>
            <a:schemeClr val="tx1"/>
          </a:solidFill>
          <a:latin typeface="+mn-lt"/>
          <a:ea typeface="+mn-ea"/>
          <a:cs typeface="+mn-cs"/>
        </a:defRPr>
      </a:lvl1pPr>
      <a:lvl2pPr marL="342900" indent="-137160" algn="l" defTabSz="685800" rtl="0" eaLnBrk="1" latinLnBrk="0" hangingPunct="1">
        <a:spcBef>
          <a:spcPct val="20000"/>
        </a:spcBef>
        <a:buClr>
          <a:schemeClr val="accent1"/>
        </a:buClr>
        <a:buSzPct val="85000"/>
        <a:buFont typeface="Arial" pitchFamily="34" charset="0"/>
        <a:buChar char="•"/>
        <a:defRPr sz="1500" kern="1200">
          <a:solidFill>
            <a:schemeClr val="tx1"/>
          </a:solidFill>
          <a:latin typeface="+mn-lt"/>
          <a:ea typeface="+mn-ea"/>
          <a:cs typeface="+mn-cs"/>
        </a:defRPr>
      </a:lvl2pPr>
      <a:lvl3pPr marL="548640" indent="-137160" algn="l" defTabSz="685800" rtl="0" eaLnBrk="1" latinLnBrk="0" hangingPunct="1">
        <a:spcBef>
          <a:spcPct val="20000"/>
        </a:spcBef>
        <a:buClr>
          <a:schemeClr val="accent1"/>
        </a:buClr>
        <a:buSzPct val="90000"/>
        <a:buFont typeface="Arial" pitchFamily="34" charset="0"/>
        <a:buChar char="•"/>
        <a:defRPr sz="1350" kern="1200">
          <a:solidFill>
            <a:schemeClr val="tx1"/>
          </a:solidFill>
          <a:latin typeface="+mn-lt"/>
          <a:ea typeface="+mn-ea"/>
          <a:cs typeface="+mn-cs"/>
        </a:defRPr>
      </a:lvl3pPr>
      <a:lvl4pPr marL="754380" indent="-137160" algn="l" defTabSz="685800" rtl="0" eaLnBrk="1" latinLnBrk="0" hangingPunct="1">
        <a:spcBef>
          <a:spcPct val="20000"/>
        </a:spcBef>
        <a:buClr>
          <a:schemeClr val="accent1"/>
        </a:buClr>
        <a:buFont typeface="Arial" pitchFamily="34" charset="0"/>
        <a:buChar char="•"/>
        <a:defRPr sz="1200" kern="1200">
          <a:solidFill>
            <a:schemeClr val="tx1"/>
          </a:solidFill>
          <a:latin typeface="+mn-lt"/>
          <a:ea typeface="+mn-ea"/>
          <a:cs typeface="+mn-cs"/>
        </a:defRPr>
      </a:lvl4pPr>
      <a:lvl5pPr marL="891540" indent="-102870" algn="l" defTabSz="685800" rtl="0" eaLnBrk="1" latinLnBrk="0" hangingPunct="1">
        <a:spcBef>
          <a:spcPct val="20000"/>
        </a:spcBef>
        <a:buClr>
          <a:schemeClr val="accent1"/>
        </a:buClr>
        <a:buSzPct val="100000"/>
        <a:buFont typeface="Arial" pitchFamily="34" charset="0"/>
        <a:buChar char="•"/>
        <a:defRPr sz="1050" kern="1200" baseline="0">
          <a:solidFill>
            <a:schemeClr val="tx1"/>
          </a:solidFill>
          <a:latin typeface="+mn-lt"/>
          <a:ea typeface="+mn-ea"/>
          <a:cs typeface="+mn-cs"/>
        </a:defRPr>
      </a:lvl5pPr>
      <a:lvl6pPr marL="1028700" indent="-137160" algn="l" defTabSz="685800" rtl="0" eaLnBrk="1" latinLnBrk="0" hangingPunct="1">
        <a:spcBef>
          <a:spcPct val="20000"/>
        </a:spcBef>
        <a:buClr>
          <a:schemeClr val="accent1"/>
        </a:buClr>
        <a:buFont typeface="Arial" pitchFamily="34" charset="0"/>
        <a:buChar char="•"/>
        <a:defRPr sz="975" kern="1200">
          <a:solidFill>
            <a:schemeClr val="tx1"/>
          </a:solidFill>
          <a:latin typeface="+mn-lt"/>
          <a:ea typeface="+mn-ea"/>
          <a:cs typeface="+mn-cs"/>
        </a:defRPr>
      </a:lvl6pPr>
      <a:lvl7pPr marL="1165860" indent="-137160" algn="l" defTabSz="685800" rtl="0" eaLnBrk="1" latinLnBrk="0" hangingPunct="1">
        <a:spcBef>
          <a:spcPct val="20000"/>
        </a:spcBef>
        <a:buClr>
          <a:schemeClr val="accent1"/>
        </a:buClr>
        <a:buFont typeface="Arial" pitchFamily="34" charset="0"/>
        <a:buChar char="•"/>
        <a:defRPr sz="975" kern="1200">
          <a:solidFill>
            <a:schemeClr val="tx1"/>
          </a:solidFill>
          <a:latin typeface="+mn-lt"/>
          <a:ea typeface="+mn-ea"/>
          <a:cs typeface="+mn-cs"/>
        </a:defRPr>
      </a:lvl7pPr>
      <a:lvl8pPr marL="1303020" indent="-137160" algn="l" defTabSz="685800" rtl="0" eaLnBrk="1" latinLnBrk="0" hangingPunct="1">
        <a:spcBef>
          <a:spcPct val="20000"/>
        </a:spcBef>
        <a:buClr>
          <a:schemeClr val="accent1"/>
        </a:buClr>
        <a:buFont typeface="Arial" pitchFamily="34" charset="0"/>
        <a:buChar char="•"/>
        <a:defRPr sz="975" kern="1200">
          <a:solidFill>
            <a:schemeClr val="tx1"/>
          </a:solidFill>
          <a:latin typeface="+mn-lt"/>
          <a:ea typeface="+mn-ea"/>
          <a:cs typeface="+mn-cs"/>
        </a:defRPr>
      </a:lvl8pPr>
      <a:lvl9pPr marL="1440180" indent="-137160" algn="l" defTabSz="685800" rtl="0" eaLnBrk="1" latinLnBrk="0" hangingPunct="1">
        <a:spcBef>
          <a:spcPct val="20000"/>
        </a:spcBef>
        <a:buClr>
          <a:schemeClr val="accent1"/>
        </a:buClr>
        <a:buFont typeface="Arial" pitchFamily="34" charset="0"/>
        <a:buChar char="•"/>
        <a:defRPr sz="975"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57914F80-C1BB-4E6F-B4D7-6CFE71845D8B}"/>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35395FA6-A89F-4850-B218-1E5C83C00141}"/>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6EDB29A-52B7-422A-B73D-95BF5AB0FAB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D4EFC728-6740-4244-BB3A-1455FBDAD8C2}" type="datetimeFigureOut">
              <a:rPr lang="en-US" smtClean="0"/>
              <a:t>9/25/2019</a:t>
            </a:fld>
            <a:endParaRPr lang="en-US"/>
          </a:p>
        </p:txBody>
      </p:sp>
      <p:sp>
        <p:nvSpPr>
          <p:cNvPr id="5" name="Footer Placeholder 4">
            <a:extLst>
              <a:ext uri="{FF2B5EF4-FFF2-40B4-BE49-F238E27FC236}">
                <a16:creationId xmlns:a16="http://schemas.microsoft.com/office/drawing/2014/main" xmlns="" id="{4E2EDC8F-F239-4747-9CB7-30776EB773D6}"/>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34131459-8952-4C9B-A1B3-F12D4273ECE9}"/>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907E3D88-786D-4EB9-A80C-8B0665E458FF}" type="slidenum">
              <a:rPr lang="en-US" smtClean="0"/>
              <a:t>‹#›</a:t>
            </a:fld>
            <a:endParaRPr lang="en-US"/>
          </a:p>
        </p:txBody>
      </p:sp>
    </p:spTree>
    <p:extLst>
      <p:ext uri="{BB962C8B-B14F-4D97-AF65-F5344CB8AC3E}">
        <p14:creationId xmlns:p14="http://schemas.microsoft.com/office/powerpoint/2010/main" val="1888964555"/>
      </p:ext>
    </p:extLst>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10.emf"/><Relationship Id="rId5" Type="http://schemas.openxmlformats.org/officeDocument/2006/relationships/oleObject" Target="../embeddings/oleObject1.bin"/><Relationship Id="rId4"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chart" Target="../charts/chart2.xml"/><Relationship Id="rId2" Type="http://schemas.openxmlformats.org/officeDocument/2006/relationships/diagramData" Target="../diagrams/data2.xml"/><Relationship Id="rId1" Type="http://schemas.openxmlformats.org/officeDocument/2006/relationships/slideLayout" Target="../slideLayouts/slideLayout2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1"/>
          <p:cNvSpPr txBox="1">
            <a:spLocks/>
          </p:cNvSpPr>
          <p:nvPr/>
        </p:nvSpPr>
        <p:spPr>
          <a:xfrm>
            <a:off x="1451624" y="3003798"/>
            <a:ext cx="7512864" cy="697601"/>
          </a:xfrm>
          <a:prstGeom prst="rect">
            <a:avLst/>
          </a:prstGeom>
          <a:noFill/>
          <a:ln w="26425"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34" tIns="34289" rIns="68534" bIns="34289" numCol="1" spcCol="0" rtlCol="0" fromWordArt="0" anchor="t" anchorCtr="0" forceAA="0" compatLnSpc="1">
            <a:prstTxWarp prst="textNoShape">
              <a:avLst/>
            </a:prstTxWarp>
            <a:noAutofit/>
          </a:bodyPr>
          <a:lstStyle>
            <a:lvl1pPr algn="l" defTabSz="990570" rtl="0" eaLnBrk="1" latinLnBrk="0" hangingPunct="1">
              <a:spcBef>
                <a:spcPct val="0"/>
              </a:spcBef>
              <a:buNone/>
              <a:defRPr sz="4333" kern="1200" spc="-108" baseline="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endParaRPr lang="en-US" sz="2400" dirty="0">
              <a:solidFill>
                <a:schemeClr val="tx1"/>
              </a:solidFill>
            </a:endParaRPr>
          </a:p>
          <a:p>
            <a:r>
              <a:rPr lang="en-US" sz="2400" dirty="0">
                <a:solidFill>
                  <a:schemeClr val="tx1"/>
                </a:solidFill>
              </a:rPr>
              <a:t> </a:t>
            </a:r>
            <a:r>
              <a:rPr lang="en-US" sz="2400" b="1" dirty="0">
                <a:solidFill>
                  <a:schemeClr val="tx1"/>
                </a:solidFill>
              </a:rPr>
              <a:t>TVETMIS FORUM </a:t>
            </a:r>
          </a:p>
          <a:p>
            <a:r>
              <a:rPr lang="en-US" sz="2400" b="1" dirty="0">
                <a:solidFill>
                  <a:schemeClr val="tx1"/>
                </a:solidFill>
                <a:latin typeface="Arial" charset="0"/>
                <a:ea typeface="Arial" charset="0"/>
                <a:cs typeface="Arial" charset="0"/>
              </a:rPr>
              <a:t>NSFAS Presentation</a:t>
            </a:r>
          </a:p>
          <a:p>
            <a:endParaRPr lang="en-GB" sz="1000" b="1" dirty="0">
              <a:solidFill>
                <a:schemeClr val="tx1"/>
              </a:solidFill>
              <a:latin typeface="Arial" charset="0"/>
              <a:ea typeface="Arial" charset="0"/>
              <a:cs typeface="Arial" charset="0"/>
            </a:endParaRPr>
          </a:p>
        </p:txBody>
      </p:sp>
      <p:pic>
        <p:nvPicPr>
          <p:cNvPr id="3" name="Picture 2">
            <a:extLst>
              <a:ext uri="{FF2B5EF4-FFF2-40B4-BE49-F238E27FC236}">
                <a16:creationId xmlns:a16="http://schemas.microsoft.com/office/drawing/2014/main" xmlns="" id="{F5176B9E-30E0-EA47-9849-87E6CA96D012}"/>
              </a:ext>
            </a:extLst>
          </p:cNvPr>
          <p:cNvPicPr>
            <a:picLocks noChangeAspect="1"/>
          </p:cNvPicPr>
          <p:nvPr/>
        </p:nvPicPr>
        <p:blipFill>
          <a:blip r:embed="rId3"/>
          <a:stretch>
            <a:fillRect/>
          </a:stretch>
        </p:blipFill>
        <p:spPr>
          <a:xfrm>
            <a:off x="2579721" y="9503"/>
            <a:ext cx="6384767" cy="5143500"/>
          </a:xfrm>
          <a:prstGeom prst="rect">
            <a:avLst/>
          </a:prstGeom>
        </p:spPr>
      </p:pic>
      <p:pic>
        <p:nvPicPr>
          <p:cNvPr id="5" name="Picture 4">
            <a:extLst>
              <a:ext uri="{FF2B5EF4-FFF2-40B4-BE49-F238E27FC236}">
                <a16:creationId xmlns:a16="http://schemas.microsoft.com/office/drawing/2014/main" xmlns="" id="{19E09112-B931-9A43-B7F3-9948E9B44ED6}"/>
              </a:ext>
            </a:extLst>
          </p:cNvPr>
          <p:cNvPicPr>
            <a:picLocks noChangeAspect="1"/>
          </p:cNvPicPr>
          <p:nvPr/>
        </p:nvPicPr>
        <p:blipFill>
          <a:blip r:embed="rId4"/>
          <a:stretch>
            <a:fillRect/>
          </a:stretch>
        </p:blipFill>
        <p:spPr>
          <a:xfrm>
            <a:off x="-1260648" y="-164554"/>
            <a:ext cx="8851900" cy="2984500"/>
          </a:xfrm>
          <a:prstGeom prst="rect">
            <a:avLst/>
          </a:prstGeom>
        </p:spPr>
      </p:pic>
    </p:spTree>
    <p:extLst>
      <p:ext uri="{BB962C8B-B14F-4D97-AF65-F5344CB8AC3E}">
        <p14:creationId xmlns:p14="http://schemas.microsoft.com/office/powerpoint/2010/main" val="25815216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794" name="Object 15" hidden="1"/>
          <p:cNvGraphicFramePr>
            <a:graphicFrameLocks noChangeAspect="1"/>
          </p:cNvGraphicFramePr>
          <p:nvPr>
            <p:custDataLst>
              <p:tags r:id="rId2"/>
            </p:custDataLst>
          </p:nvPr>
        </p:nvGraphicFramePr>
        <p:xfrm>
          <a:off x="486705" y="273773"/>
          <a:ext cx="130502" cy="106388"/>
        </p:xfrm>
        <a:graphic>
          <a:graphicData uri="http://schemas.openxmlformats.org/presentationml/2006/ole">
            <mc:AlternateContent xmlns:mc="http://schemas.openxmlformats.org/markup-compatibility/2006">
              <mc:Choice xmlns:v="urn:schemas-microsoft-com:vml" Requires="v">
                <p:oleObj spid="_x0000_s2079" name="think-cell Slide" r:id="rId5" imgW="360" imgH="360" progId="">
                  <p:embed/>
                </p:oleObj>
              </mc:Choice>
              <mc:Fallback>
                <p:oleObj name="think-cell Slide" r:id="rId5" imgW="360" imgH="360" progId="">
                  <p:embed/>
                  <p:pic>
                    <p:nvPicPr>
                      <p:cNvPr id="33794" name="Object 15"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6705" y="273773"/>
                        <a:ext cx="130502" cy="1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3795" name="Rectangle 8" hidden="1"/>
          <p:cNvSpPr>
            <a:spLocks noChangeArrowheads="1"/>
          </p:cNvSpPr>
          <p:nvPr>
            <p:custDataLst>
              <p:tags r:id="rId3"/>
            </p:custDataLst>
          </p:nvPr>
        </p:nvSpPr>
        <p:spPr bwMode="auto">
          <a:xfrm>
            <a:off x="486705" y="273773"/>
            <a:ext cx="130502" cy="106388"/>
          </a:xfrm>
          <a:prstGeom prst="rect">
            <a:avLst/>
          </a:prstGeom>
          <a:solidFill>
            <a:schemeClr val="folHlink"/>
          </a:solidFill>
          <a:ln w="9525" algn="ctr">
            <a:solidFill>
              <a:schemeClr val="folHlink"/>
            </a:solidFill>
            <a:round/>
            <a:headEnd/>
            <a:tailEnd/>
          </a:ln>
        </p:spPr>
        <p:txBody>
          <a:bodyPr wrap="none" lIns="0" tIns="0" rIns="0" bIns="0"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ZA" altLang="en-US" sz="1251">
              <a:solidFill>
                <a:srgbClr val="A80020"/>
              </a:solidFill>
              <a:sym typeface="Arial" panose="020B0604020202020204" pitchFamily="34" charset="0"/>
            </a:endParaRPr>
          </a:p>
        </p:txBody>
      </p:sp>
      <p:grpSp>
        <p:nvGrpSpPr>
          <p:cNvPr id="33796" name="Group 5"/>
          <p:cNvGrpSpPr>
            <a:grpSpLocks/>
          </p:cNvGrpSpPr>
          <p:nvPr/>
        </p:nvGrpSpPr>
        <p:grpSpPr bwMode="auto">
          <a:xfrm>
            <a:off x="3553513" y="1509290"/>
            <a:ext cx="1849731" cy="1486593"/>
            <a:chOff x="1729742" y="2886"/>
            <a:chExt cx="995558" cy="1144322"/>
          </a:xfrm>
        </p:grpSpPr>
        <p:sp>
          <p:nvSpPr>
            <p:cNvPr id="7" name="Hexagon 6"/>
            <p:cNvSpPr/>
            <p:nvPr/>
          </p:nvSpPr>
          <p:spPr>
            <a:xfrm rot="5400000">
              <a:off x="1655360" y="77268"/>
              <a:ext cx="1144322" cy="995558"/>
            </a:xfrm>
            <a:prstGeom prst="hexagon">
              <a:avLst>
                <a:gd name="adj" fmla="val 25000"/>
                <a:gd name="vf" fmla="val 115470"/>
              </a:avLst>
            </a:prstGeom>
          </p:spPr>
          <p:style>
            <a:lnRef idx="2">
              <a:schemeClr val="accent2">
                <a:shade val="50000"/>
              </a:schemeClr>
            </a:lnRef>
            <a:fillRef idx="1">
              <a:schemeClr val="accent2"/>
            </a:fillRef>
            <a:effectRef idx="0">
              <a:schemeClr val="accent2"/>
            </a:effectRef>
            <a:fontRef idx="minor">
              <a:schemeClr val="lt1"/>
            </a:fontRef>
          </p:style>
        </p:sp>
        <p:sp>
          <p:nvSpPr>
            <p:cNvPr id="8" name="Hexagon 4"/>
            <p:cNvSpPr/>
            <p:nvPr/>
          </p:nvSpPr>
          <p:spPr>
            <a:xfrm>
              <a:off x="1831283" y="228911"/>
              <a:ext cx="738270" cy="679168"/>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0" tIns="0" rIns="0" bIns="0" spcCol="1270" anchor="ctr"/>
            <a:lstStyle/>
            <a:p>
              <a:pPr algn="ctr" defTabSz="436877">
                <a:lnSpc>
                  <a:spcPct val="90000"/>
                </a:lnSpc>
                <a:spcAft>
                  <a:spcPct val="35000"/>
                </a:spcAft>
                <a:defRPr/>
              </a:pPr>
              <a:r>
                <a:rPr lang="en-ZA" sz="1787" b="1" dirty="0">
                  <a:solidFill>
                    <a:schemeClr val="bg1"/>
                  </a:solidFill>
                </a:rPr>
                <a:t>What is changing?</a:t>
              </a:r>
              <a:endParaRPr lang="en-US" sz="1787" b="1" dirty="0">
                <a:solidFill>
                  <a:schemeClr val="bg1"/>
                </a:solidFill>
              </a:endParaRPr>
            </a:p>
          </p:txBody>
        </p:sp>
      </p:grpSp>
      <p:sp>
        <p:nvSpPr>
          <p:cNvPr id="2" name="Rounded Rectangle 1"/>
          <p:cNvSpPr/>
          <p:nvPr/>
        </p:nvSpPr>
        <p:spPr>
          <a:xfrm>
            <a:off x="1244896" y="3559514"/>
            <a:ext cx="6366252" cy="761737"/>
          </a:xfrm>
          <a:prstGeom prst="roundRect">
            <a:avLst/>
          </a:prstGeom>
          <a:noFill/>
          <a:ln/>
        </p:spPr>
        <p:style>
          <a:lnRef idx="2">
            <a:schemeClr val="accent2"/>
          </a:lnRef>
          <a:fillRef idx="1">
            <a:schemeClr val="lt1"/>
          </a:fillRef>
          <a:effectRef idx="0">
            <a:schemeClr val="accent2"/>
          </a:effectRef>
          <a:fontRef idx="minor">
            <a:schemeClr val="dk1"/>
          </a:fontRef>
        </p:style>
        <p:txBody>
          <a:bodyPr anchor="ctr"/>
          <a:lstStyle/>
          <a:p>
            <a:pPr algn="ctr">
              <a:defRPr/>
            </a:pPr>
            <a:r>
              <a:rPr lang="en-ZA" sz="1608" dirty="0">
                <a:solidFill>
                  <a:schemeClr val="tx1"/>
                </a:solidFill>
              </a:rPr>
              <a:t>N+1 Requirements for NC(v) improved ( further improvements are under discussion) </a:t>
            </a:r>
            <a:endParaRPr lang="en-US" sz="1608" dirty="0">
              <a:solidFill>
                <a:schemeClr val="tx1"/>
              </a:solidFill>
            </a:endParaRPr>
          </a:p>
        </p:txBody>
      </p:sp>
      <p:sp>
        <p:nvSpPr>
          <p:cNvPr id="3" name="Rounded Rectangle 2"/>
          <p:cNvSpPr/>
          <p:nvPr/>
        </p:nvSpPr>
        <p:spPr>
          <a:xfrm>
            <a:off x="1454127" y="956074"/>
            <a:ext cx="1802921" cy="1153244"/>
          </a:xfrm>
          <a:prstGeom prst="roundRect">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ZA" sz="1430" dirty="0">
                <a:solidFill>
                  <a:schemeClr val="bg1"/>
                </a:solidFill>
              </a:rPr>
              <a:t>Strengthened and formalised collaboration  </a:t>
            </a:r>
            <a:endParaRPr lang="en-US" sz="1430" dirty="0">
              <a:solidFill>
                <a:schemeClr val="bg1"/>
              </a:solidFill>
            </a:endParaRPr>
          </a:p>
        </p:txBody>
      </p:sp>
      <p:sp>
        <p:nvSpPr>
          <p:cNvPr id="9" name="Rounded Rectangle 8"/>
          <p:cNvSpPr/>
          <p:nvPr/>
        </p:nvSpPr>
        <p:spPr>
          <a:xfrm>
            <a:off x="5747942" y="944016"/>
            <a:ext cx="1476664" cy="1130549"/>
          </a:xfrm>
          <a:prstGeom prst="roundRect">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ZA" sz="1430" dirty="0">
                <a:solidFill>
                  <a:schemeClr val="bg1"/>
                </a:solidFill>
              </a:rPr>
              <a:t>Walk in application process </a:t>
            </a:r>
            <a:endParaRPr lang="en-US" sz="1430" dirty="0">
              <a:solidFill>
                <a:schemeClr val="bg1"/>
              </a:solidFill>
            </a:endParaRPr>
          </a:p>
        </p:txBody>
      </p:sp>
      <p:sp>
        <p:nvSpPr>
          <p:cNvPr id="10" name="Rounded Rectangle 9"/>
          <p:cNvSpPr/>
          <p:nvPr/>
        </p:nvSpPr>
        <p:spPr>
          <a:xfrm>
            <a:off x="5729501" y="2244076"/>
            <a:ext cx="1495105" cy="1100760"/>
          </a:xfrm>
          <a:prstGeom prst="roundRect">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ZA" sz="1430" dirty="0">
                <a:solidFill>
                  <a:schemeClr val="bg1"/>
                </a:solidFill>
              </a:rPr>
              <a:t>Standard allowances  &amp; personal care allowance</a:t>
            </a:r>
            <a:endParaRPr lang="en-US" sz="1430" dirty="0">
              <a:solidFill>
                <a:schemeClr val="bg1"/>
              </a:solidFill>
            </a:endParaRPr>
          </a:p>
        </p:txBody>
      </p:sp>
      <p:sp>
        <p:nvSpPr>
          <p:cNvPr id="11" name="Rounded Rectangle 10"/>
          <p:cNvSpPr/>
          <p:nvPr/>
        </p:nvSpPr>
        <p:spPr>
          <a:xfrm>
            <a:off x="1454125" y="2371742"/>
            <a:ext cx="1800084" cy="973095"/>
          </a:xfrm>
          <a:prstGeom prst="roundRect">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ZA" sz="1430" dirty="0">
                <a:solidFill>
                  <a:schemeClr val="bg1"/>
                </a:solidFill>
              </a:rPr>
              <a:t>25 TVET Colleges paid through NSFAS wallet</a:t>
            </a:r>
            <a:endParaRPr lang="en-US" sz="1430" dirty="0">
              <a:solidFill>
                <a:schemeClr val="bg1"/>
              </a:solidFill>
            </a:endParaRPr>
          </a:p>
        </p:txBody>
      </p:sp>
      <p:cxnSp>
        <p:nvCxnSpPr>
          <p:cNvPr id="5" name="Straight Arrow Connector 4"/>
          <p:cNvCxnSpPr>
            <a:stCxn id="7" idx="2"/>
          </p:cNvCxnSpPr>
          <p:nvPr/>
        </p:nvCxnSpPr>
        <p:spPr>
          <a:xfrm flipH="1" flipV="1">
            <a:off x="3254209" y="1693696"/>
            <a:ext cx="299304" cy="18724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a:stCxn id="7" idx="3"/>
          </p:cNvCxnSpPr>
          <p:nvPr/>
        </p:nvCxnSpPr>
        <p:spPr>
          <a:xfrm flipV="1">
            <a:off x="5403245" y="1693696"/>
            <a:ext cx="292212" cy="18724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stCxn id="7" idx="2"/>
          </p:cNvCxnSpPr>
          <p:nvPr/>
        </p:nvCxnSpPr>
        <p:spPr>
          <a:xfrm flipH="1">
            <a:off x="3254209" y="2624235"/>
            <a:ext cx="299304" cy="20852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7" idx="3"/>
          </p:cNvCxnSpPr>
          <p:nvPr/>
        </p:nvCxnSpPr>
        <p:spPr>
          <a:xfrm>
            <a:off x="5403246" y="2624235"/>
            <a:ext cx="326256" cy="20852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7" name="Title 1"/>
          <p:cNvSpPr>
            <a:spLocks noGrp="1"/>
          </p:cNvSpPr>
          <p:nvPr>
            <p:ph type="title"/>
          </p:nvPr>
        </p:nvSpPr>
        <p:spPr>
          <a:xfrm>
            <a:off x="627275" y="406162"/>
            <a:ext cx="7013090" cy="512080"/>
          </a:xfrm>
        </p:spPr>
        <p:txBody>
          <a:bodyPr>
            <a:noAutofit/>
          </a:bodyPr>
          <a:lstStyle/>
          <a:p>
            <a:pPr algn="ctr">
              <a:defRPr/>
            </a:pPr>
            <a:r>
              <a:rPr lang="en-ZA" sz="2859" dirty="0">
                <a:solidFill>
                  <a:schemeClr val="accent6">
                    <a:lumMod val="75000"/>
                  </a:schemeClr>
                </a:solidFill>
                <a:effectLst>
                  <a:outerShdw blurRad="38100" dist="38100" dir="2700000" algn="tl">
                    <a:srgbClr val="000000">
                      <a:alpha val="43137"/>
                    </a:srgbClr>
                  </a:outerShdw>
                </a:effectLst>
              </a:rPr>
              <a:t>	What changed in 2019 ?</a:t>
            </a:r>
            <a:endParaRPr lang="en-US" sz="2859" dirty="0">
              <a:solidFill>
                <a:schemeClr val="accent6">
                  <a:lumMod val="75000"/>
                </a:schemeClr>
              </a:solidFill>
              <a:effectLst>
                <a:outerShdw blurRad="38100" dist="38100" dir="2700000" algn="tl">
                  <a:srgbClr val="000000">
                    <a:alpha val="43137"/>
                  </a:srgbClr>
                </a:outerShdw>
              </a:effectLst>
            </a:endParaRPr>
          </a:p>
        </p:txBody>
      </p:sp>
      <p:sp>
        <p:nvSpPr>
          <p:cNvPr id="18" name="Slide Number Placeholder 2"/>
          <p:cNvSpPr>
            <a:spLocks noGrp="1"/>
          </p:cNvSpPr>
          <p:nvPr>
            <p:ph type="sldNum" sz="quarter"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defRPr>
                <a:solidFill>
                  <a:schemeClr val="tx1"/>
                </a:solidFill>
                <a:latin typeface="Arial" charset="0"/>
              </a:defRPr>
            </a:lvl1pPr>
            <a:lvl2pPr marL="663826" indent="-255318">
              <a:defRPr>
                <a:solidFill>
                  <a:schemeClr val="tx1"/>
                </a:solidFill>
                <a:latin typeface="Arial" charset="0"/>
              </a:defRPr>
            </a:lvl2pPr>
            <a:lvl3pPr marL="1021271" indent="-204254">
              <a:defRPr>
                <a:solidFill>
                  <a:schemeClr val="tx1"/>
                </a:solidFill>
                <a:latin typeface="Arial" charset="0"/>
              </a:defRPr>
            </a:lvl3pPr>
            <a:lvl4pPr marL="1429779" indent="-204254">
              <a:defRPr>
                <a:solidFill>
                  <a:schemeClr val="tx1"/>
                </a:solidFill>
                <a:latin typeface="Arial" charset="0"/>
              </a:defRPr>
            </a:lvl4pPr>
            <a:lvl5pPr marL="1838287" indent="-204254">
              <a:defRPr>
                <a:solidFill>
                  <a:schemeClr val="tx1"/>
                </a:solidFill>
                <a:latin typeface="Arial" charset="0"/>
              </a:defRPr>
            </a:lvl5pPr>
            <a:lvl6pPr marL="2246795" indent="-204254" fontAlgn="base">
              <a:spcBef>
                <a:spcPct val="0"/>
              </a:spcBef>
              <a:spcAft>
                <a:spcPct val="0"/>
              </a:spcAft>
              <a:defRPr>
                <a:solidFill>
                  <a:schemeClr val="tx1"/>
                </a:solidFill>
                <a:latin typeface="Arial" charset="0"/>
              </a:defRPr>
            </a:lvl6pPr>
            <a:lvl7pPr marL="2655303" indent="-204254" fontAlgn="base">
              <a:spcBef>
                <a:spcPct val="0"/>
              </a:spcBef>
              <a:spcAft>
                <a:spcPct val="0"/>
              </a:spcAft>
              <a:defRPr>
                <a:solidFill>
                  <a:schemeClr val="tx1"/>
                </a:solidFill>
                <a:latin typeface="Arial" charset="0"/>
              </a:defRPr>
            </a:lvl7pPr>
            <a:lvl8pPr marL="3063812" indent="-204254" fontAlgn="base">
              <a:spcBef>
                <a:spcPct val="0"/>
              </a:spcBef>
              <a:spcAft>
                <a:spcPct val="0"/>
              </a:spcAft>
              <a:defRPr>
                <a:solidFill>
                  <a:schemeClr val="tx1"/>
                </a:solidFill>
                <a:latin typeface="Arial" charset="0"/>
              </a:defRPr>
            </a:lvl8pPr>
            <a:lvl9pPr marL="3472320" indent="-204254" fontAlgn="base">
              <a:spcBef>
                <a:spcPct val="0"/>
              </a:spcBef>
              <a:spcAft>
                <a:spcPct val="0"/>
              </a:spcAft>
              <a:defRPr>
                <a:solidFill>
                  <a:schemeClr val="tx1"/>
                </a:solidFill>
                <a:latin typeface="Arial" charset="0"/>
              </a:defRPr>
            </a:lvl9pPr>
          </a:lstStyle>
          <a:p>
            <a:pPr algn="r">
              <a:defRPr/>
            </a:pPr>
            <a:endParaRPr lang="en-US" altLang="en-US" dirty="0">
              <a:solidFill>
                <a:srgbClr val="898989"/>
              </a:solidFill>
              <a:cs typeface="+mn-cs"/>
            </a:endParaRPr>
          </a:p>
        </p:txBody>
      </p:sp>
      <p:sp>
        <p:nvSpPr>
          <p:cNvPr id="19" name="TextBox 18"/>
          <p:cNvSpPr txBox="1"/>
          <p:nvPr/>
        </p:nvSpPr>
        <p:spPr>
          <a:xfrm>
            <a:off x="8237701" y="273772"/>
            <a:ext cx="404726" cy="4595957"/>
          </a:xfrm>
          <a:prstGeom prst="rect">
            <a:avLst/>
          </a:prstGeom>
          <a:solidFill>
            <a:srgbClr val="5F5F5F"/>
          </a:solidFill>
        </p:spPr>
        <p:txBody>
          <a:bodyPr vert="vert270" wrap="square" rtlCol="0">
            <a:spAutoFit/>
          </a:bodyPr>
          <a:lstStyle>
            <a:defPPr>
              <a:defRPr lang="en-US"/>
            </a:defPPr>
            <a:lvl1pPr lvl="0" algn="ctr">
              <a:defRPr sz="1600">
                <a:solidFill>
                  <a:schemeClr val="bg1"/>
                </a:solidFill>
                <a:latin typeface="Calibri" panose="020F0502020204030204" pitchFamily="34" charset="0"/>
              </a:defRPr>
            </a:lvl1pPr>
          </a:lstStyle>
          <a:p>
            <a:r>
              <a:rPr lang="en-ZA" sz="1430" dirty="0"/>
              <a:t>Helping students build a brighter tomorrow</a:t>
            </a:r>
          </a:p>
        </p:txBody>
      </p:sp>
    </p:spTree>
    <p:extLst>
      <p:ext uri="{BB962C8B-B14F-4D97-AF65-F5344CB8AC3E}">
        <p14:creationId xmlns:p14="http://schemas.microsoft.com/office/powerpoint/2010/main" val="4953870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xmlns="" id="{B1BFB8A2-70A5-0346-843A-8324B391E427}"/>
              </a:ext>
            </a:extLst>
          </p:cNvPr>
          <p:cNvSpPr/>
          <p:nvPr/>
        </p:nvSpPr>
        <p:spPr>
          <a:xfrm>
            <a:off x="3413835" y="1"/>
            <a:ext cx="5211743"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ZA" altLang="en-US" sz="1608" b="1" dirty="0"/>
          </a:p>
          <a:p>
            <a:pPr marL="255318" indent="-255318">
              <a:buFont typeface="Arial" panose="020B0604020202020204" pitchFamily="34" charset="0"/>
              <a:buChar char="•"/>
            </a:pPr>
            <a:r>
              <a:rPr lang="en-US" sz="1608" b="1" dirty="0">
                <a:latin typeface="Arial Black" panose="020B0604020202020204" pitchFamily="34" charset="0"/>
                <a:cs typeface="Arial Black" panose="020B0604020202020204" pitchFamily="34" charset="0"/>
              </a:rPr>
              <a:t>Inclusion of the PLP programme and is funded for one year only </a:t>
            </a:r>
          </a:p>
          <a:p>
            <a:pPr marL="255318" indent="-255318">
              <a:buFont typeface="Arial" panose="020B0604020202020204" pitchFamily="34" charset="0"/>
              <a:buChar char="•"/>
            </a:pPr>
            <a:r>
              <a:rPr lang="en-US" sz="1608" b="1" dirty="0">
                <a:latin typeface="Arial Black" panose="020B0604020202020204" pitchFamily="34" charset="0"/>
                <a:cs typeface="Arial Black" panose="020B0604020202020204" pitchFamily="34" charset="0"/>
              </a:rPr>
              <a:t>Application of the N+1 Principle </a:t>
            </a:r>
          </a:p>
          <a:p>
            <a:pPr marL="255318" indent="-255318">
              <a:buFont typeface="Arial" panose="020B0604020202020204" pitchFamily="34" charset="0"/>
              <a:buChar char="•"/>
            </a:pPr>
            <a:r>
              <a:rPr lang="en-US" sz="1608" b="1" dirty="0">
                <a:latin typeface="Arial Black" panose="020B0604020202020204" pitchFamily="34" charset="0"/>
                <a:cs typeface="Arial Black" panose="020B0604020202020204" pitchFamily="34" charset="0"/>
              </a:rPr>
              <a:t>Online issuing and Signing of SOP no longer a requirement </a:t>
            </a:r>
          </a:p>
          <a:p>
            <a:pPr marL="255318" indent="-255318">
              <a:buFont typeface="Arial" panose="020B0604020202020204" pitchFamily="34" charset="0"/>
              <a:buChar char="•"/>
            </a:pPr>
            <a:r>
              <a:rPr lang="en-US" sz="1608" b="1" dirty="0">
                <a:latin typeface="Arial Black" panose="020B0604020202020204" pitchFamily="34" charset="0"/>
                <a:cs typeface="Arial Black" panose="020B0604020202020204" pitchFamily="34" charset="0"/>
              </a:rPr>
              <a:t>Amendments to the FAC function including the introduction of DP: Finance </a:t>
            </a:r>
          </a:p>
          <a:p>
            <a:pPr algn="just" defTabSz="408508">
              <a:defRPr/>
            </a:pPr>
            <a:r>
              <a:rPr lang="en-ZA" sz="1430" dirty="0">
                <a:solidFill>
                  <a:prstClr val="black"/>
                </a:solidFill>
                <a:ea typeface="ＭＳ Ｐゴシック" pitchFamily="34" charset="-128"/>
              </a:rPr>
              <a:t>The FAC is no longer required to perform the following duties: </a:t>
            </a:r>
          </a:p>
          <a:p>
            <a:pPr lvl="1" algn="just" defTabSz="408508">
              <a:buFont typeface="Wingdings" panose="05000000000000000000" pitchFamily="2" charset="2"/>
              <a:buChar char="ü"/>
              <a:defRPr/>
            </a:pPr>
            <a:r>
              <a:rPr lang="en-ZA" sz="1430" dirty="0">
                <a:solidFill>
                  <a:prstClr val="black"/>
                </a:solidFill>
                <a:ea typeface="ＭＳ Ｐゴシック" pitchFamily="34" charset="-128"/>
              </a:rPr>
              <a:t>Develop the criteria for awarding allowances</a:t>
            </a:r>
          </a:p>
          <a:p>
            <a:pPr lvl="1" algn="just" defTabSz="408508">
              <a:buFont typeface="Wingdings" panose="05000000000000000000" pitchFamily="2" charset="2"/>
              <a:buChar char="ü"/>
              <a:defRPr/>
            </a:pPr>
            <a:r>
              <a:rPr lang="en-ZA" sz="1430" dirty="0">
                <a:solidFill>
                  <a:prstClr val="black"/>
                </a:solidFill>
                <a:ea typeface="ＭＳ Ｐゴシック" pitchFamily="34" charset="-128"/>
              </a:rPr>
              <a:t>Decide on the size/amount of the allowances</a:t>
            </a:r>
          </a:p>
          <a:p>
            <a:pPr marL="255318" indent="-255318">
              <a:buFont typeface="Arial" panose="020B0604020202020204" pitchFamily="34" charset="0"/>
              <a:buChar char="•"/>
            </a:pPr>
            <a:endParaRPr lang="en-US" sz="1608" b="1" dirty="0">
              <a:latin typeface="Arial Black" panose="020B0604020202020204" pitchFamily="34" charset="0"/>
              <a:cs typeface="Arial Black" panose="020B0604020202020204" pitchFamily="34" charset="0"/>
            </a:endParaRPr>
          </a:p>
          <a:p>
            <a:pPr marL="255318" indent="-255318">
              <a:buFont typeface="Arial" panose="020B0604020202020204" pitchFamily="34" charset="0"/>
              <a:buChar char="•"/>
            </a:pPr>
            <a:r>
              <a:rPr lang="en-US" sz="1608" b="1" dirty="0">
                <a:latin typeface="Arial Black" panose="020B0604020202020204" pitchFamily="34" charset="0"/>
                <a:cs typeface="Arial Black" panose="020B0604020202020204" pitchFamily="34" charset="0"/>
              </a:rPr>
              <a:t>Discussion point: 80 percent attendance policy implementation </a:t>
            </a:r>
          </a:p>
          <a:p>
            <a:pPr marL="255318" indent="-255318">
              <a:buFont typeface="Arial" panose="020B0604020202020204" pitchFamily="34" charset="0"/>
              <a:buChar char="•"/>
            </a:pPr>
            <a:r>
              <a:rPr lang="en-US" sz="1608" b="1" dirty="0">
                <a:latin typeface="Arial Black" panose="020B0604020202020204" pitchFamily="34" charset="0"/>
                <a:cs typeface="Arial Black" panose="020B0604020202020204" pitchFamily="34" charset="0"/>
              </a:rPr>
              <a:t>Results and Future funding for returning students. </a:t>
            </a:r>
          </a:p>
        </p:txBody>
      </p:sp>
      <p:sp>
        <p:nvSpPr>
          <p:cNvPr id="3" name="Title 1">
            <a:extLst>
              <a:ext uri="{FF2B5EF4-FFF2-40B4-BE49-F238E27FC236}">
                <a16:creationId xmlns:a16="http://schemas.microsoft.com/office/drawing/2014/main" xmlns="" id="{86B77AE3-3204-45C1-9421-F544E56576C4}"/>
              </a:ext>
            </a:extLst>
          </p:cNvPr>
          <p:cNvSpPr txBox="1">
            <a:spLocks/>
          </p:cNvSpPr>
          <p:nvPr/>
        </p:nvSpPr>
        <p:spPr>
          <a:xfrm>
            <a:off x="3864232" y="834502"/>
            <a:ext cx="4651146" cy="1835325"/>
          </a:xfrm>
          <a:prstGeom prst="rect">
            <a:avLst/>
          </a:prstGeom>
        </p:spPr>
        <p:txBody>
          <a:bodyPr vert="horz" lIns="81706" tIns="40853" rIns="81706" bIns="40853" rtlCol="0" anchor="t" anchorCtr="0">
            <a:noAutofit/>
          </a:bodyPr>
          <a:lstStyle>
            <a:lvl1pPr algn="l" defTabSz="914408" rtl="0" eaLnBrk="1" latinLnBrk="0" hangingPunct="1">
              <a:spcBef>
                <a:spcPct val="0"/>
              </a:spcBef>
              <a:buNone/>
              <a:defRPr sz="2200" b="1" i="0" kern="1200" spc="-150" baseline="0">
                <a:solidFill>
                  <a:schemeClr val="tx1"/>
                </a:solidFill>
                <a:latin typeface="Arial" panose="020B0604020202020204" pitchFamily="34" charset="0"/>
                <a:ea typeface="+mj-ea"/>
                <a:cs typeface="Arial" panose="020B0604020202020204" pitchFamily="34" charset="0"/>
              </a:defRPr>
            </a:lvl1pPr>
          </a:lstStyle>
          <a:p>
            <a:pPr marL="255318" indent="-255318">
              <a:lnSpc>
                <a:spcPct val="150000"/>
              </a:lnSpc>
              <a:buFont typeface="Arial" panose="020B0604020202020204" pitchFamily="34" charset="0"/>
              <a:buChar char="•"/>
            </a:pPr>
            <a:endParaRPr lang="en-US" sz="1608" b="0" spc="0" dirty="0"/>
          </a:p>
        </p:txBody>
      </p:sp>
      <p:sp>
        <p:nvSpPr>
          <p:cNvPr id="9" name="Title 1">
            <a:extLst>
              <a:ext uri="{FF2B5EF4-FFF2-40B4-BE49-F238E27FC236}">
                <a16:creationId xmlns:a16="http://schemas.microsoft.com/office/drawing/2014/main" xmlns="" id="{823D1FFE-BE4D-3541-A0EE-E9563B3DC9D0}"/>
              </a:ext>
            </a:extLst>
          </p:cNvPr>
          <p:cNvSpPr txBox="1">
            <a:spLocks/>
          </p:cNvSpPr>
          <p:nvPr/>
        </p:nvSpPr>
        <p:spPr>
          <a:xfrm>
            <a:off x="1161847" y="1121966"/>
            <a:ext cx="3272225" cy="337356"/>
          </a:xfrm>
          <a:prstGeom prst="rect">
            <a:avLst/>
          </a:prstGeom>
        </p:spPr>
        <p:txBody>
          <a:bodyPr vert="horz" lIns="81706" tIns="40853" rIns="81706" bIns="40853" rtlCol="0" anchor="ctr">
            <a:noAutofit/>
          </a:bodyPr>
          <a:lstStyle>
            <a:lvl1pPr algn="l" defTabSz="914408" rtl="0" eaLnBrk="1" latinLnBrk="0" hangingPunct="1">
              <a:spcBef>
                <a:spcPct val="0"/>
              </a:spcBef>
              <a:buNone/>
              <a:defRPr sz="2200" b="1" i="0" kern="1200" spc="-150" baseline="0">
                <a:solidFill>
                  <a:schemeClr val="tx1"/>
                </a:solidFill>
                <a:latin typeface="Arial" panose="020B0604020202020204" pitchFamily="34" charset="0"/>
                <a:ea typeface="+mj-ea"/>
                <a:cs typeface="Arial" panose="020B0604020202020204" pitchFamily="34" charset="0"/>
              </a:defRPr>
            </a:lvl1pPr>
          </a:lstStyle>
          <a:p>
            <a:r>
              <a:rPr lang="en-ZA" sz="1608" b="0" spc="0" dirty="0">
                <a:solidFill>
                  <a:schemeClr val="accent2"/>
                </a:solidFill>
                <a:latin typeface="Arial Black" panose="020B0604020202020204" pitchFamily="34" charset="0"/>
                <a:cs typeface="Arial Black" panose="020B0604020202020204" pitchFamily="34" charset="0"/>
              </a:rPr>
              <a:t>2020 Preps</a:t>
            </a:r>
            <a:endParaRPr lang="en-US" sz="1608" b="0" spc="0" dirty="0">
              <a:solidFill>
                <a:schemeClr val="accent2"/>
              </a:solidFill>
              <a:latin typeface="Arial Black" panose="020B0604020202020204" pitchFamily="34" charset="0"/>
              <a:cs typeface="Arial Black" panose="020B0604020202020204" pitchFamily="34" charset="0"/>
            </a:endParaRPr>
          </a:p>
        </p:txBody>
      </p:sp>
      <p:pic>
        <p:nvPicPr>
          <p:cNvPr id="11" name="Picture 10">
            <a:extLst>
              <a:ext uri="{FF2B5EF4-FFF2-40B4-BE49-F238E27FC236}">
                <a16:creationId xmlns:a16="http://schemas.microsoft.com/office/drawing/2014/main" xmlns="" id="{441CE057-9EF0-9A47-8FB8-5BA3ED330793}"/>
              </a:ext>
            </a:extLst>
          </p:cNvPr>
          <p:cNvPicPr>
            <a:picLocks noChangeAspect="1"/>
          </p:cNvPicPr>
          <p:nvPr/>
        </p:nvPicPr>
        <p:blipFill>
          <a:blip r:embed="rId2"/>
          <a:stretch>
            <a:fillRect/>
          </a:stretch>
        </p:blipFill>
        <p:spPr>
          <a:xfrm>
            <a:off x="904477" y="641475"/>
            <a:ext cx="1994618" cy="1761743"/>
          </a:xfrm>
          <a:prstGeom prst="rect">
            <a:avLst/>
          </a:prstGeom>
        </p:spPr>
      </p:pic>
      <p:pic>
        <p:nvPicPr>
          <p:cNvPr id="6" name="Picture 5">
            <a:extLst>
              <a:ext uri="{FF2B5EF4-FFF2-40B4-BE49-F238E27FC236}">
                <a16:creationId xmlns:a16="http://schemas.microsoft.com/office/drawing/2014/main" xmlns="" id="{6E802D09-BA4C-437D-9E3B-9FF6A68F323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3244"/>
          <a:stretch/>
        </p:blipFill>
        <p:spPr>
          <a:xfrm>
            <a:off x="518423" y="4373341"/>
            <a:ext cx="1160030" cy="643426"/>
          </a:xfrm>
          <a:prstGeom prst="rect">
            <a:avLst/>
          </a:prstGeom>
        </p:spPr>
      </p:pic>
      <p:sp>
        <p:nvSpPr>
          <p:cNvPr id="2" name="Rectangle 1">
            <a:extLst>
              <a:ext uri="{FF2B5EF4-FFF2-40B4-BE49-F238E27FC236}">
                <a16:creationId xmlns:a16="http://schemas.microsoft.com/office/drawing/2014/main" xmlns="" id="{CAD648E9-6378-4175-A783-E36281DEB1BC}"/>
              </a:ext>
            </a:extLst>
          </p:cNvPr>
          <p:cNvSpPr>
            <a:spLocks noChangeArrowheads="1"/>
          </p:cNvSpPr>
          <p:nvPr/>
        </p:nvSpPr>
        <p:spPr bwMode="auto">
          <a:xfrm>
            <a:off x="486705" y="-199349"/>
            <a:ext cx="200274" cy="398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1706" tIns="0" rIns="81706" bIns="0" numCol="1" anchor="ctr" anchorCtr="0" compatLnSpc="1">
            <a:prstTxWarp prst="textNoShape">
              <a:avLst/>
            </a:prstTxWarp>
            <a:spAutoFit/>
          </a:bodyPr>
          <a:lstStyle/>
          <a:p>
            <a:pPr defTabSz="817016" eaLnBrk="0" fontAlgn="base" hangingPunct="0">
              <a:spcBef>
                <a:spcPct val="0"/>
              </a:spcBef>
              <a:spcAft>
                <a:spcPct val="0"/>
              </a:spcAft>
            </a:pPr>
            <a:r>
              <a:rPr lang="en-ZA" altLang="en-US" sz="983" dirty="0">
                <a:solidFill>
                  <a:srgbClr val="1F497D"/>
                </a:solidFill>
                <a:latin typeface="Arial" panose="020B0604020202020204" pitchFamily="34" charset="0"/>
                <a:ea typeface="Calibri" panose="020F0502020204030204" pitchFamily="34" charset="0"/>
              </a:rPr>
              <a:t>.</a:t>
            </a:r>
            <a:endParaRPr lang="en-US" altLang="en-US" sz="715" dirty="0">
              <a:latin typeface="Arial" panose="020B0604020202020204" pitchFamily="34" charset="0"/>
            </a:endParaRPr>
          </a:p>
          <a:p>
            <a:pPr defTabSz="817016" eaLnBrk="0" fontAlgn="base" hangingPunct="0">
              <a:spcBef>
                <a:spcPct val="0"/>
              </a:spcBef>
              <a:spcAft>
                <a:spcPct val="0"/>
              </a:spcAft>
            </a:pPr>
            <a:endParaRPr lang="en-US" altLang="en-US" sz="1608" dirty="0">
              <a:latin typeface="Arial" panose="020B0604020202020204" pitchFamily="34" charset="0"/>
            </a:endParaRPr>
          </a:p>
        </p:txBody>
      </p:sp>
    </p:spTree>
    <p:extLst>
      <p:ext uri="{BB962C8B-B14F-4D97-AF65-F5344CB8AC3E}">
        <p14:creationId xmlns:p14="http://schemas.microsoft.com/office/powerpoint/2010/main" val="826838186"/>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0B81761-180B-4FFF-9D66-28CB7466E6C0}"/>
              </a:ext>
            </a:extLst>
          </p:cNvPr>
          <p:cNvSpPr>
            <a:spLocks noGrp="1"/>
          </p:cNvSpPr>
          <p:nvPr>
            <p:ph type="title"/>
          </p:nvPr>
        </p:nvSpPr>
        <p:spPr>
          <a:xfrm>
            <a:off x="1547902" y="81856"/>
            <a:ext cx="5822791" cy="567139"/>
          </a:xfrm>
        </p:spPr>
        <p:txBody>
          <a:bodyPr/>
          <a:lstStyle/>
          <a:p>
            <a:pPr algn="ctr"/>
            <a:r>
              <a:rPr lang="en-ZA" dirty="0"/>
              <a:t>DECLARATION PROCESS </a:t>
            </a:r>
            <a:endParaRPr lang="en-US" dirty="0"/>
          </a:p>
        </p:txBody>
      </p:sp>
      <p:sp>
        <p:nvSpPr>
          <p:cNvPr id="3" name="Text Placeholder 2">
            <a:extLst>
              <a:ext uri="{FF2B5EF4-FFF2-40B4-BE49-F238E27FC236}">
                <a16:creationId xmlns:a16="http://schemas.microsoft.com/office/drawing/2014/main" xmlns="" id="{9620BDC5-CBD9-416B-8923-CD2C95FE02CD}"/>
              </a:ext>
            </a:extLst>
          </p:cNvPr>
          <p:cNvSpPr>
            <a:spLocks noGrp="1"/>
          </p:cNvSpPr>
          <p:nvPr>
            <p:ph type="body" idx="1"/>
          </p:nvPr>
        </p:nvSpPr>
        <p:spPr>
          <a:xfrm flipH="1">
            <a:off x="-1641188" y="948166"/>
            <a:ext cx="257370" cy="722789"/>
          </a:xfrm>
        </p:spPr>
        <p:txBody>
          <a:bodyPr>
            <a:normAutofit/>
          </a:bodyPr>
          <a:lstStyle/>
          <a:p>
            <a:pPr marL="0" indent="0">
              <a:buNone/>
            </a:pPr>
            <a:endParaRPr lang="en-ZA" sz="1340" dirty="0"/>
          </a:p>
        </p:txBody>
      </p:sp>
      <p:sp>
        <p:nvSpPr>
          <p:cNvPr id="4" name="Slide Number Placeholder 3">
            <a:extLst>
              <a:ext uri="{FF2B5EF4-FFF2-40B4-BE49-F238E27FC236}">
                <a16:creationId xmlns:a16="http://schemas.microsoft.com/office/drawing/2014/main" xmlns="" id="{378CBCE2-6322-4D0B-BC3A-B1C93EC7791C}"/>
              </a:ext>
            </a:extLst>
          </p:cNvPr>
          <p:cNvSpPr>
            <a:spLocks noGrp="1"/>
          </p:cNvSpPr>
          <p:nvPr>
            <p:ph type="sldNum" sz="quarter" idx="2"/>
          </p:nvPr>
        </p:nvSpPr>
        <p:spPr>
          <a:xfrm>
            <a:off x="3397311" y="376943"/>
            <a:ext cx="76387" cy="180049"/>
          </a:xfrm>
        </p:spPr>
        <p:txBody>
          <a:bodyPr/>
          <a:lstStyle/>
          <a:p>
            <a:pPr defTabSz="276595" hangingPunct="0"/>
            <a:fld id="{86CB4B4D-7CA3-9044-876B-883B54F8677D}" type="slidenum">
              <a:rPr lang="en-GB" kern="0">
                <a:solidFill>
                  <a:srgbClr val="3F3F3F">
                    <a:lumMod val="60000"/>
                    <a:lumOff val="40000"/>
                  </a:srgbClr>
                </a:solidFill>
                <a:latin typeface="Arial"/>
              </a:rPr>
              <a:pPr defTabSz="276595" hangingPunct="0"/>
              <a:t>12</a:t>
            </a:fld>
            <a:endParaRPr lang="en-GB" kern="0">
              <a:solidFill>
                <a:srgbClr val="3F3F3F">
                  <a:lumMod val="60000"/>
                  <a:lumOff val="40000"/>
                </a:srgbClr>
              </a:solidFill>
              <a:latin typeface="Arial"/>
            </a:endParaRPr>
          </a:p>
        </p:txBody>
      </p:sp>
      <p:pic>
        <p:nvPicPr>
          <p:cNvPr id="8" name="Picture 7">
            <a:extLst>
              <a:ext uri="{FF2B5EF4-FFF2-40B4-BE49-F238E27FC236}">
                <a16:creationId xmlns:a16="http://schemas.microsoft.com/office/drawing/2014/main" xmlns="" id="{F1CC78ED-4C14-4F1B-B229-A8928F82E058}"/>
              </a:ext>
            </a:extLst>
          </p:cNvPr>
          <p:cNvPicPr>
            <a:picLocks noChangeAspect="1"/>
          </p:cNvPicPr>
          <p:nvPr/>
        </p:nvPicPr>
        <p:blipFill>
          <a:blip r:embed="rId2"/>
          <a:stretch>
            <a:fillRect/>
          </a:stretch>
        </p:blipFill>
        <p:spPr>
          <a:xfrm>
            <a:off x="904477" y="648995"/>
            <a:ext cx="7656758" cy="4633218"/>
          </a:xfrm>
          <a:prstGeom prst="rect">
            <a:avLst/>
          </a:prstGeom>
        </p:spPr>
      </p:pic>
    </p:spTree>
    <p:extLst>
      <p:ext uri="{BB962C8B-B14F-4D97-AF65-F5344CB8AC3E}">
        <p14:creationId xmlns:p14="http://schemas.microsoft.com/office/powerpoint/2010/main" val="3030025402"/>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xmlns="" id="{B1BFB8A2-70A5-0346-843A-8324B391E427}"/>
              </a:ext>
            </a:extLst>
          </p:cNvPr>
          <p:cNvSpPr/>
          <p:nvPr/>
        </p:nvSpPr>
        <p:spPr>
          <a:xfrm>
            <a:off x="3413835" y="1"/>
            <a:ext cx="463266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5318" indent="-255318">
              <a:buFont typeface="Arial" panose="020B0604020202020204" pitchFamily="34" charset="0"/>
              <a:buChar char="•"/>
            </a:pPr>
            <a:r>
              <a:rPr lang="en-US" sz="1608" b="1" dirty="0">
                <a:latin typeface="Arial Black" panose="020B0604020202020204" pitchFamily="34" charset="0"/>
                <a:cs typeface="Arial Black" panose="020B0604020202020204" pitchFamily="34" charset="0"/>
              </a:rPr>
              <a:t>Late submission of data and frequent updates and changes </a:t>
            </a:r>
          </a:p>
          <a:p>
            <a:pPr marL="255318" indent="-255318">
              <a:buFont typeface="Arial" panose="020B0604020202020204" pitchFamily="34" charset="0"/>
              <a:buChar char="•"/>
            </a:pPr>
            <a:r>
              <a:rPr lang="en-US" sz="1608" b="1" dirty="0">
                <a:latin typeface="Arial Black" panose="020B0604020202020204" pitchFamily="34" charset="0"/>
                <a:cs typeface="Arial Black" panose="020B0604020202020204" pitchFamily="34" charset="0"/>
              </a:rPr>
              <a:t>Tuition fees claimed are above the allowed cap, especially for Trimester courses. </a:t>
            </a:r>
          </a:p>
          <a:p>
            <a:pPr marL="255318" indent="-255318">
              <a:buFont typeface="Arial" panose="020B0604020202020204" pitchFamily="34" charset="0"/>
              <a:buChar char="•"/>
            </a:pPr>
            <a:r>
              <a:rPr lang="en-US" sz="1608" b="1" dirty="0">
                <a:latin typeface="Arial Black" panose="020B0604020202020204" pitchFamily="34" charset="0"/>
                <a:cs typeface="Arial Black" panose="020B0604020202020204" pitchFamily="34" charset="0"/>
              </a:rPr>
              <a:t>Allowances not standardized or students claimed for personal allowance and not transport / accommodation. </a:t>
            </a:r>
          </a:p>
          <a:p>
            <a:pPr marL="255318" indent="-255318">
              <a:buFont typeface="Arial" panose="020B0604020202020204" pitchFamily="34" charset="0"/>
              <a:buChar char="•"/>
            </a:pPr>
            <a:r>
              <a:rPr lang="en-US" sz="1608" b="1" dirty="0">
                <a:latin typeface="Arial Black" panose="020B0604020202020204" pitchFamily="34" charset="0"/>
                <a:cs typeface="Arial Black" panose="020B0604020202020204" pitchFamily="34" charset="0"/>
              </a:rPr>
              <a:t>Student ID numbers are incorrect </a:t>
            </a:r>
          </a:p>
          <a:p>
            <a:pPr marL="255318" indent="-255318">
              <a:buFont typeface="Arial" panose="020B0604020202020204" pitchFamily="34" charset="0"/>
              <a:buChar char="•"/>
            </a:pPr>
            <a:endParaRPr lang="en-US" sz="1608" b="1" dirty="0">
              <a:latin typeface="Arial Black" panose="020B0604020202020204" pitchFamily="34" charset="0"/>
              <a:cs typeface="Arial Black" panose="020B0604020202020204" pitchFamily="34" charset="0"/>
            </a:endParaRPr>
          </a:p>
          <a:p>
            <a:pPr marL="255318" indent="-255318">
              <a:buFont typeface="Arial" panose="020B0604020202020204" pitchFamily="34" charset="0"/>
              <a:buChar char="•"/>
            </a:pPr>
            <a:r>
              <a:rPr lang="en-US" sz="1608" b="1" dirty="0">
                <a:latin typeface="Arial Black" panose="020B0604020202020204" pitchFamily="34" charset="0"/>
                <a:cs typeface="Arial Black" panose="020B0604020202020204" pitchFamily="34" charset="0"/>
              </a:rPr>
              <a:t>Amounts filled under private accommodation field and not Yes/ No as requested. </a:t>
            </a:r>
          </a:p>
          <a:p>
            <a:pPr marL="255318" indent="-255318">
              <a:buFont typeface="Arial" panose="020B0604020202020204" pitchFamily="34" charset="0"/>
              <a:buChar char="•"/>
            </a:pPr>
            <a:r>
              <a:rPr lang="en-US" sz="1608" b="1" dirty="0">
                <a:latin typeface="Arial Black" panose="020B0604020202020204" pitchFamily="34" charset="0"/>
                <a:cs typeface="Arial Black" panose="020B0604020202020204" pitchFamily="34" charset="0"/>
              </a:rPr>
              <a:t>Duplication of course codes </a:t>
            </a:r>
          </a:p>
          <a:p>
            <a:pPr marL="255318" indent="-255318">
              <a:buFont typeface="Arial" panose="020B0604020202020204" pitchFamily="34" charset="0"/>
              <a:buChar char="•"/>
            </a:pPr>
            <a:r>
              <a:rPr lang="en-US" sz="1608" b="1" dirty="0">
                <a:latin typeface="Arial Black" panose="020B0604020202020204" pitchFamily="34" charset="0"/>
                <a:cs typeface="Arial Black" panose="020B0604020202020204" pitchFamily="34" charset="0"/>
              </a:rPr>
              <a:t>Formatting ( text vs numbers) </a:t>
            </a:r>
          </a:p>
        </p:txBody>
      </p:sp>
      <p:sp>
        <p:nvSpPr>
          <p:cNvPr id="3" name="Title 1">
            <a:extLst>
              <a:ext uri="{FF2B5EF4-FFF2-40B4-BE49-F238E27FC236}">
                <a16:creationId xmlns:a16="http://schemas.microsoft.com/office/drawing/2014/main" xmlns="" id="{86B77AE3-3204-45C1-9421-F544E56576C4}"/>
              </a:ext>
            </a:extLst>
          </p:cNvPr>
          <p:cNvSpPr txBox="1">
            <a:spLocks/>
          </p:cNvSpPr>
          <p:nvPr/>
        </p:nvSpPr>
        <p:spPr>
          <a:xfrm>
            <a:off x="3864232" y="834502"/>
            <a:ext cx="4651146" cy="1835325"/>
          </a:xfrm>
          <a:prstGeom prst="rect">
            <a:avLst/>
          </a:prstGeom>
        </p:spPr>
        <p:txBody>
          <a:bodyPr vert="horz" lIns="81706" tIns="40853" rIns="81706" bIns="40853" rtlCol="0" anchor="t" anchorCtr="0">
            <a:noAutofit/>
          </a:bodyPr>
          <a:lstStyle>
            <a:lvl1pPr algn="l" defTabSz="914408" rtl="0" eaLnBrk="1" latinLnBrk="0" hangingPunct="1">
              <a:spcBef>
                <a:spcPct val="0"/>
              </a:spcBef>
              <a:buNone/>
              <a:defRPr sz="2200" b="1" i="0" kern="1200" spc="-150" baseline="0">
                <a:solidFill>
                  <a:schemeClr val="tx1"/>
                </a:solidFill>
                <a:latin typeface="Arial" panose="020B0604020202020204" pitchFamily="34" charset="0"/>
                <a:ea typeface="+mj-ea"/>
                <a:cs typeface="Arial" panose="020B0604020202020204" pitchFamily="34" charset="0"/>
              </a:defRPr>
            </a:lvl1pPr>
          </a:lstStyle>
          <a:p>
            <a:pPr marL="255318" indent="-255318">
              <a:lnSpc>
                <a:spcPct val="150000"/>
              </a:lnSpc>
              <a:buFont typeface="Arial" panose="020B0604020202020204" pitchFamily="34" charset="0"/>
              <a:buChar char="•"/>
            </a:pPr>
            <a:endParaRPr lang="en-US" sz="1608" b="0" spc="0" dirty="0"/>
          </a:p>
        </p:txBody>
      </p:sp>
      <p:sp>
        <p:nvSpPr>
          <p:cNvPr id="9" name="Title 1">
            <a:extLst>
              <a:ext uri="{FF2B5EF4-FFF2-40B4-BE49-F238E27FC236}">
                <a16:creationId xmlns:a16="http://schemas.microsoft.com/office/drawing/2014/main" xmlns="" id="{823D1FFE-BE4D-3541-A0EE-E9563B3DC9D0}"/>
              </a:ext>
            </a:extLst>
          </p:cNvPr>
          <p:cNvSpPr txBox="1">
            <a:spLocks/>
          </p:cNvSpPr>
          <p:nvPr/>
        </p:nvSpPr>
        <p:spPr>
          <a:xfrm>
            <a:off x="1161847" y="1121966"/>
            <a:ext cx="3272225" cy="337356"/>
          </a:xfrm>
          <a:prstGeom prst="rect">
            <a:avLst/>
          </a:prstGeom>
        </p:spPr>
        <p:txBody>
          <a:bodyPr vert="horz" lIns="81706" tIns="40853" rIns="81706" bIns="40853" rtlCol="0" anchor="ctr">
            <a:noAutofit/>
          </a:bodyPr>
          <a:lstStyle>
            <a:lvl1pPr algn="l" defTabSz="914408" rtl="0" eaLnBrk="1" latinLnBrk="0" hangingPunct="1">
              <a:spcBef>
                <a:spcPct val="0"/>
              </a:spcBef>
              <a:buNone/>
              <a:defRPr sz="2200" b="1" i="0" kern="1200" spc="-150" baseline="0">
                <a:solidFill>
                  <a:schemeClr val="tx1"/>
                </a:solidFill>
                <a:latin typeface="Arial" panose="020B0604020202020204" pitchFamily="34" charset="0"/>
                <a:ea typeface="+mj-ea"/>
                <a:cs typeface="Arial" panose="020B0604020202020204" pitchFamily="34" charset="0"/>
              </a:defRPr>
            </a:lvl1pPr>
          </a:lstStyle>
          <a:p>
            <a:r>
              <a:rPr lang="en-ZA" sz="1608" b="0" spc="0" dirty="0">
                <a:solidFill>
                  <a:schemeClr val="accent2"/>
                </a:solidFill>
                <a:latin typeface="Arial Black" panose="020B0604020202020204" pitchFamily="34" charset="0"/>
                <a:cs typeface="Arial Black" panose="020B0604020202020204" pitchFamily="34" charset="0"/>
              </a:rPr>
              <a:t>WHAT WE DISCOVER</a:t>
            </a:r>
            <a:endParaRPr lang="en-US" sz="1608" b="0" spc="0" dirty="0">
              <a:solidFill>
                <a:schemeClr val="accent2"/>
              </a:solidFill>
              <a:latin typeface="Arial Black" panose="020B0604020202020204" pitchFamily="34" charset="0"/>
              <a:cs typeface="Arial Black" panose="020B0604020202020204" pitchFamily="34" charset="0"/>
            </a:endParaRPr>
          </a:p>
        </p:txBody>
      </p:sp>
      <p:pic>
        <p:nvPicPr>
          <p:cNvPr id="11" name="Picture 10">
            <a:extLst>
              <a:ext uri="{FF2B5EF4-FFF2-40B4-BE49-F238E27FC236}">
                <a16:creationId xmlns:a16="http://schemas.microsoft.com/office/drawing/2014/main" xmlns="" id="{441CE057-9EF0-9A47-8FB8-5BA3ED330793}"/>
              </a:ext>
            </a:extLst>
          </p:cNvPr>
          <p:cNvPicPr>
            <a:picLocks noChangeAspect="1"/>
          </p:cNvPicPr>
          <p:nvPr/>
        </p:nvPicPr>
        <p:blipFill>
          <a:blip r:embed="rId2"/>
          <a:stretch>
            <a:fillRect/>
          </a:stretch>
        </p:blipFill>
        <p:spPr>
          <a:xfrm>
            <a:off x="904477" y="641475"/>
            <a:ext cx="1994618" cy="1761743"/>
          </a:xfrm>
          <a:prstGeom prst="rect">
            <a:avLst/>
          </a:prstGeom>
        </p:spPr>
      </p:pic>
      <p:pic>
        <p:nvPicPr>
          <p:cNvPr id="6" name="Picture 5">
            <a:extLst>
              <a:ext uri="{FF2B5EF4-FFF2-40B4-BE49-F238E27FC236}">
                <a16:creationId xmlns:a16="http://schemas.microsoft.com/office/drawing/2014/main" xmlns="" id="{6E802D09-BA4C-437D-9E3B-9FF6A68F323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3244"/>
          <a:stretch/>
        </p:blipFill>
        <p:spPr>
          <a:xfrm>
            <a:off x="518423" y="4373341"/>
            <a:ext cx="1160030" cy="643426"/>
          </a:xfrm>
          <a:prstGeom prst="rect">
            <a:avLst/>
          </a:prstGeom>
        </p:spPr>
      </p:pic>
      <p:sp>
        <p:nvSpPr>
          <p:cNvPr id="2" name="Rectangle 1">
            <a:extLst>
              <a:ext uri="{FF2B5EF4-FFF2-40B4-BE49-F238E27FC236}">
                <a16:creationId xmlns:a16="http://schemas.microsoft.com/office/drawing/2014/main" xmlns="" id="{CAD648E9-6378-4175-A783-E36281DEB1BC}"/>
              </a:ext>
            </a:extLst>
          </p:cNvPr>
          <p:cNvSpPr>
            <a:spLocks noChangeArrowheads="1"/>
          </p:cNvSpPr>
          <p:nvPr/>
        </p:nvSpPr>
        <p:spPr bwMode="auto">
          <a:xfrm>
            <a:off x="486705" y="-199349"/>
            <a:ext cx="200274" cy="398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1706" tIns="0" rIns="81706" bIns="0" numCol="1" anchor="ctr" anchorCtr="0" compatLnSpc="1">
            <a:prstTxWarp prst="textNoShape">
              <a:avLst/>
            </a:prstTxWarp>
            <a:spAutoFit/>
          </a:bodyPr>
          <a:lstStyle/>
          <a:p>
            <a:pPr defTabSz="817016" eaLnBrk="0" fontAlgn="base" hangingPunct="0">
              <a:spcBef>
                <a:spcPct val="0"/>
              </a:spcBef>
              <a:spcAft>
                <a:spcPct val="0"/>
              </a:spcAft>
            </a:pPr>
            <a:r>
              <a:rPr lang="en-ZA" altLang="en-US" sz="983" dirty="0">
                <a:solidFill>
                  <a:srgbClr val="1F497D"/>
                </a:solidFill>
                <a:latin typeface="Arial" panose="020B0604020202020204" pitchFamily="34" charset="0"/>
                <a:ea typeface="Calibri" panose="020F0502020204030204" pitchFamily="34" charset="0"/>
              </a:rPr>
              <a:t>.</a:t>
            </a:r>
            <a:endParaRPr lang="en-US" altLang="en-US" sz="715" dirty="0">
              <a:latin typeface="Arial" panose="020B0604020202020204" pitchFamily="34" charset="0"/>
            </a:endParaRPr>
          </a:p>
          <a:p>
            <a:pPr defTabSz="817016" eaLnBrk="0" fontAlgn="base" hangingPunct="0">
              <a:spcBef>
                <a:spcPct val="0"/>
              </a:spcBef>
              <a:spcAft>
                <a:spcPct val="0"/>
              </a:spcAft>
            </a:pPr>
            <a:endParaRPr lang="en-US" altLang="en-US" sz="1608" dirty="0">
              <a:latin typeface="Arial" panose="020B0604020202020204" pitchFamily="34" charset="0"/>
            </a:endParaRPr>
          </a:p>
        </p:txBody>
      </p:sp>
    </p:spTree>
    <p:extLst>
      <p:ext uri="{BB962C8B-B14F-4D97-AF65-F5344CB8AC3E}">
        <p14:creationId xmlns:p14="http://schemas.microsoft.com/office/powerpoint/2010/main" val="3437750"/>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4173588" y="801581"/>
          <a:ext cx="4026172" cy="36304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Chart 6"/>
          <p:cNvGraphicFramePr/>
          <p:nvPr/>
        </p:nvGraphicFramePr>
        <p:xfrm>
          <a:off x="962690" y="1736170"/>
          <a:ext cx="3088628" cy="2669622"/>
        </p:xfrm>
        <a:graphic>
          <a:graphicData uri="http://schemas.openxmlformats.org/drawingml/2006/chart">
            <c:chart xmlns:c="http://schemas.openxmlformats.org/drawingml/2006/chart" xmlns:r="http://schemas.openxmlformats.org/officeDocument/2006/relationships" r:id="rId7"/>
          </a:graphicData>
        </a:graphic>
      </p:graphicFrame>
      <p:sp>
        <p:nvSpPr>
          <p:cNvPr id="8" name="Rectangle 7"/>
          <p:cNvSpPr/>
          <p:nvPr/>
        </p:nvSpPr>
        <p:spPr>
          <a:xfrm>
            <a:off x="909951" y="1177711"/>
            <a:ext cx="3064431" cy="240710"/>
          </a:xfrm>
          <a:prstGeom prst="rect">
            <a:avLst/>
          </a:prstGeom>
        </p:spPr>
        <p:txBody>
          <a:bodyPr wrap="square" lIns="61279" tIns="30640" rIns="61279" bIns="30640">
            <a:spAutoFit/>
          </a:bodyPr>
          <a:lstStyle/>
          <a:p>
            <a:pPr algn="ctr" defTabSz="612579"/>
            <a:r>
              <a:rPr lang="en-ZA" sz="1162" b="1" dirty="0">
                <a:solidFill>
                  <a:prstClr val="black">
                    <a:lumMod val="75000"/>
                    <a:lumOff val="25000"/>
                  </a:prstClr>
                </a:solidFill>
                <a:latin typeface="Arial" panose="020B0604020202020204" pitchFamily="34" charset="0"/>
                <a:cs typeface="Arial" panose="020B0604020202020204" pitchFamily="34" charset="0"/>
              </a:rPr>
              <a:t>T</a:t>
            </a:r>
            <a:r>
              <a:rPr lang="en-US" sz="1162" b="1" dirty="0" err="1">
                <a:solidFill>
                  <a:prstClr val="black">
                    <a:lumMod val="75000"/>
                    <a:lumOff val="25000"/>
                  </a:prstClr>
                </a:solidFill>
                <a:latin typeface="Arial" panose="020B0604020202020204" pitchFamily="34" charset="0"/>
                <a:cs typeface="Arial" panose="020B0604020202020204" pitchFamily="34" charset="0"/>
              </a:rPr>
              <a:t>ypical</a:t>
            </a:r>
            <a:r>
              <a:rPr lang="en-US" sz="1162" b="1" dirty="0">
                <a:solidFill>
                  <a:prstClr val="black">
                    <a:lumMod val="75000"/>
                    <a:lumOff val="25000"/>
                  </a:prstClr>
                </a:solidFill>
                <a:latin typeface="Arial" panose="020B0604020202020204" pitchFamily="34" charset="0"/>
                <a:cs typeface="Arial" panose="020B0604020202020204" pitchFamily="34" charset="0"/>
              </a:rPr>
              <a:t> Reject Reasons by NSFAS  </a:t>
            </a:r>
          </a:p>
        </p:txBody>
      </p:sp>
      <p:grpSp>
        <p:nvGrpSpPr>
          <p:cNvPr id="10" name="Group 4"/>
          <p:cNvGrpSpPr>
            <a:grpSpLocks noChangeAspect="1"/>
          </p:cNvGrpSpPr>
          <p:nvPr/>
        </p:nvGrpSpPr>
        <p:grpSpPr bwMode="auto">
          <a:xfrm>
            <a:off x="4372418" y="1118060"/>
            <a:ext cx="295682" cy="294186"/>
            <a:chOff x="-278" y="129"/>
            <a:chExt cx="791" cy="787"/>
          </a:xfrm>
          <a:solidFill>
            <a:schemeClr val="accent1"/>
          </a:solidFill>
        </p:grpSpPr>
        <p:sp>
          <p:nvSpPr>
            <p:cNvPr id="13" name="Freeform 6"/>
            <p:cNvSpPr>
              <a:spLocks/>
            </p:cNvSpPr>
            <p:nvPr/>
          </p:nvSpPr>
          <p:spPr bwMode="auto">
            <a:xfrm>
              <a:off x="-278" y="135"/>
              <a:ext cx="397" cy="633"/>
            </a:xfrm>
            <a:custGeom>
              <a:avLst/>
              <a:gdLst>
                <a:gd name="T0" fmla="*/ 1753 w 1983"/>
                <a:gd name="T1" fmla="*/ 0 h 3164"/>
                <a:gd name="T2" fmla="*/ 1833 w 1983"/>
                <a:gd name="T3" fmla="*/ 13 h 3164"/>
                <a:gd name="T4" fmla="*/ 1901 w 1983"/>
                <a:gd name="T5" fmla="*/ 53 h 3164"/>
                <a:gd name="T6" fmla="*/ 1951 w 1983"/>
                <a:gd name="T7" fmla="*/ 113 h 3164"/>
                <a:gd name="T8" fmla="*/ 1979 w 1983"/>
                <a:gd name="T9" fmla="*/ 188 h 3164"/>
                <a:gd name="T10" fmla="*/ 1983 w 1983"/>
                <a:gd name="T11" fmla="*/ 1151 h 3164"/>
                <a:gd name="T12" fmla="*/ 1810 w 1983"/>
                <a:gd name="T13" fmla="*/ 229 h 3164"/>
                <a:gd name="T14" fmla="*/ 1799 w 1983"/>
                <a:gd name="T15" fmla="*/ 195 h 3164"/>
                <a:gd name="T16" fmla="*/ 1771 w 1983"/>
                <a:gd name="T17" fmla="*/ 175 h 3164"/>
                <a:gd name="T18" fmla="*/ 230 w 1983"/>
                <a:gd name="T19" fmla="*/ 171 h 3164"/>
                <a:gd name="T20" fmla="*/ 196 w 1983"/>
                <a:gd name="T21" fmla="*/ 182 h 3164"/>
                <a:gd name="T22" fmla="*/ 175 w 1983"/>
                <a:gd name="T23" fmla="*/ 211 h 3164"/>
                <a:gd name="T24" fmla="*/ 173 w 1983"/>
                <a:gd name="T25" fmla="*/ 1594 h 3164"/>
                <a:gd name="T26" fmla="*/ 184 w 1983"/>
                <a:gd name="T27" fmla="*/ 1628 h 3164"/>
                <a:gd name="T28" fmla="*/ 212 w 1983"/>
                <a:gd name="T29" fmla="*/ 1649 h 3164"/>
                <a:gd name="T30" fmla="*/ 1753 w 1983"/>
                <a:gd name="T31" fmla="*/ 1651 h 3164"/>
                <a:gd name="T32" fmla="*/ 1787 w 1983"/>
                <a:gd name="T33" fmla="*/ 1640 h 3164"/>
                <a:gd name="T34" fmla="*/ 1808 w 1983"/>
                <a:gd name="T35" fmla="*/ 1612 h 3164"/>
                <a:gd name="T36" fmla="*/ 1810 w 1983"/>
                <a:gd name="T37" fmla="*/ 1205 h 3164"/>
                <a:gd name="T38" fmla="*/ 1955 w 1983"/>
                <a:gd name="T39" fmla="*/ 1344 h 3164"/>
                <a:gd name="T40" fmla="*/ 1968 w 1983"/>
                <a:gd name="T41" fmla="*/ 1413 h 3164"/>
                <a:gd name="T42" fmla="*/ 1983 w 1983"/>
                <a:gd name="T43" fmla="*/ 1594 h 3164"/>
                <a:gd name="T44" fmla="*/ 1968 w 1983"/>
                <a:gd name="T45" fmla="*/ 1674 h 3164"/>
                <a:gd name="T46" fmla="*/ 1929 w 1983"/>
                <a:gd name="T47" fmla="*/ 1742 h 3164"/>
                <a:gd name="T48" fmla="*/ 1869 w 1983"/>
                <a:gd name="T49" fmla="*/ 1793 h 3164"/>
                <a:gd name="T50" fmla="*/ 1794 w 1983"/>
                <a:gd name="T51" fmla="*/ 1820 h 3164"/>
                <a:gd name="T52" fmla="*/ 1068 w 1983"/>
                <a:gd name="T53" fmla="*/ 1824 h 3164"/>
                <a:gd name="T54" fmla="*/ 1583 w 1983"/>
                <a:gd name="T55" fmla="*/ 3049 h 3164"/>
                <a:gd name="T56" fmla="*/ 1580 w 1983"/>
                <a:gd name="T57" fmla="*/ 3092 h 3164"/>
                <a:gd name="T58" fmla="*/ 1561 w 1983"/>
                <a:gd name="T59" fmla="*/ 3130 h 3164"/>
                <a:gd name="T60" fmla="*/ 1525 w 1983"/>
                <a:gd name="T61" fmla="*/ 3156 h 3164"/>
                <a:gd name="T62" fmla="*/ 1481 w 1983"/>
                <a:gd name="T63" fmla="*/ 3164 h 3164"/>
                <a:gd name="T64" fmla="*/ 1440 w 1983"/>
                <a:gd name="T65" fmla="*/ 3152 h 3164"/>
                <a:gd name="T66" fmla="*/ 1407 w 1983"/>
                <a:gd name="T67" fmla="*/ 3124 h 3164"/>
                <a:gd name="T68" fmla="*/ 954 w 1983"/>
                <a:gd name="T69" fmla="*/ 2060 h 3164"/>
                <a:gd name="T70" fmla="*/ 501 w 1983"/>
                <a:gd name="T71" fmla="*/ 3125 h 3164"/>
                <a:gd name="T72" fmla="*/ 466 w 1983"/>
                <a:gd name="T73" fmla="*/ 3153 h 3164"/>
                <a:gd name="T74" fmla="*/ 422 w 1983"/>
                <a:gd name="T75" fmla="*/ 3164 h 3164"/>
                <a:gd name="T76" fmla="*/ 384 w 1983"/>
                <a:gd name="T77" fmla="*/ 3156 h 3164"/>
                <a:gd name="T78" fmla="*/ 348 w 1983"/>
                <a:gd name="T79" fmla="*/ 3130 h 3164"/>
                <a:gd name="T80" fmla="*/ 328 w 1983"/>
                <a:gd name="T81" fmla="*/ 3092 h 3164"/>
                <a:gd name="T82" fmla="*/ 325 w 1983"/>
                <a:gd name="T83" fmla="*/ 3049 h 3164"/>
                <a:gd name="T84" fmla="*/ 842 w 1983"/>
                <a:gd name="T85" fmla="*/ 1824 h 3164"/>
                <a:gd name="T86" fmla="*/ 189 w 1983"/>
                <a:gd name="T87" fmla="*/ 1820 h 3164"/>
                <a:gd name="T88" fmla="*/ 114 w 1983"/>
                <a:gd name="T89" fmla="*/ 1793 h 3164"/>
                <a:gd name="T90" fmla="*/ 54 w 1983"/>
                <a:gd name="T91" fmla="*/ 1742 h 3164"/>
                <a:gd name="T92" fmla="*/ 15 w 1983"/>
                <a:gd name="T93" fmla="*/ 1674 h 3164"/>
                <a:gd name="T94" fmla="*/ 0 w 1983"/>
                <a:gd name="T95" fmla="*/ 1594 h 3164"/>
                <a:gd name="T96" fmla="*/ 4 w 1983"/>
                <a:gd name="T97" fmla="*/ 188 h 3164"/>
                <a:gd name="T98" fmla="*/ 31 w 1983"/>
                <a:gd name="T99" fmla="*/ 113 h 3164"/>
                <a:gd name="T100" fmla="*/ 82 w 1983"/>
                <a:gd name="T101" fmla="*/ 53 h 3164"/>
                <a:gd name="T102" fmla="*/ 150 w 1983"/>
                <a:gd name="T103" fmla="*/ 13 h 3164"/>
                <a:gd name="T104" fmla="*/ 230 w 1983"/>
                <a:gd name="T105" fmla="*/ 0 h 3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83" h="3164">
                  <a:moveTo>
                    <a:pt x="230" y="0"/>
                  </a:moveTo>
                  <a:lnTo>
                    <a:pt x="1753" y="0"/>
                  </a:lnTo>
                  <a:lnTo>
                    <a:pt x="1794" y="3"/>
                  </a:lnTo>
                  <a:lnTo>
                    <a:pt x="1833" y="13"/>
                  </a:lnTo>
                  <a:lnTo>
                    <a:pt x="1869" y="31"/>
                  </a:lnTo>
                  <a:lnTo>
                    <a:pt x="1901" y="53"/>
                  </a:lnTo>
                  <a:lnTo>
                    <a:pt x="1929" y="81"/>
                  </a:lnTo>
                  <a:lnTo>
                    <a:pt x="1951" y="113"/>
                  </a:lnTo>
                  <a:lnTo>
                    <a:pt x="1968" y="148"/>
                  </a:lnTo>
                  <a:lnTo>
                    <a:pt x="1979" y="188"/>
                  </a:lnTo>
                  <a:lnTo>
                    <a:pt x="1983" y="229"/>
                  </a:lnTo>
                  <a:lnTo>
                    <a:pt x="1983" y="1151"/>
                  </a:lnTo>
                  <a:lnTo>
                    <a:pt x="1810" y="1030"/>
                  </a:lnTo>
                  <a:lnTo>
                    <a:pt x="1810" y="229"/>
                  </a:lnTo>
                  <a:lnTo>
                    <a:pt x="1808" y="211"/>
                  </a:lnTo>
                  <a:lnTo>
                    <a:pt x="1799" y="195"/>
                  </a:lnTo>
                  <a:lnTo>
                    <a:pt x="1787" y="182"/>
                  </a:lnTo>
                  <a:lnTo>
                    <a:pt x="1771" y="175"/>
                  </a:lnTo>
                  <a:lnTo>
                    <a:pt x="1753" y="171"/>
                  </a:lnTo>
                  <a:lnTo>
                    <a:pt x="230" y="171"/>
                  </a:lnTo>
                  <a:lnTo>
                    <a:pt x="212" y="175"/>
                  </a:lnTo>
                  <a:lnTo>
                    <a:pt x="196" y="182"/>
                  </a:lnTo>
                  <a:lnTo>
                    <a:pt x="184" y="195"/>
                  </a:lnTo>
                  <a:lnTo>
                    <a:pt x="175" y="211"/>
                  </a:lnTo>
                  <a:lnTo>
                    <a:pt x="173" y="229"/>
                  </a:lnTo>
                  <a:lnTo>
                    <a:pt x="173" y="1594"/>
                  </a:lnTo>
                  <a:lnTo>
                    <a:pt x="175" y="1612"/>
                  </a:lnTo>
                  <a:lnTo>
                    <a:pt x="184" y="1628"/>
                  </a:lnTo>
                  <a:lnTo>
                    <a:pt x="196" y="1640"/>
                  </a:lnTo>
                  <a:lnTo>
                    <a:pt x="212" y="1649"/>
                  </a:lnTo>
                  <a:lnTo>
                    <a:pt x="230" y="1651"/>
                  </a:lnTo>
                  <a:lnTo>
                    <a:pt x="1753" y="1651"/>
                  </a:lnTo>
                  <a:lnTo>
                    <a:pt x="1771" y="1649"/>
                  </a:lnTo>
                  <a:lnTo>
                    <a:pt x="1787" y="1640"/>
                  </a:lnTo>
                  <a:lnTo>
                    <a:pt x="1799" y="1628"/>
                  </a:lnTo>
                  <a:lnTo>
                    <a:pt x="1808" y="1612"/>
                  </a:lnTo>
                  <a:lnTo>
                    <a:pt x="1810" y="1594"/>
                  </a:lnTo>
                  <a:lnTo>
                    <a:pt x="1810" y="1205"/>
                  </a:lnTo>
                  <a:lnTo>
                    <a:pt x="1959" y="1309"/>
                  </a:lnTo>
                  <a:lnTo>
                    <a:pt x="1955" y="1344"/>
                  </a:lnTo>
                  <a:lnTo>
                    <a:pt x="1959" y="1379"/>
                  </a:lnTo>
                  <a:lnTo>
                    <a:pt x="1968" y="1413"/>
                  </a:lnTo>
                  <a:lnTo>
                    <a:pt x="1983" y="1444"/>
                  </a:lnTo>
                  <a:lnTo>
                    <a:pt x="1983" y="1594"/>
                  </a:lnTo>
                  <a:lnTo>
                    <a:pt x="1979" y="1635"/>
                  </a:lnTo>
                  <a:lnTo>
                    <a:pt x="1968" y="1674"/>
                  </a:lnTo>
                  <a:lnTo>
                    <a:pt x="1951" y="1710"/>
                  </a:lnTo>
                  <a:lnTo>
                    <a:pt x="1929" y="1742"/>
                  </a:lnTo>
                  <a:lnTo>
                    <a:pt x="1901" y="1770"/>
                  </a:lnTo>
                  <a:lnTo>
                    <a:pt x="1869" y="1793"/>
                  </a:lnTo>
                  <a:lnTo>
                    <a:pt x="1833" y="1810"/>
                  </a:lnTo>
                  <a:lnTo>
                    <a:pt x="1794" y="1820"/>
                  </a:lnTo>
                  <a:lnTo>
                    <a:pt x="1753" y="1824"/>
                  </a:lnTo>
                  <a:lnTo>
                    <a:pt x="1068" y="1824"/>
                  </a:lnTo>
                  <a:lnTo>
                    <a:pt x="1577" y="3027"/>
                  </a:lnTo>
                  <a:lnTo>
                    <a:pt x="1583" y="3049"/>
                  </a:lnTo>
                  <a:lnTo>
                    <a:pt x="1584" y="3071"/>
                  </a:lnTo>
                  <a:lnTo>
                    <a:pt x="1580" y="3092"/>
                  </a:lnTo>
                  <a:lnTo>
                    <a:pt x="1573" y="3112"/>
                  </a:lnTo>
                  <a:lnTo>
                    <a:pt x="1561" y="3130"/>
                  </a:lnTo>
                  <a:lnTo>
                    <a:pt x="1544" y="3144"/>
                  </a:lnTo>
                  <a:lnTo>
                    <a:pt x="1525" y="3156"/>
                  </a:lnTo>
                  <a:lnTo>
                    <a:pt x="1503" y="3163"/>
                  </a:lnTo>
                  <a:lnTo>
                    <a:pt x="1481" y="3164"/>
                  </a:lnTo>
                  <a:lnTo>
                    <a:pt x="1459" y="3160"/>
                  </a:lnTo>
                  <a:lnTo>
                    <a:pt x="1440" y="3152"/>
                  </a:lnTo>
                  <a:lnTo>
                    <a:pt x="1422" y="3140"/>
                  </a:lnTo>
                  <a:lnTo>
                    <a:pt x="1407" y="3124"/>
                  </a:lnTo>
                  <a:lnTo>
                    <a:pt x="1395" y="3104"/>
                  </a:lnTo>
                  <a:lnTo>
                    <a:pt x="954" y="2060"/>
                  </a:lnTo>
                  <a:lnTo>
                    <a:pt x="513" y="3104"/>
                  </a:lnTo>
                  <a:lnTo>
                    <a:pt x="501" y="3125"/>
                  </a:lnTo>
                  <a:lnTo>
                    <a:pt x="485" y="3141"/>
                  </a:lnTo>
                  <a:lnTo>
                    <a:pt x="466" y="3153"/>
                  </a:lnTo>
                  <a:lnTo>
                    <a:pt x="445" y="3161"/>
                  </a:lnTo>
                  <a:lnTo>
                    <a:pt x="422" y="3164"/>
                  </a:lnTo>
                  <a:lnTo>
                    <a:pt x="403" y="3161"/>
                  </a:lnTo>
                  <a:lnTo>
                    <a:pt x="384" y="3156"/>
                  </a:lnTo>
                  <a:lnTo>
                    <a:pt x="364" y="3144"/>
                  </a:lnTo>
                  <a:lnTo>
                    <a:pt x="348" y="3130"/>
                  </a:lnTo>
                  <a:lnTo>
                    <a:pt x="336" y="3112"/>
                  </a:lnTo>
                  <a:lnTo>
                    <a:pt x="328" y="3092"/>
                  </a:lnTo>
                  <a:lnTo>
                    <a:pt x="324" y="3071"/>
                  </a:lnTo>
                  <a:lnTo>
                    <a:pt x="325" y="3049"/>
                  </a:lnTo>
                  <a:lnTo>
                    <a:pt x="331" y="3027"/>
                  </a:lnTo>
                  <a:lnTo>
                    <a:pt x="842" y="1824"/>
                  </a:lnTo>
                  <a:lnTo>
                    <a:pt x="230" y="1824"/>
                  </a:lnTo>
                  <a:lnTo>
                    <a:pt x="189" y="1820"/>
                  </a:lnTo>
                  <a:lnTo>
                    <a:pt x="150" y="1810"/>
                  </a:lnTo>
                  <a:lnTo>
                    <a:pt x="114" y="1793"/>
                  </a:lnTo>
                  <a:lnTo>
                    <a:pt x="82" y="1770"/>
                  </a:lnTo>
                  <a:lnTo>
                    <a:pt x="54" y="1742"/>
                  </a:lnTo>
                  <a:lnTo>
                    <a:pt x="31" y="1710"/>
                  </a:lnTo>
                  <a:lnTo>
                    <a:pt x="15" y="1674"/>
                  </a:lnTo>
                  <a:lnTo>
                    <a:pt x="4" y="1635"/>
                  </a:lnTo>
                  <a:lnTo>
                    <a:pt x="0" y="1594"/>
                  </a:lnTo>
                  <a:lnTo>
                    <a:pt x="0" y="229"/>
                  </a:lnTo>
                  <a:lnTo>
                    <a:pt x="4" y="188"/>
                  </a:lnTo>
                  <a:lnTo>
                    <a:pt x="15" y="148"/>
                  </a:lnTo>
                  <a:lnTo>
                    <a:pt x="31" y="113"/>
                  </a:lnTo>
                  <a:lnTo>
                    <a:pt x="54" y="81"/>
                  </a:lnTo>
                  <a:lnTo>
                    <a:pt x="82" y="53"/>
                  </a:lnTo>
                  <a:lnTo>
                    <a:pt x="114" y="31"/>
                  </a:lnTo>
                  <a:lnTo>
                    <a:pt x="150" y="13"/>
                  </a:lnTo>
                  <a:lnTo>
                    <a:pt x="189" y="3"/>
                  </a:lnTo>
                  <a:lnTo>
                    <a:pt x="230" y="0"/>
                  </a:lnTo>
                  <a:close/>
                </a:path>
              </a:pathLst>
            </a:custGeom>
            <a:grpFill/>
            <a:ln w="0">
              <a:noFill/>
              <a:prstDash val="solid"/>
              <a:round/>
              <a:headEnd/>
              <a:tailEnd/>
            </a:ln>
          </p:spPr>
          <p:txBody>
            <a:bodyPr vert="horz" wrap="square" lIns="81684" tIns="40842" rIns="81684" bIns="40842" numCol="1" anchor="t" anchorCtr="0" compatLnSpc="1">
              <a:prstTxWarp prst="textNoShape">
                <a:avLst/>
              </a:prstTxWarp>
            </a:bodyPr>
            <a:lstStyle/>
            <a:p>
              <a:pPr defTabSz="612579"/>
              <a:endParaRPr lang="en-US" sz="1162">
                <a:solidFill>
                  <a:prstClr val="black"/>
                </a:solidFill>
              </a:endParaRPr>
            </a:p>
          </p:txBody>
        </p:sp>
        <p:sp>
          <p:nvSpPr>
            <p:cNvPr id="14" name="Rectangle 7"/>
            <p:cNvSpPr>
              <a:spLocks noChangeArrowheads="1"/>
            </p:cNvSpPr>
            <p:nvPr/>
          </p:nvSpPr>
          <p:spPr bwMode="auto">
            <a:xfrm>
              <a:off x="-190" y="232"/>
              <a:ext cx="60" cy="186"/>
            </a:xfrm>
            <a:prstGeom prst="rect">
              <a:avLst/>
            </a:prstGeom>
            <a:grpFill/>
            <a:ln w="0">
              <a:noFill/>
              <a:prstDash val="solid"/>
              <a:miter lim="800000"/>
              <a:headEnd/>
              <a:tailEnd/>
            </a:ln>
          </p:spPr>
          <p:txBody>
            <a:bodyPr vert="horz" wrap="square" lIns="81684" tIns="40842" rIns="81684" bIns="40842" numCol="1" anchor="t" anchorCtr="0" compatLnSpc="1">
              <a:prstTxWarp prst="textNoShape">
                <a:avLst/>
              </a:prstTxWarp>
            </a:bodyPr>
            <a:lstStyle/>
            <a:p>
              <a:pPr defTabSz="612579"/>
              <a:endParaRPr lang="en-US" sz="1162">
                <a:solidFill>
                  <a:prstClr val="black"/>
                </a:solidFill>
              </a:endParaRPr>
            </a:p>
          </p:txBody>
        </p:sp>
        <p:sp>
          <p:nvSpPr>
            <p:cNvPr id="15" name="Rectangle 8"/>
            <p:cNvSpPr>
              <a:spLocks noChangeArrowheads="1"/>
            </p:cNvSpPr>
            <p:nvPr/>
          </p:nvSpPr>
          <p:spPr bwMode="auto">
            <a:xfrm>
              <a:off x="-110" y="282"/>
              <a:ext cx="61" cy="136"/>
            </a:xfrm>
            <a:prstGeom prst="rect">
              <a:avLst/>
            </a:prstGeom>
            <a:grpFill/>
            <a:ln w="0">
              <a:noFill/>
              <a:prstDash val="solid"/>
              <a:miter lim="800000"/>
              <a:headEnd/>
              <a:tailEnd/>
            </a:ln>
          </p:spPr>
          <p:txBody>
            <a:bodyPr vert="horz" wrap="square" lIns="81684" tIns="40842" rIns="81684" bIns="40842" numCol="1" anchor="t" anchorCtr="0" compatLnSpc="1">
              <a:prstTxWarp prst="textNoShape">
                <a:avLst/>
              </a:prstTxWarp>
            </a:bodyPr>
            <a:lstStyle/>
            <a:p>
              <a:pPr defTabSz="612579"/>
              <a:endParaRPr lang="en-US" sz="1162">
                <a:solidFill>
                  <a:prstClr val="black"/>
                </a:solidFill>
              </a:endParaRPr>
            </a:p>
          </p:txBody>
        </p:sp>
        <p:sp>
          <p:nvSpPr>
            <p:cNvPr id="16" name="Freeform 9"/>
            <p:cNvSpPr>
              <a:spLocks/>
            </p:cNvSpPr>
            <p:nvPr/>
          </p:nvSpPr>
          <p:spPr bwMode="auto">
            <a:xfrm>
              <a:off x="-29" y="216"/>
              <a:ext cx="60" cy="202"/>
            </a:xfrm>
            <a:custGeom>
              <a:avLst/>
              <a:gdLst>
                <a:gd name="T0" fmla="*/ 0 w 302"/>
                <a:gd name="T1" fmla="*/ 0 h 1013"/>
                <a:gd name="T2" fmla="*/ 302 w 302"/>
                <a:gd name="T3" fmla="*/ 0 h 1013"/>
                <a:gd name="T4" fmla="*/ 302 w 302"/>
                <a:gd name="T5" fmla="*/ 438 h 1013"/>
                <a:gd name="T6" fmla="*/ 105 w 302"/>
                <a:gd name="T7" fmla="*/ 299 h 1013"/>
                <a:gd name="T8" fmla="*/ 22 w 302"/>
                <a:gd name="T9" fmla="*/ 417 h 1013"/>
                <a:gd name="T10" fmla="*/ 302 w 302"/>
                <a:gd name="T11" fmla="*/ 614 h 1013"/>
                <a:gd name="T12" fmla="*/ 302 w 302"/>
                <a:gd name="T13" fmla="*/ 1013 h 1013"/>
                <a:gd name="T14" fmla="*/ 0 w 302"/>
                <a:gd name="T15" fmla="*/ 1013 h 1013"/>
                <a:gd name="T16" fmla="*/ 0 w 302"/>
                <a:gd name="T17" fmla="*/ 0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1013">
                  <a:moveTo>
                    <a:pt x="0" y="0"/>
                  </a:moveTo>
                  <a:lnTo>
                    <a:pt x="302" y="0"/>
                  </a:lnTo>
                  <a:lnTo>
                    <a:pt x="302" y="438"/>
                  </a:lnTo>
                  <a:lnTo>
                    <a:pt x="105" y="299"/>
                  </a:lnTo>
                  <a:lnTo>
                    <a:pt x="22" y="417"/>
                  </a:lnTo>
                  <a:lnTo>
                    <a:pt x="302" y="614"/>
                  </a:lnTo>
                  <a:lnTo>
                    <a:pt x="302" y="1013"/>
                  </a:lnTo>
                  <a:lnTo>
                    <a:pt x="0" y="1013"/>
                  </a:lnTo>
                  <a:lnTo>
                    <a:pt x="0" y="0"/>
                  </a:lnTo>
                  <a:close/>
                </a:path>
              </a:pathLst>
            </a:custGeom>
            <a:grpFill/>
            <a:ln w="0">
              <a:noFill/>
              <a:prstDash val="solid"/>
              <a:round/>
              <a:headEnd/>
              <a:tailEnd/>
            </a:ln>
          </p:spPr>
          <p:txBody>
            <a:bodyPr vert="horz" wrap="square" lIns="81684" tIns="40842" rIns="81684" bIns="40842" numCol="1" anchor="t" anchorCtr="0" compatLnSpc="1">
              <a:prstTxWarp prst="textNoShape">
                <a:avLst/>
              </a:prstTxWarp>
            </a:bodyPr>
            <a:lstStyle/>
            <a:p>
              <a:pPr defTabSz="612579"/>
              <a:endParaRPr lang="en-US" sz="1162">
                <a:solidFill>
                  <a:prstClr val="black"/>
                </a:solidFill>
              </a:endParaRPr>
            </a:p>
          </p:txBody>
        </p:sp>
        <p:sp>
          <p:nvSpPr>
            <p:cNvPr id="17" name="Freeform 10"/>
            <p:cNvSpPr>
              <a:spLocks/>
            </p:cNvSpPr>
            <p:nvPr/>
          </p:nvSpPr>
          <p:spPr bwMode="auto">
            <a:xfrm>
              <a:off x="277" y="129"/>
              <a:ext cx="163" cy="163"/>
            </a:xfrm>
            <a:custGeom>
              <a:avLst/>
              <a:gdLst>
                <a:gd name="T0" fmla="*/ 406 w 814"/>
                <a:gd name="T1" fmla="*/ 0 h 813"/>
                <a:gd name="T2" fmla="*/ 462 w 814"/>
                <a:gd name="T3" fmla="*/ 3 h 813"/>
                <a:gd name="T4" fmla="*/ 515 w 814"/>
                <a:gd name="T5" fmla="*/ 14 h 813"/>
                <a:gd name="T6" fmla="*/ 565 w 814"/>
                <a:gd name="T7" fmla="*/ 31 h 813"/>
                <a:gd name="T8" fmla="*/ 612 w 814"/>
                <a:gd name="T9" fmla="*/ 55 h 813"/>
                <a:gd name="T10" fmla="*/ 655 w 814"/>
                <a:gd name="T11" fmla="*/ 84 h 813"/>
                <a:gd name="T12" fmla="*/ 694 w 814"/>
                <a:gd name="T13" fmla="*/ 119 h 813"/>
                <a:gd name="T14" fmla="*/ 729 w 814"/>
                <a:gd name="T15" fmla="*/ 158 h 813"/>
                <a:gd name="T16" fmla="*/ 758 w 814"/>
                <a:gd name="T17" fmla="*/ 202 h 813"/>
                <a:gd name="T18" fmla="*/ 782 w 814"/>
                <a:gd name="T19" fmla="*/ 249 h 813"/>
                <a:gd name="T20" fmla="*/ 799 w 814"/>
                <a:gd name="T21" fmla="*/ 298 h 813"/>
                <a:gd name="T22" fmla="*/ 810 w 814"/>
                <a:gd name="T23" fmla="*/ 352 h 813"/>
                <a:gd name="T24" fmla="*/ 814 w 814"/>
                <a:gd name="T25" fmla="*/ 407 h 813"/>
                <a:gd name="T26" fmla="*/ 810 w 814"/>
                <a:gd name="T27" fmla="*/ 462 h 813"/>
                <a:gd name="T28" fmla="*/ 799 w 814"/>
                <a:gd name="T29" fmla="*/ 515 h 813"/>
                <a:gd name="T30" fmla="*/ 782 w 814"/>
                <a:gd name="T31" fmla="*/ 566 h 813"/>
                <a:gd name="T32" fmla="*/ 758 w 814"/>
                <a:gd name="T33" fmla="*/ 613 h 813"/>
                <a:gd name="T34" fmla="*/ 729 w 814"/>
                <a:gd name="T35" fmla="*/ 655 h 813"/>
                <a:gd name="T36" fmla="*/ 694 w 814"/>
                <a:gd name="T37" fmla="*/ 695 h 813"/>
                <a:gd name="T38" fmla="*/ 655 w 814"/>
                <a:gd name="T39" fmla="*/ 729 h 813"/>
                <a:gd name="T40" fmla="*/ 612 w 814"/>
                <a:gd name="T41" fmla="*/ 758 h 813"/>
                <a:gd name="T42" fmla="*/ 565 w 814"/>
                <a:gd name="T43" fmla="*/ 782 h 813"/>
                <a:gd name="T44" fmla="*/ 515 w 814"/>
                <a:gd name="T45" fmla="*/ 799 h 813"/>
                <a:gd name="T46" fmla="*/ 462 w 814"/>
                <a:gd name="T47" fmla="*/ 810 h 813"/>
                <a:gd name="T48" fmla="*/ 406 w 814"/>
                <a:gd name="T49" fmla="*/ 813 h 813"/>
                <a:gd name="T50" fmla="*/ 352 w 814"/>
                <a:gd name="T51" fmla="*/ 810 h 813"/>
                <a:gd name="T52" fmla="*/ 299 w 814"/>
                <a:gd name="T53" fmla="*/ 799 h 813"/>
                <a:gd name="T54" fmla="*/ 248 w 814"/>
                <a:gd name="T55" fmla="*/ 782 h 813"/>
                <a:gd name="T56" fmla="*/ 201 w 814"/>
                <a:gd name="T57" fmla="*/ 758 h 813"/>
                <a:gd name="T58" fmla="*/ 157 w 814"/>
                <a:gd name="T59" fmla="*/ 729 h 813"/>
                <a:gd name="T60" fmla="*/ 119 w 814"/>
                <a:gd name="T61" fmla="*/ 695 h 813"/>
                <a:gd name="T62" fmla="*/ 85 w 814"/>
                <a:gd name="T63" fmla="*/ 655 h 813"/>
                <a:gd name="T64" fmla="*/ 56 w 814"/>
                <a:gd name="T65" fmla="*/ 613 h 813"/>
                <a:gd name="T66" fmla="*/ 32 w 814"/>
                <a:gd name="T67" fmla="*/ 566 h 813"/>
                <a:gd name="T68" fmla="*/ 15 w 814"/>
                <a:gd name="T69" fmla="*/ 515 h 813"/>
                <a:gd name="T70" fmla="*/ 4 w 814"/>
                <a:gd name="T71" fmla="*/ 462 h 813"/>
                <a:gd name="T72" fmla="*/ 0 w 814"/>
                <a:gd name="T73" fmla="*/ 407 h 813"/>
                <a:gd name="T74" fmla="*/ 4 w 814"/>
                <a:gd name="T75" fmla="*/ 352 h 813"/>
                <a:gd name="T76" fmla="*/ 15 w 814"/>
                <a:gd name="T77" fmla="*/ 298 h 813"/>
                <a:gd name="T78" fmla="*/ 32 w 814"/>
                <a:gd name="T79" fmla="*/ 249 h 813"/>
                <a:gd name="T80" fmla="*/ 56 w 814"/>
                <a:gd name="T81" fmla="*/ 202 h 813"/>
                <a:gd name="T82" fmla="*/ 85 w 814"/>
                <a:gd name="T83" fmla="*/ 158 h 813"/>
                <a:gd name="T84" fmla="*/ 119 w 814"/>
                <a:gd name="T85" fmla="*/ 119 h 813"/>
                <a:gd name="T86" fmla="*/ 157 w 814"/>
                <a:gd name="T87" fmla="*/ 84 h 813"/>
                <a:gd name="T88" fmla="*/ 201 w 814"/>
                <a:gd name="T89" fmla="*/ 55 h 813"/>
                <a:gd name="T90" fmla="*/ 248 w 814"/>
                <a:gd name="T91" fmla="*/ 31 h 813"/>
                <a:gd name="T92" fmla="*/ 299 w 814"/>
                <a:gd name="T93" fmla="*/ 14 h 813"/>
                <a:gd name="T94" fmla="*/ 352 w 814"/>
                <a:gd name="T95" fmla="*/ 3 h 813"/>
                <a:gd name="T96" fmla="*/ 406 w 814"/>
                <a:gd name="T97" fmla="*/ 0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14" h="813">
                  <a:moveTo>
                    <a:pt x="406" y="0"/>
                  </a:moveTo>
                  <a:lnTo>
                    <a:pt x="462" y="3"/>
                  </a:lnTo>
                  <a:lnTo>
                    <a:pt x="515" y="14"/>
                  </a:lnTo>
                  <a:lnTo>
                    <a:pt x="565" y="31"/>
                  </a:lnTo>
                  <a:lnTo>
                    <a:pt x="612" y="55"/>
                  </a:lnTo>
                  <a:lnTo>
                    <a:pt x="655" y="84"/>
                  </a:lnTo>
                  <a:lnTo>
                    <a:pt x="694" y="119"/>
                  </a:lnTo>
                  <a:lnTo>
                    <a:pt x="729" y="158"/>
                  </a:lnTo>
                  <a:lnTo>
                    <a:pt x="758" y="202"/>
                  </a:lnTo>
                  <a:lnTo>
                    <a:pt x="782" y="249"/>
                  </a:lnTo>
                  <a:lnTo>
                    <a:pt x="799" y="298"/>
                  </a:lnTo>
                  <a:lnTo>
                    <a:pt x="810" y="352"/>
                  </a:lnTo>
                  <a:lnTo>
                    <a:pt x="814" y="407"/>
                  </a:lnTo>
                  <a:lnTo>
                    <a:pt x="810" y="462"/>
                  </a:lnTo>
                  <a:lnTo>
                    <a:pt x="799" y="515"/>
                  </a:lnTo>
                  <a:lnTo>
                    <a:pt x="782" y="566"/>
                  </a:lnTo>
                  <a:lnTo>
                    <a:pt x="758" y="613"/>
                  </a:lnTo>
                  <a:lnTo>
                    <a:pt x="729" y="655"/>
                  </a:lnTo>
                  <a:lnTo>
                    <a:pt x="694" y="695"/>
                  </a:lnTo>
                  <a:lnTo>
                    <a:pt x="655" y="729"/>
                  </a:lnTo>
                  <a:lnTo>
                    <a:pt x="612" y="758"/>
                  </a:lnTo>
                  <a:lnTo>
                    <a:pt x="565" y="782"/>
                  </a:lnTo>
                  <a:lnTo>
                    <a:pt x="515" y="799"/>
                  </a:lnTo>
                  <a:lnTo>
                    <a:pt x="462" y="810"/>
                  </a:lnTo>
                  <a:lnTo>
                    <a:pt x="406" y="813"/>
                  </a:lnTo>
                  <a:lnTo>
                    <a:pt x="352" y="810"/>
                  </a:lnTo>
                  <a:lnTo>
                    <a:pt x="299" y="799"/>
                  </a:lnTo>
                  <a:lnTo>
                    <a:pt x="248" y="782"/>
                  </a:lnTo>
                  <a:lnTo>
                    <a:pt x="201" y="758"/>
                  </a:lnTo>
                  <a:lnTo>
                    <a:pt x="157" y="729"/>
                  </a:lnTo>
                  <a:lnTo>
                    <a:pt x="119" y="695"/>
                  </a:lnTo>
                  <a:lnTo>
                    <a:pt x="85" y="655"/>
                  </a:lnTo>
                  <a:lnTo>
                    <a:pt x="56" y="613"/>
                  </a:lnTo>
                  <a:lnTo>
                    <a:pt x="32" y="566"/>
                  </a:lnTo>
                  <a:lnTo>
                    <a:pt x="15" y="515"/>
                  </a:lnTo>
                  <a:lnTo>
                    <a:pt x="4" y="462"/>
                  </a:lnTo>
                  <a:lnTo>
                    <a:pt x="0" y="407"/>
                  </a:lnTo>
                  <a:lnTo>
                    <a:pt x="4" y="352"/>
                  </a:lnTo>
                  <a:lnTo>
                    <a:pt x="15" y="298"/>
                  </a:lnTo>
                  <a:lnTo>
                    <a:pt x="32" y="249"/>
                  </a:lnTo>
                  <a:lnTo>
                    <a:pt x="56" y="202"/>
                  </a:lnTo>
                  <a:lnTo>
                    <a:pt x="85" y="158"/>
                  </a:lnTo>
                  <a:lnTo>
                    <a:pt x="119" y="119"/>
                  </a:lnTo>
                  <a:lnTo>
                    <a:pt x="157" y="84"/>
                  </a:lnTo>
                  <a:lnTo>
                    <a:pt x="201" y="55"/>
                  </a:lnTo>
                  <a:lnTo>
                    <a:pt x="248" y="31"/>
                  </a:lnTo>
                  <a:lnTo>
                    <a:pt x="299" y="14"/>
                  </a:lnTo>
                  <a:lnTo>
                    <a:pt x="352" y="3"/>
                  </a:lnTo>
                  <a:lnTo>
                    <a:pt x="406" y="0"/>
                  </a:lnTo>
                  <a:close/>
                </a:path>
              </a:pathLst>
            </a:custGeom>
            <a:grpFill/>
            <a:ln w="0">
              <a:noFill/>
              <a:prstDash val="solid"/>
              <a:round/>
              <a:headEnd/>
              <a:tailEnd/>
            </a:ln>
          </p:spPr>
          <p:txBody>
            <a:bodyPr vert="horz" wrap="square" lIns="81684" tIns="40842" rIns="81684" bIns="40842" numCol="1" anchor="t" anchorCtr="0" compatLnSpc="1">
              <a:prstTxWarp prst="textNoShape">
                <a:avLst/>
              </a:prstTxWarp>
            </a:bodyPr>
            <a:lstStyle/>
            <a:p>
              <a:pPr defTabSz="612579"/>
              <a:endParaRPr lang="en-US" sz="1162">
                <a:solidFill>
                  <a:prstClr val="black"/>
                </a:solidFill>
              </a:endParaRPr>
            </a:p>
          </p:txBody>
        </p:sp>
        <p:sp>
          <p:nvSpPr>
            <p:cNvPr id="18" name="Freeform 11"/>
            <p:cNvSpPr>
              <a:spLocks noEditPoints="1"/>
            </p:cNvSpPr>
            <p:nvPr/>
          </p:nvSpPr>
          <p:spPr bwMode="auto">
            <a:xfrm>
              <a:off x="-13" y="287"/>
              <a:ext cx="526" cy="629"/>
            </a:xfrm>
            <a:custGeom>
              <a:avLst/>
              <a:gdLst>
                <a:gd name="T0" fmla="*/ 1858 w 2633"/>
                <a:gd name="T1" fmla="*/ 956 h 3144"/>
                <a:gd name="T2" fmla="*/ 1861 w 2633"/>
                <a:gd name="T3" fmla="*/ 165 h 3144"/>
                <a:gd name="T4" fmla="*/ 711 w 2633"/>
                <a:gd name="T5" fmla="*/ 477 h 3144"/>
                <a:gd name="T6" fmla="*/ 782 w 2633"/>
                <a:gd name="T7" fmla="*/ 428 h 3144"/>
                <a:gd name="T8" fmla="*/ 869 w 2633"/>
                <a:gd name="T9" fmla="*/ 426 h 3144"/>
                <a:gd name="T10" fmla="*/ 985 w 2633"/>
                <a:gd name="T11" fmla="*/ 470 h 3144"/>
                <a:gd name="T12" fmla="*/ 1095 w 2633"/>
                <a:gd name="T13" fmla="*/ 483 h 3144"/>
                <a:gd name="T14" fmla="*/ 1198 w 2633"/>
                <a:gd name="T15" fmla="*/ 449 h 3144"/>
                <a:gd name="T16" fmla="*/ 1308 w 2633"/>
                <a:gd name="T17" fmla="*/ 373 h 3144"/>
                <a:gd name="T18" fmla="*/ 1443 w 2633"/>
                <a:gd name="T19" fmla="*/ 251 h 3144"/>
                <a:gd name="T20" fmla="*/ 1587 w 2633"/>
                <a:gd name="T21" fmla="*/ 124 h 3144"/>
                <a:gd name="T22" fmla="*/ 1708 w 2633"/>
                <a:gd name="T23" fmla="*/ 62 h 3144"/>
                <a:gd name="T24" fmla="*/ 1859 w 2633"/>
                <a:gd name="T25" fmla="*/ 149 h 3144"/>
                <a:gd name="T26" fmla="*/ 2062 w 2633"/>
                <a:gd name="T27" fmla="*/ 85 h 3144"/>
                <a:gd name="T28" fmla="*/ 2169 w 2633"/>
                <a:gd name="T29" fmla="*/ 147 h 3144"/>
                <a:gd name="T30" fmla="*/ 2279 w 2633"/>
                <a:gd name="T31" fmla="*/ 228 h 3144"/>
                <a:gd name="T32" fmla="*/ 2382 w 2633"/>
                <a:gd name="T33" fmla="*/ 326 h 3144"/>
                <a:gd name="T34" fmla="*/ 2471 w 2633"/>
                <a:gd name="T35" fmla="*/ 447 h 3144"/>
                <a:gd name="T36" fmla="*/ 2545 w 2633"/>
                <a:gd name="T37" fmla="*/ 597 h 3144"/>
                <a:gd name="T38" fmla="*/ 2599 w 2633"/>
                <a:gd name="T39" fmla="*/ 780 h 3144"/>
                <a:gd name="T40" fmla="*/ 2628 w 2633"/>
                <a:gd name="T41" fmla="*/ 1005 h 3144"/>
                <a:gd name="T42" fmla="*/ 2631 w 2633"/>
                <a:gd name="T43" fmla="*/ 1274 h 3144"/>
                <a:gd name="T44" fmla="*/ 2608 w 2633"/>
                <a:gd name="T45" fmla="*/ 1433 h 3144"/>
                <a:gd name="T46" fmla="*/ 2551 w 2633"/>
                <a:gd name="T47" fmla="*/ 1496 h 3144"/>
                <a:gd name="T48" fmla="*/ 2466 w 2633"/>
                <a:gd name="T49" fmla="*/ 1522 h 3144"/>
                <a:gd name="T50" fmla="*/ 2394 w 2633"/>
                <a:gd name="T51" fmla="*/ 1503 h 3144"/>
                <a:gd name="T52" fmla="*/ 2328 w 2633"/>
                <a:gd name="T53" fmla="*/ 1440 h 3144"/>
                <a:gd name="T54" fmla="*/ 2309 w 2633"/>
                <a:gd name="T55" fmla="*/ 1351 h 3144"/>
                <a:gd name="T56" fmla="*/ 2316 w 2633"/>
                <a:gd name="T57" fmla="*/ 1101 h 3144"/>
                <a:gd name="T58" fmla="*/ 2299 w 2633"/>
                <a:gd name="T59" fmla="*/ 901 h 3144"/>
                <a:gd name="T60" fmla="*/ 2276 w 2633"/>
                <a:gd name="T61" fmla="*/ 1300 h 3144"/>
                <a:gd name="T62" fmla="*/ 2253 w 2633"/>
                <a:gd name="T63" fmla="*/ 1418 h 3144"/>
                <a:gd name="T64" fmla="*/ 2234 w 2633"/>
                <a:gd name="T65" fmla="*/ 2991 h 3144"/>
                <a:gd name="T66" fmla="*/ 2194 w 2633"/>
                <a:gd name="T67" fmla="*/ 3078 h 3144"/>
                <a:gd name="T68" fmla="*/ 2116 w 2633"/>
                <a:gd name="T69" fmla="*/ 3132 h 3144"/>
                <a:gd name="T70" fmla="*/ 2018 w 2633"/>
                <a:gd name="T71" fmla="*/ 3140 h 3144"/>
                <a:gd name="T72" fmla="*/ 1931 w 2633"/>
                <a:gd name="T73" fmla="*/ 3101 h 3144"/>
                <a:gd name="T74" fmla="*/ 1876 w 2633"/>
                <a:gd name="T75" fmla="*/ 3022 h 3144"/>
                <a:gd name="T76" fmla="*/ 1864 w 2633"/>
                <a:gd name="T77" fmla="*/ 1659 h 3144"/>
                <a:gd name="T78" fmla="*/ 1838 w 2633"/>
                <a:gd name="T79" fmla="*/ 2958 h 3144"/>
                <a:gd name="T80" fmla="*/ 1812 w 2633"/>
                <a:gd name="T81" fmla="*/ 3051 h 3144"/>
                <a:gd name="T82" fmla="*/ 1744 w 2633"/>
                <a:gd name="T83" fmla="*/ 3119 h 3144"/>
                <a:gd name="T84" fmla="*/ 1650 w 2633"/>
                <a:gd name="T85" fmla="*/ 3144 h 3144"/>
                <a:gd name="T86" fmla="*/ 1556 w 2633"/>
                <a:gd name="T87" fmla="*/ 3119 h 3144"/>
                <a:gd name="T88" fmla="*/ 1489 w 2633"/>
                <a:gd name="T89" fmla="*/ 3051 h 3144"/>
                <a:gd name="T90" fmla="*/ 1464 w 2633"/>
                <a:gd name="T91" fmla="*/ 2958 h 3144"/>
                <a:gd name="T92" fmla="*/ 1453 w 2633"/>
                <a:gd name="T93" fmla="*/ 1381 h 3144"/>
                <a:gd name="T94" fmla="*/ 1443 w 2633"/>
                <a:gd name="T95" fmla="*/ 667 h 3144"/>
                <a:gd name="T96" fmla="*/ 1316 w 2633"/>
                <a:gd name="T97" fmla="*/ 743 h 3144"/>
                <a:gd name="T98" fmla="*/ 1176 w 2633"/>
                <a:gd name="T99" fmla="*/ 789 h 3144"/>
                <a:gd name="T100" fmla="*/ 1027 w 2633"/>
                <a:gd name="T101" fmla="*/ 797 h 3144"/>
                <a:gd name="T102" fmla="*/ 875 w 2633"/>
                <a:gd name="T103" fmla="*/ 766 h 3144"/>
                <a:gd name="T104" fmla="*/ 739 w 2633"/>
                <a:gd name="T105" fmla="*/ 707 h 3144"/>
                <a:gd name="T106" fmla="*/ 685 w 2633"/>
                <a:gd name="T107" fmla="*/ 640 h 3144"/>
                <a:gd name="T108" fmla="*/ 674 w 2633"/>
                <a:gd name="T109" fmla="*/ 555 h 3144"/>
                <a:gd name="T110" fmla="*/ 32 w 2633"/>
                <a:gd name="T111" fmla="*/ 0 h 3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3" h="3144">
                  <a:moveTo>
                    <a:pt x="1858" y="165"/>
                  </a:moveTo>
                  <a:lnTo>
                    <a:pt x="1760" y="821"/>
                  </a:lnTo>
                  <a:lnTo>
                    <a:pt x="1858" y="956"/>
                  </a:lnTo>
                  <a:lnTo>
                    <a:pt x="1861" y="956"/>
                  </a:lnTo>
                  <a:lnTo>
                    <a:pt x="1958" y="821"/>
                  </a:lnTo>
                  <a:lnTo>
                    <a:pt x="1861" y="165"/>
                  </a:lnTo>
                  <a:lnTo>
                    <a:pt x="1858" y="165"/>
                  </a:lnTo>
                  <a:close/>
                  <a:moveTo>
                    <a:pt x="32" y="0"/>
                  </a:moveTo>
                  <a:lnTo>
                    <a:pt x="711" y="477"/>
                  </a:lnTo>
                  <a:lnTo>
                    <a:pt x="732" y="456"/>
                  </a:lnTo>
                  <a:lnTo>
                    <a:pt x="757" y="441"/>
                  </a:lnTo>
                  <a:lnTo>
                    <a:pt x="782" y="428"/>
                  </a:lnTo>
                  <a:lnTo>
                    <a:pt x="811" y="422"/>
                  </a:lnTo>
                  <a:lnTo>
                    <a:pt x="840" y="421"/>
                  </a:lnTo>
                  <a:lnTo>
                    <a:pt x="869" y="426"/>
                  </a:lnTo>
                  <a:lnTo>
                    <a:pt x="898" y="436"/>
                  </a:lnTo>
                  <a:lnTo>
                    <a:pt x="943" y="455"/>
                  </a:lnTo>
                  <a:lnTo>
                    <a:pt x="985" y="470"/>
                  </a:lnTo>
                  <a:lnTo>
                    <a:pt x="1024" y="479"/>
                  </a:lnTo>
                  <a:lnTo>
                    <a:pt x="1060" y="483"/>
                  </a:lnTo>
                  <a:lnTo>
                    <a:pt x="1095" y="483"/>
                  </a:lnTo>
                  <a:lnTo>
                    <a:pt x="1130" y="477"/>
                  </a:lnTo>
                  <a:lnTo>
                    <a:pt x="1164" y="466"/>
                  </a:lnTo>
                  <a:lnTo>
                    <a:pt x="1198" y="449"/>
                  </a:lnTo>
                  <a:lnTo>
                    <a:pt x="1233" y="428"/>
                  </a:lnTo>
                  <a:lnTo>
                    <a:pt x="1269" y="403"/>
                  </a:lnTo>
                  <a:lnTo>
                    <a:pt x="1308" y="373"/>
                  </a:lnTo>
                  <a:lnTo>
                    <a:pt x="1349" y="337"/>
                  </a:lnTo>
                  <a:lnTo>
                    <a:pt x="1395" y="297"/>
                  </a:lnTo>
                  <a:lnTo>
                    <a:pt x="1443" y="251"/>
                  </a:lnTo>
                  <a:lnTo>
                    <a:pt x="1503" y="196"/>
                  </a:lnTo>
                  <a:lnTo>
                    <a:pt x="1567" y="140"/>
                  </a:lnTo>
                  <a:lnTo>
                    <a:pt x="1587" y="124"/>
                  </a:lnTo>
                  <a:lnTo>
                    <a:pt x="1609" y="113"/>
                  </a:lnTo>
                  <a:lnTo>
                    <a:pt x="1657" y="85"/>
                  </a:lnTo>
                  <a:lnTo>
                    <a:pt x="1708" y="62"/>
                  </a:lnTo>
                  <a:lnTo>
                    <a:pt x="1760" y="46"/>
                  </a:lnTo>
                  <a:lnTo>
                    <a:pt x="1761" y="46"/>
                  </a:lnTo>
                  <a:lnTo>
                    <a:pt x="1859" y="149"/>
                  </a:lnTo>
                  <a:lnTo>
                    <a:pt x="1961" y="48"/>
                  </a:lnTo>
                  <a:lnTo>
                    <a:pt x="2013" y="63"/>
                  </a:lnTo>
                  <a:lnTo>
                    <a:pt x="2062" y="85"/>
                  </a:lnTo>
                  <a:lnTo>
                    <a:pt x="2110" y="113"/>
                  </a:lnTo>
                  <a:lnTo>
                    <a:pt x="2130" y="123"/>
                  </a:lnTo>
                  <a:lnTo>
                    <a:pt x="2169" y="147"/>
                  </a:lnTo>
                  <a:lnTo>
                    <a:pt x="2206" y="172"/>
                  </a:lnTo>
                  <a:lnTo>
                    <a:pt x="2243" y="199"/>
                  </a:lnTo>
                  <a:lnTo>
                    <a:pt x="2279" y="228"/>
                  </a:lnTo>
                  <a:lnTo>
                    <a:pt x="2314" y="258"/>
                  </a:lnTo>
                  <a:lnTo>
                    <a:pt x="2349" y="291"/>
                  </a:lnTo>
                  <a:lnTo>
                    <a:pt x="2382" y="326"/>
                  </a:lnTo>
                  <a:lnTo>
                    <a:pt x="2413" y="363"/>
                  </a:lnTo>
                  <a:lnTo>
                    <a:pt x="2443" y="404"/>
                  </a:lnTo>
                  <a:lnTo>
                    <a:pt x="2471" y="447"/>
                  </a:lnTo>
                  <a:lnTo>
                    <a:pt x="2498" y="494"/>
                  </a:lnTo>
                  <a:lnTo>
                    <a:pt x="2523" y="543"/>
                  </a:lnTo>
                  <a:lnTo>
                    <a:pt x="2545" y="597"/>
                  </a:lnTo>
                  <a:lnTo>
                    <a:pt x="2565" y="655"/>
                  </a:lnTo>
                  <a:lnTo>
                    <a:pt x="2584" y="715"/>
                  </a:lnTo>
                  <a:lnTo>
                    <a:pt x="2599" y="780"/>
                  </a:lnTo>
                  <a:lnTo>
                    <a:pt x="2611" y="850"/>
                  </a:lnTo>
                  <a:lnTo>
                    <a:pt x="2621" y="925"/>
                  </a:lnTo>
                  <a:lnTo>
                    <a:pt x="2628" y="1005"/>
                  </a:lnTo>
                  <a:lnTo>
                    <a:pt x="2632" y="1089"/>
                  </a:lnTo>
                  <a:lnTo>
                    <a:pt x="2633" y="1179"/>
                  </a:lnTo>
                  <a:lnTo>
                    <a:pt x="2631" y="1274"/>
                  </a:lnTo>
                  <a:lnTo>
                    <a:pt x="2623" y="1375"/>
                  </a:lnTo>
                  <a:lnTo>
                    <a:pt x="2619" y="1405"/>
                  </a:lnTo>
                  <a:lnTo>
                    <a:pt x="2608" y="1433"/>
                  </a:lnTo>
                  <a:lnTo>
                    <a:pt x="2593" y="1457"/>
                  </a:lnTo>
                  <a:lnTo>
                    <a:pt x="2574" y="1479"/>
                  </a:lnTo>
                  <a:lnTo>
                    <a:pt x="2551" y="1496"/>
                  </a:lnTo>
                  <a:lnTo>
                    <a:pt x="2524" y="1509"/>
                  </a:lnTo>
                  <a:lnTo>
                    <a:pt x="2497" y="1518"/>
                  </a:lnTo>
                  <a:lnTo>
                    <a:pt x="2466" y="1522"/>
                  </a:lnTo>
                  <a:lnTo>
                    <a:pt x="2454" y="1520"/>
                  </a:lnTo>
                  <a:lnTo>
                    <a:pt x="2423" y="1514"/>
                  </a:lnTo>
                  <a:lnTo>
                    <a:pt x="2394" y="1503"/>
                  </a:lnTo>
                  <a:lnTo>
                    <a:pt x="2368" y="1486"/>
                  </a:lnTo>
                  <a:lnTo>
                    <a:pt x="2347" y="1466"/>
                  </a:lnTo>
                  <a:lnTo>
                    <a:pt x="2328" y="1440"/>
                  </a:lnTo>
                  <a:lnTo>
                    <a:pt x="2316" y="1413"/>
                  </a:lnTo>
                  <a:lnTo>
                    <a:pt x="2309" y="1382"/>
                  </a:lnTo>
                  <a:lnTo>
                    <a:pt x="2309" y="1351"/>
                  </a:lnTo>
                  <a:lnTo>
                    <a:pt x="2314" y="1262"/>
                  </a:lnTo>
                  <a:lnTo>
                    <a:pt x="2318" y="1178"/>
                  </a:lnTo>
                  <a:lnTo>
                    <a:pt x="2316" y="1101"/>
                  </a:lnTo>
                  <a:lnTo>
                    <a:pt x="2314" y="1029"/>
                  </a:lnTo>
                  <a:lnTo>
                    <a:pt x="2308" y="963"/>
                  </a:lnTo>
                  <a:lnTo>
                    <a:pt x="2299" y="901"/>
                  </a:lnTo>
                  <a:lnTo>
                    <a:pt x="2290" y="844"/>
                  </a:lnTo>
                  <a:lnTo>
                    <a:pt x="2276" y="792"/>
                  </a:lnTo>
                  <a:lnTo>
                    <a:pt x="2276" y="1300"/>
                  </a:lnTo>
                  <a:lnTo>
                    <a:pt x="2274" y="1341"/>
                  </a:lnTo>
                  <a:lnTo>
                    <a:pt x="2267" y="1380"/>
                  </a:lnTo>
                  <a:lnTo>
                    <a:pt x="2253" y="1418"/>
                  </a:lnTo>
                  <a:lnTo>
                    <a:pt x="2238" y="1453"/>
                  </a:lnTo>
                  <a:lnTo>
                    <a:pt x="2238" y="2958"/>
                  </a:lnTo>
                  <a:lnTo>
                    <a:pt x="2234" y="2991"/>
                  </a:lnTo>
                  <a:lnTo>
                    <a:pt x="2226" y="3022"/>
                  </a:lnTo>
                  <a:lnTo>
                    <a:pt x="2212" y="3051"/>
                  </a:lnTo>
                  <a:lnTo>
                    <a:pt x="2194" y="3078"/>
                  </a:lnTo>
                  <a:lnTo>
                    <a:pt x="2171" y="3101"/>
                  </a:lnTo>
                  <a:lnTo>
                    <a:pt x="2145" y="3119"/>
                  </a:lnTo>
                  <a:lnTo>
                    <a:pt x="2116" y="3132"/>
                  </a:lnTo>
                  <a:lnTo>
                    <a:pt x="2084" y="3140"/>
                  </a:lnTo>
                  <a:lnTo>
                    <a:pt x="2050" y="3144"/>
                  </a:lnTo>
                  <a:lnTo>
                    <a:pt x="2018" y="3140"/>
                  </a:lnTo>
                  <a:lnTo>
                    <a:pt x="1985" y="3132"/>
                  </a:lnTo>
                  <a:lnTo>
                    <a:pt x="1956" y="3119"/>
                  </a:lnTo>
                  <a:lnTo>
                    <a:pt x="1931" y="3101"/>
                  </a:lnTo>
                  <a:lnTo>
                    <a:pt x="1908" y="3078"/>
                  </a:lnTo>
                  <a:lnTo>
                    <a:pt x="1890" y="3051"/>
                  </a:lnTo>
                  <a:lnTo>
                    <a:pt x="1876" y="3022"/>
                  </a:lnTo>
                  <a:lnTo>
                    <a:pt x="1867" y="2991"/>
                  </a:lnTo>
                  <a:lnTo>
                    <a:pt x="1864" y="2958"/>
                  </a:lnTo>
                  <a:lnTo>
                    <a:pt x="1864" y="1659"/>
                  </a:lnTo>
                  <a:lnTo>
                    <a:pt x="1859" y="1659"/>
                  </a:lnTo>
                  <a:lnTo>
                    <a:pt x="1838" y="1658"/>
                  </a:lnTo>
                  <a:lnTo>
                    <a:pt x="1838" y="2958"/>
                  </a:lnTo>
                  <a:lnTo>
                    <a:pt x="1834" y="2991"/>
                  </a:lnTo>
                  <a:lnTo>
                    <a:pt x="1825" y="3022"/>
                  </a:lnTo>
                  <a:lnTo>
                    <a:pt x="1812" y="3051"/>
                  </a:lnTo>
                  <a:lnTo>
                    <a:pt x="1794" y="3078"/>
                  </a:lnTo>
                  <a:lnTo>
                    <a:pt x="1771" y="3101"/>
                  </a:lnTo>
                  <a:lnTo>
                    <a:pt x="1744" y="3119"/>
                  </a:lnTo>
                  <a:lnTo>
                    <a:pt x="1715" y="3132"/>
                  </a:lnTo>
                  <a:lnTo>
                    <a:pt x="1684" y="3140"/>
                  </a:lnTo>
                  <a:lnTo>
                    <a:pt x="1650" y="3144"/>
                  </a:lnTo>
                  <a:lnTo>
                    <a:pt x="1618" y="3140"/>
                  </a:lnTo>
                  <a:lnTo>
                    <a:pt x="1585" y="3132"/>
                  </a:lnTo>
                  <a:lnTo>
                    <a:pt x="1556" y="3119"/>
                  </a:lnTo>
                  <a:lnTo>
                    <a:pt x="1530" y="3101"/>
                  </a:lnTo>
                  <a:lnTo>
                    <a:pt x="1507" y="3078"/>
                  </a:lnTo>
                  <a:lnTo>
                    <a:pt x="1489" y="3051"/>
                  </a:lnTo>
                  <a:lnTo>
                    <a:pt x="1476" y="3022"/>
                  </a:lnTo>
                  <a:lnTo>
                    <a:pt x="1466" y="2991"/>
                  </a:lnTo>
                  <a:lnTo>
                    <a:pt x="1464" y="2958"/>
                  </a:lnTo>
                  <a:lnTo>
                    <a:pt x="1464" y="1444"/>
                  </a:lnTo>
                  <a:lnTo>
                    <a:pt x="1465" y="1419"/>
                  </a:lnTo>
                  <a:lnTo>
                    <a:pt x="1453" y="1381"/>
                  </a:lnTo>
                  <a:lnTo>
                    <a:pt x="1446" y="1341"/>
                  </a:lnTo>
                  <a:lnTo>
                    <a:pt x="1443" y="1300"/>
                  </a:lnTo>
                  <a:lnTo>
                    <a:pt x="1443" y="667"/>
                  </a:lnTo>
                  <a:lnTo>
                    <a:pt x="1402" y="694"/>
                  </a:lnTo>
                  <a:lnTo>
                    <a:pt x="1360" y="720"/>
                  </a:lnTo>
                  <a:lnTo>
                    <a:pt x="1316" y="743"/>
                  </a:lnTo>
                  <a:lnTo>
                    <a:pt x="1272" y="762"/>
                  </a:lnTo>
                  <a:lnTo>
                    <a:pt x="1226" y="778"/>
                  </a:lnTo>
                  <a:lnTo>
                    <a:pt x="1176" y="789"/>
                  </a:lnTo>
                  <a:lnTo>
                    <a:pt x="1127" y="797"/>
                  </a:lnTo>
                  <a:lnTo>
                    <a:pt x="1073" y="800"/>
                  </a:lnTo>
                  <a:lnTo>
                    <a:pt x="1027" y="797"/>
                  </a:lnTo>
                  <a:lnTo>
                    <a:pt x="978" y="791"/>
                  </a:lnTo>
                  <a:lnTo>
                    <a:pt x="928" y="782"/>
                  </a:lnTo>
                  <a:lnTo>
                    <a:pt x="875" y="766"/>
                  </a:lnTo>
                  <a:lnTo>
                    <a:pt x="821" y="746"/>
                  </a:lnTo>
                  <a:lnTo>
                    <a:pt x="764" y="722"/>
                  </a:lnTo>
                  <a:lnTo>
                    <a:pt x="739" y="707"/>
                  </a:lnTo>
                  <a:lnTo>
                    <a:pt x="716" y="687"/>
                  </a:lnTo>
                  <a:lnTo>
                    <a:pt x="699" y="665"/>
                  </a:lnTo>
                  <a:lnTo>
                    <a:pt x="685" y="640"/>
                  </a:lnTo>
                  <a:lnTo>
                    <a:pt x="677" y="612"/>
                  </a:lnTo>
                  <a:lnTo>
                    <a:pt x="673" y="584"/>
                  </a:lnTo>
                  <a:lnTo>
                    <a:pt x="674" y="555"/>
                  </a:lnTo>
                  <a:lnTo>
                    <a:pt x="682" y="526"/>
                  </a:lnTo>
                  <a:lnTo>
                    <a:pt x="0" y="48"/>
                  </a:lnTo>
                  <a:lnTo>
                    <a:pt x="32" y="0"/>
                  </a:lnTo>
                  <a:close/>
                </a:path>
              </a:pathLst>
            </a:custGeom>
            <a:grpFill/>
            <a:ln w="0">
              <a:noFill/>
              <a:prstDash val="solid"/>
              <a:round/>
              <a:headEnd/>
              <a:tailEnd/>
            </a:ln>
          </p:spPr>
          <p:txBody>
            <a:bodyPr vert="horz" wrap="square" lIns="81684" tIns="40842" rIns="81684" bIns="40842" numCol="1" anchor="t" anchorCtr="0" compatLnSpc="1">
              <a:prstTxWarp prst="textNoShape">
                <a:avLst/>
              </a:prstTxWarp>
            </a:bodyPr>
            <a:lstStyle/>
            <a:p>
              <a:pPr defTabSz="612579"/>
              <a:endParaRPr lang="en-US" sz="1162">
                <a:solidFill>
                  <a:prstClr val="black"/>
                </a:solidFill>
              </a:endParaRPr>
            </a:p>
          </p:txBody>
        </p:sp>
      </p:grpSp>
      <p:grpSp>
        <p:nvGrpSpPr>
          <p:cNvPr id="20" name="Group 14"/>
          <p:cNvGrpSpPr>
            <a:grpSpLocks noChangeAspect="1"/>
          </p:cNvGrpSpPr>
          <p:nvPr/>
        </p:nvGrpSpPr>
        <p:grpSpPr bwMode="auto">
          <a:xfrm>
            <a:off x="4686119" y="1823977"/>
            <a:ext cx="341390" cy="234243"/>
            <a:chOff x="-300" y="277"/>
            <a:chExt cx="599" cy="411"/>
          </a:xfrm>
          <a:solidFill>
            <a:schemeClr val="accent2"/>
          </a:solidFill>
        </p:grpSpPr>
        <p:sp>
          <p:nvSpPr>
            <p:cNvPr id="23" name="Freeform 16"/>
            <p:cNvSpPr>
              <a:spLocks/>
            </p:cNvSpPr>
            <p:nvPr/>
          </p:nvSpPr>
          <p:spPr bwMode="auto">
            <a:xfrm>
              <a:off x="-211" y="367"/>
              <a:ext cx="177" cy="229"/>
            </a:xfrm>
            <a:custGeom>
              <a:avLst/>
              <a:gdLst>
                <a:gd name="T0" fmla="*/ 808 w 1061"/>
                <a:gd name="T1" fmla="*/ 3 h 1375"/>
                <a:gd name="T2" fmla="*/ 919 w 1061"/>
                <a:gd name="T3" fmla="*/ 19 h 1375"/>
                <a:gd name="T4" fmla="*/ 1013 w 1061"/>
                <a:gd name="T5" fmla="*/ 46 h 1375"/>
                <a:gd name="T6" fmla="*/ 995 w 1061"/>
                <a:gd name="T7" fmla="*/ 295 h 1375"/>
                <a:gd name="T8" fmla="*/ 919 w 1061"/>
                <a:gd name="T9" fmla="*/ 268 h 1375"/>
                <a:gd name="T10" fmla="*/ 822 w 1061"/>
                <a:gd name="T11" fmla="*/ 249 h 1375"/>
                <a:gd name="T12" fmla="*/ 734 w 1061"/>
                <a:gd name="T13" fmla="*/ 248 h 1375"/>
                <a:gd name="T14" fmla="*/ 664 w 1061"/>
                <a:gd name="T15" fmla="*/ 260 h 1375"/>
                <a:gd name="T16" fmla="*/ 600 w 1061"/>
                <a:gd name="T17" fmla="*/ 287 h 1375"/>
                <a:gd name="T18" fmla="*/ 544 w 1061"/>
                <a:gd name="T19" fmla="*/ 329 h 1375"/>
                <a:gd name="T20" fmla="*/ 499 w 1061"/>
                <a:gd name="T21" fmla="*/ 384 h 1375"/>
                <a:gd name="T22" fmla="*/ 466 w 1061"/>
                <a:gd name="T23" fmla="*/ 451 h 1375"/>
                <a:gd name="T24" fmla="*/ 960 w 1061"/>
                <a:gd name="T25" fmla="*/ 489 h 1375"/>
                <a:gd name="T26" fmla="*/ 424 w 1061"/>
                <a:gd name="T27" fmla="*/ 635 h 1375"/>
                <a:gd name="T28" fmla="*/ 422 w 1061"/>
                <a:gd name="T29" fmla="*/ 697 h 1375"/>
                <a:gd name="T30" fmla="*/ 960 w 1061"/>
                <a:gd name="T31" fmla="*/ 730 h 1375"/>
                <a:gd name="T32" fmla="*/ 450 w 1061"/>
                <a:gd name="T33" fmla="*/ 876 h 1375"/>
                <a:gd name="T34" fmla="*/ 477 w 1061"/>
                <a:gd name="T35" fmla="*/ 957 h 1375"/>
                <a:gd name="T36" fmla="*/ 518 w 1061"/>
                <a:gd name="T37" fmla="*/ 1018 h 1375"/>
                <a:gd name="T38" fmla="*/ 571 w 1061"/>
                <a:gd name="T39" fmla="*/ 1066 h 1375"/>
                <a:gd name="T40" fmla="*/ 634 w 1061"/>
                <a:gd name="T41" fmla="*/ 1098 h 1375"/>
                <a:gd name="T42" fmla="*/ 705 w 1061"/>
                <a:gd name="T43" fmla="*/ 1117 h 1375"/>
                <a:gd name="T44" fmla="*/ 779 w 1061"/>
                <a:gd name="T45" fmla="*/ 1123 h 1375"/>
                <a:gd name="T46" fmla="*/ 859 w 1061"/>
                <a:gd name="T47" fmla="*/ 1116 h 1375"/>
                <a:gd name="T48" fmla="*/ 932 w 1061"/>
                <a:gd name="T49" fmla="*/ 1100 h 1375"/>
                <a:gd name="T50" fmla="*/ 990 w 1061"/>
                <a:gd name="T51" fmla="*/ 1080 h 1375"/>
                <a:gd name="T52" fmla="*/ 1061 w 1061"/>
                <a:gd name="T53" fmla="*/ 1297 h 1375"/>
                <a:gd name="T54" fmla="*/ 977 w 1061"/>
                <a:gd name="T55" fmla="*/ 1334 h 1375"/>
                <a:gd name="T56" fmla="*/ 868 w 1061"/>
                <a:gd name="T57" fmla="*/ 1363 h 1375"/>
                <a:gd name="T58" fmla="*/ 743 w 1061"/>
                <a:gd name="T59" fmla="*/ 1375 h 1375"/>
                <a:gd name="T60" fmla="*/ 626 w 1061"/>
                <a:gd name="T61" fmla="*/ 1365 h 1375"/>
                <a:gd name="T62" fmla="*/ 515 w 1061"/>
                <a:gd name="T63" fmla="*/ 1335 h 1375"/>
                <a:gd name="T64" fmla="*/ 413 w 1061"/>
                <a:gd name="T65" fmla="*/ 1288 h 1375"/>
                <a:gd name="T66" fmla="*/ 323 w 1061"/>
                <a:gd name="T67" fmla="*/ 1223 h 1375"/>
                <a:gd name="T68" fmla="*/ 247 w 1061"/>
                <a:gd name="T69" fmla="*/ 1141 h 1375"/>
                <a:gd name="T70" fmla="*/ 197 w 1061"/>
                <a:gd name="T71" fmla="*/ 1066 h 1375"/>
                <a:gd name="T72" fmla="*/ 159 w 1061"/>
                <a:gd name="T73" fmla="*/ 977 h 1375"/>
                <a:gd name="T74" fmla="*/ 132 w 1061"/>
                <a:gd name="T75" fmla="*/ 876 h 1375"/>
                <a:gd name="T76" fmla="*/ 0 w 1061"/>
                <a:gd name="T77" fmla="*/ 730 h 1375"/>
                <a:gd name="T78" fmla="*/ 113 w 1061"/>
                <a:gd name="T79" fmla="*/ 695 h 1375"/>
                <a:gd name="T80" fmla="*/ 114 w 1061"/>
                <a:gd name="T81" fmla="*/ 635 h 1375"/>
                <a:gd name="T82" fmla="*/ 0 w 1061"/>
                <a:gd name="T83" fmla="*/ 489 h 1375"/>
                <a:gd name="T84" fmla="*/ 152 w 1061"/>
                <a:gd name="T85" fmla="*/ 435 h 1375"/>
                <a:gd name="T86" fmla="*/ 192 w 1061"/>
                <a:gd name="T87" fmla="*/ 337 h 1375"/>
                <a:gd name="T88" fmla="*/ 246 w 1061"/>
                <a:gd name="T89" fmla="*/ 249 h 1375"/>
                <a:gd name="T90" fmla="*/ 318 w 1061"/>
                <a:gd name="T91" fmla="*/ 168 h 1375"/>
                <a:gd name="T92" fmla="*/ 408 w 1061"/>
                <a:gd name="T93" fmla="*/ 97 h 1375"/>
                <a:gd name="T94" fmla="*/ 511 w 1061"/>
                <a:gd name="T95" fmla="*/ 44 h 1375"/>
                <a:gd name="T96" fmla="*/ 624 w 1061"/>
                <a:gd name="T97" fmla="*/ 12 h 1375"/>
                <a:gd name="T98" fmla="*/ 747 w 1061"/>
                <a:gd name="T99" fmla="*/ 0 h 1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61" h="1375">
                  <a:moveTo>
                    <a:pt x="747" y="0"/>
                  </a:moveTo>
                  <a:lnTo>
                    <a:pt x="808" y="3"/>
                  </a:lnTo>
                  <a:lnTo>
                    <a:pt x="866" y="9"/>
                  </a:lnTo>
                  <a:lnTo>
                    <a:pt x="919" y="19"/>
                  </a:lnTo>
                  <a:lnTo>
                    <a:pt x="968" y="32"/>
                  </a:lnTo>
                  <a:lnTo>
                    <a:pt x="1013" y="46"/>
                  </a:lnTo>
                  <a:lnTo>
                    <a:pt x="1052" y="62"/>
                  </a:lnTo>
                  <a:lnTo>
                    <a:pt x="995" y="295"/>
                  </a:lnTo>
                  <a:lnTo>
                    <a:pt x="960" y="282"/>
                  </a:lnTo>
                  <a:lnTo>
                    <a:pt x="919" y="268"/>
                  </a:lnTo>
                  <a:lnTo>
                    <a:pt x="872" y="257"/>
                  </a:lnTo>
                  <a:lnTo>
                    <a:pt x="822" y="249"/>
                  </a:lnTo>
                  <a:lnTo>
                    <a:pt x="770" y="246"/>
                  </a:lnTo>
                  <a:lnTo>
                    <a:pt x="734" y="248"/>
                  </a:lnTo>
                  <a:lnTo>
                    <a:pt x="699" y="252"/>
                  </a:lnTo>
                  <a:lnTo>
                    <a:pt x="664" y="260"/>
                  </a:lnTo>
                  <a:lnTo>
                    <a:pt x="631" y="272"/>
                  </a:lnTo>
                  <a:lnTo>
                    <a:pt x="600" y="287"/>
                  </a:lnTo>
                  <a:lnTo>
                    <a:pt x="571" y="306"/>
                  </a:lnTo>
                  <a:lnTo>
                    <a:pt x="544" y="329"/>
                  </a:lnTo>
                  <a:lnTo>
                    <a:pt x="520" y="356"/>
                  </a:lnTo>
                  <a:lnTo>
                    <a:pt x="499" y="384"/>
                  </a:lnTo>
                  <a:lnTo>
                    <a:pt x="482" y="416"/>
                  </a:lnTo>
                  <a:lnTo>
                    <a:pt x="466" y="451"/>
                  </a:lnTo>
                  <a:lnTo>
                    <a:pt x="454" y="489"/>
                  </a:lnTo>
                  <a:lnTo>
                    <a:pt x="960" y="489"/>
                  </a:lnTo>
                  <a:lnTo>
                    <a:pt x="960" y="635"/>
                  </a:lnTo>
                  <a:lnTo>
                    <a:pt x="424" y="635"/>
                  </a:lnTo>
                  <a:lnTo>
                    <a:pt x="422" y="667"/>
                  </a:lnTo>
                  <a:lnTo>
                    <a:pt x="422" y="697"/>
                  </a:lnTo>
                  <a:lnTo>
                    <a:pt x="422" y="730"/>
                  </a:lnTo>
                  <a:lnTo>
                    <a:pt x="960" y="730"/>
                  </a:lnTo>
                  <a:lnTo>
                    <a:pt x="960" y="876"/>
                  </a:lnTo>
                  <a:lnTo>
                    <a:pt x="450" y="876"/>
                  </a:lnTo>
                  <a:lnTo>
                    <a:pt x="462" y="919"/>
                  </a:lnTo>
                  <a:lnTo>
                    <a:pt x="477" y="957"/>
                  </a:lnTo>
                  <a:lnTo>
                    <a:pt x="496" y="990"/>
                  </a:lnTo>
                  <a:lnTo>
                    <a:pt x="518" y="1018"/>
                  </a:lnTo>
                  <a:lnTo>
                    <a:pt x="543" y="1045"/>
                  </a:lnTo>
                  <a:lnTo>
                    <a:pt x="571" y="1066"/>
                  </a:lnTo>
                  <a:lnTo>
                    <a:pt x="602" y="1084"/>
                  </a:lnTo>
                  <a:lnTo>
                    <a:pt x="634" y="1098"/>
                  </a:lnTo>
                  <a:lnTo>
                    <a:pt x="669" y="1109"/>
                  </a:lnTo>
                  <a:lnTo>
                    <a:pt x="705" y="1117"/>
                  </a:lnTo>
                  <a:lnTo>
                    <a:pt x="742" y="1121"/>
                  </a:lnTo>
                  <a:lnTo>
                    <a:pt x="779" y="1123"/>
                  </a:lnTo>
                  <a:lnTo>
                    <a:pt x="820" y="1121"/>
                  </a:lnTo>
                  <a:lnTo>
                    <a:pt x="859" y="1116"/>
                  </a:lnTo>
                  <a:lnTo>
                    <a:pt x="897" y="1109"/>
                  </a:lnTo>
                  <a:lnTo>
                    <a:pt x="932" y="1100"/>
                  </a:lnTo>
                  <a:lnTo>
                    <a:pt x="964" y="1090"/>
                  </a:lnTo>
                  <a:lnTo>
                    <a:pt x="990" y="1080"/>
                  </a:lnTo>
                  <a:lnTo>
                    <a:pt x="1012" y="1070"/>
                  </a:lnTo>
                  <a:lnTo>
                    <a:pt x="1061" y="1297"/>
                  </a:lnTo>
                  <a:lnTo>
                    <a:pt x="1022" y="1315"/>
                  </a:lnTo>
                  <a:lnTo>
                    <a:pt x="977" y="1334"/>
                  </a:lnTo>
                  <a:lnTo>
                    <a:pt x="924" y="1349"/>
                  </a:lnTo>
                  <a:lnTo>
                    <a:pt x="868" y="1363"/>
                  </a:lnTo>
                  <a:lnTo>
                    <a:pt x="807" y="1371"/>
                  </a:lnTo>
                  <a:lnTo>
                    <a:pt x="743" y="1375"/>
                  </a:lnTo>
                  <a:lnTo>
                    <a:pt x="683" y="1371"/>
                  </a:lnTo>
                  <a:lnTo>
                    <a:pt x="626" y="1365"/>
                  </a:lnTo>
                  <a:lnTo>
                    <a:pt x="570" y="1353"/>
                  </a:lnTo>
                  <a:lnTo>
                    <a:pt x="515" y="1335"/>
                  </a:lnTo>
                  <a:lnTo>
                    <a:pt x="463" y="1314"/>
                  </a:lnTo>
                  <a:lnTo>
                    <a:pt x="413" y="1288"/>
                  </a:lnTo>
                  <a:lnTo>
                    <a:pt x="366" y="1258"/>
                  </a:lnTo>
                  <a:lnTo>
                    <a:pt x="323" y="1223"/>
                  </a:lnTo>
                  <a:lnTo>
                    <a:pt x="283" y="1184"/>
                  </a:lnTo>
                  <a:lnTo>
                    <a:pt x="247" y="1141"/>
                  </a:lnTo>
                  <a:lnTo>
                    <a:pt x="221" y="1105"/>
                  </a:lnTo>
                  <a:lnTo>
                    <a:pt x="197" y="1066"/>
                  </a:lnTo>
                  <a:lnTo>
                    <a:pt x="176" y="1023"/>
                  </a:lnTo>
                  <a:lnTo>
                    <a:pt x="159" y="977"/>
                  </a:lnTo>
                  <a:lnTo>
                    <a:pt x="143" y="929"/>
                  </a:lnTo>
                  <a:lnTo>
                    <a:pt x="132" y="876"/>
                  </a:lnTo>
                  <a:lnTo>
                    <a:pt x="0" y="876"/>
                  </a:lnTo>
                  <a:lnTo>
                    <a:pt x="0" y="730"/>
                  </a:lnTo>
                  <a:lnTo>
                    <a:pt x="113" y="730"/>
                  </a:lnTo>
                  <a:lnTo>
                    <a:pt x="113" y="695"/>
                  </a:lnTo>
                  <a:lnTo>
                    <a:pt x="114" y="666"/>
                  </a:lnTo>
                  <a:lnTo>
                    <a:pt x="114" y="635"/>
                  </a:lnTo>
                  <a:lnTo>
                    <a:pt x="0" y="635"/>
                  </a:lnTo>
                  <a:lnTo>
                    <a:pt x="0" y="489"/>
                  </a:lnTo>
                  <a:lnTo>
                    <a:pt x="137" y="489"/>
                  </a:lnTo>
                  <a:lnTo>
                    <a:pt x="152" y="435"/>
                  </a:lnTo>
                  <a:lnTo>
                    <a:pt x="171" y="384"/>
                  </a:lnTo>
                  <a:lnTo>
                    <a:pt x="192" y="337"/>
                  </a:lnTo>
                  <a:lnTo>
                    <a:pt x="218" y="291"/>
                  </a:lnTo>
                  <a:lnTo>
                    <a:pt x="246" y="249"/>
                  </a:lnTo>
                  <a:lnTo>
                    <a:pt x="278" y="210"/>
                  </a:lnTo>
                  <a:lnTo>
                    <a:pt x="318" y="168"/>
                  </a:lnTo>
                  <a:lnTo>
                    <a:pt x="362" y="131"/>
                  </a:lnTo>
                  <a:lnTo>
                    <a:pt x="408" y="97"/>
                  </a:lnTo>
                  <a:lnTo>
                    <a:pt x="458" y="68"/>
                  </a:lnTo>
                  <a:lnTo>
                    <a:pt x="511" y="44"/>
                  </a:lnTo>
                  <a:lnTo>
                    <a:pt x="566" y="25"/>
                  </a:lnTo>
                  <a:lnTo>
                    <a:pt x="624" y="12"/>
                  </a:lnTo>
                  <a:lnTo>
                    <a:pt x="684" y="3"/>
                  </a:lnTo>
                  <a:lnTo>
                    <a:pt x="747" y="0"/>
                  </a:lnTo>
                  <a:close/>
                </a:path>
              </a:pathLst>
            </a:custGeom>
            <a:grpFill/>
            <a:ln w="0">
              <a:noFill/>
              <a:prstDash val="solid"/>
              <a:round/>
              <a:headEnd/>
              <a:tailEnd/>
            </a:ln>
          </p:spPr>
          <p:txBody>
            <a:bodyPr vert="horz" wrap="square" lIns="81684" tIns="40842" rIns="81684" bIns="40842" numCol="1" anchor="t" anchorCtr="0" compatLnSpc="1">
              <a:prstTxWarp prst="textNoShape">
                <a:avLst/>
              </a:prstTxWarp>
            </a:bodyPr>
            <a:lstStyle/>
            <a:p>
              <a:pPr defTabSz="612579"/>
              <a:endParaRPr lang="en-US" sz="1162">
                <a:solidFill>
                  <a:prstClr val="black"/>
                </a:solidFill>
              </a:endParaRPr>
            </a:p>
          </p:txBody>
        </p:sp>
        <p:sp>
          <p:nvSpPr>
            <p:cNvPr id="24" name="Freeform 17"/>
            <p:cNvSpPr>
              <a:spLocks noEditPoints="1"/>
            </p:cNvSpPr>
            <p:nvPr/>
          </p:nvSpPr>
          <p:spPr bwMode="auto">
            <a:xfrm>
              <a:off x="-300" y="277"/>
              <a:ext cx="408" cy="410"/>
            </a:xfrm>
            <a:custGeom>
              <a:avLst/>
              <a:gdLst>
                <a:gd name="T0" fmla="*/ 1069 w 2449"/>
                <a:gd name="T1" fmla="*/ 279 h 2460"/>
                <a:gd name="T2" fmla="*/ 852 w 2449"/>
                <a:gd name="T3" fmla="*/ 343 h 2460"/>
                <a:gd name="T4" fmla="*/ 659 w 2449"/>
                <a:gd name="T5" fmla="*/ 452 h 2460"/>
                <a:gd name="T6" fmla="*/ 497 w 2449"/>
                <a:gd name="T7" fmla="*/ 604 h 2460"/>
                <a:gd name="T8" fmla="*/ 373 w 2449"/>
                <a:gd name="T9" fmla="*/ 788 h 2460"/>
                <a:gd name="T10" fmla="*/ 295 w 2449"/>
                <a:gd name="T11" fmla="*/ 998 h 2460"/>
                <a:gd name="T12" fmla="*/ 266 w 2449"/>
                <a:gd name="T13" fmla="*/ 1229 h 2460"/>
                <a:gd name="T14" fmla="*/ 295 w 2449"/>
                <a:gd name="T15" fmla="*/ 1461 h 2460"/>
                <a:gd name="T16" fmla="*/ 373 w 2449"/>
                <a:gd name="T17" fmla="*/ 1672 h 2460"/>
                <a:gd name="T18" fmla="*/ 497 w 2449"/>
                <a:gd name="T19" fmla="*/ 1856 h 2460"/>
                <a:gd name="T20" fmla="*/ 659 w 2449"/>
                <a:gd name="T21" fmla="*/ 2007 h 2460"/>
                <a:gd name="T22" fmla="*/ 852 w 2449"/>
                <a:gd name="T23" fmla="*/ 2116 h 2460"/>
                <a:gd name="T24" fmla="*/ 1069 w 2449"/>
                <a:gd name="T25" fmla="*/ 2180 h 2460"/>
                <a:gd name="T26" fmla="*/ 1304 w 2449"/>
                <a:gd name="T27" fmla="*/ 2188 h 2460"/>
                <a:gd name="T28" fmla="*/ 1527 w 2449"/>
                <a:gd name="T29" fmla="*/ 2142 h 2460"/>
                <a:gd name="T30" fmla="*/ 1729 w 2449"/>
                <a:gd name="T31" fmla="*/ 2048 h 2460"/>
                <a:gd name="T32" fmla="*/ 1901 w 2449"/>
                <a:gd name="T33" fmla="*/ 1910 h 2460"/>
                <a:gd name="T34" fmla="*/ 2039 w 2449"/>
                <a:gd name="T35" fmla="*/ 1737 h 2460"/>
                <a:gd name="T36" fmla="*/ 2134 w 2449"/>
                <a:gd name="T37" fmla="*/ 1534 h 2460"/>
                <a:gd name="T38" fmla="*/ 2180 w 2449"/>
                <a:gd name="T39" fmla="*/ 1308 h 2460"/>
                <a:gd name="T40" fmla="*/ 2170 w 2449"/>
                <a:gd name="T41" fmla="*/ 1074 h 2460"/>
                <a:gd name="T42" fmla="*/ 2108 w 2449"/>
                <a:gd name="T43" fmla="*/ 855 h 2460"/>
                <a:gd name="T44" fmla="*/ 1997 w 2449"/>
                <a:gd name="T45" fmla="*/ 662 h 2460"/>
                <a:gd name="T46" fmla="*/ 1848 w 2449"/>
                <a:gd name="T47" fmla="*/ 498 h 2460"/>
                <a:gd name="T48" fmla="*/ 1665 w 2449"/>
                <a:gd name="T49" fmla="*/ 375 h 2460"/>
                <a:gd name="T50" fmla="*/ 1455 w 2449"/>
                <a:gd name="T51" fmla="*/ 296 h 2460"/>
                <a:gd name="T52" fmla="*/ 1225 w 2449"/>
                <a:gd name="T53" fmla="*/ 267 h 2460"/>
                <a:gd name="T54" fmla="*/ 1405 w 2449"/>
                <a:gd name="T55" fmla="*/ 13 h 2460"/>
                <a:gd name="T56" fmla="*/ 1661 w 2449"/>
                <a:gd name="T57" fmla="*/ 80 h 2460"/>
                <a:gd name="T58" fmla="*/ 1892 w 2449"/>
                <a:gd name="T59" fmla="*/ 197 h 2460"/>
                <a:gd name="T60" fmla="*/ 2090 w 2449"/>
                <a:gd name="T61" fmla="*/ 359 h 2460"/>
                <a:gd name="T62" fmla="*/ 2252 w 2449"/>
                <a:gd name="T63" fmla="*/ 560 h 2460"/>
                <a:gd name="T64" fmla="*/ 2369 w 2449"/>
                <a:gd name="T65" fmla="*/ 791 h 2460"/>
                <a:gd name="T66" fmla="*/ 2436 w 2449"/>
                <a:gd name="T67" fmla="*/ 1047 h 2460"/>
                <a:gd name="T68" fmla="*/ 2446 w 2449"/>
                <a:gd name="T69" fmla="*/ 1321 h 2460"/>
                <a:gd name="T70" fmla="*/ 2397 w 2449"/>
                <a:gd name="T71" fmla="*/ 1585 h 2460"/>
                <a:gd name="T72" fmla="*/ 2296 w 2449"/>
                <a:gd name="T73" fmla="*/ 1826 h 2460"/>
                <a:gd name="T74" fmla="*/ 2149 w 2449"/>
                <a:gd name="T75" fmla="*/ 2037 h 2460"/>
                <a:gd name="T76" fmla="*/ 1961 w 2449"/>
                <a:gd name="T77" fmla="*/ 2213 h 2460"/>
                <a:gd name="T78" fmla="*/ 1741 w 2449"/>
                <a:gd name="T79" fmla="*/ 2345 h 2460"/>
                <a:gd name="T80" fmla="*/ 1493 w 2449"/>
                <a:gd name="T81" fmla="*/ 2431 h 2460"/>
                <a:gd name="T82" fmla="*/ 1225 w 2449"/>
                <a:gd name="T83" fmla="*/ 2460 h 2460"/>
                <a:gd name="T84" fmla="*/ 956 w 2449"/>
                <a:gd name="T85" fmla="*/ 2431 h 2460"/>
                <a:gd name="T86" fmla="*/ 708 w 2449"/>
                <a:gd name="T87" fmla="*/ 2345 h 2460"/>
                <a:gd name="T88" fmla="*/ 488 w 2449"/>
                <a:gd name="T89" fmla="*/ 2213 h 2460"/>
                <a:gd name="T90" fmla="*/ 300 w 2449"/>
                <a:gd name="T91" fmla="*/ 2037 h 2460"/>
                <a:gd name="T92" fmla="*/ 153 w 2449"/>
                <a:gd name="T93" fmla="*/ 1826 h 2460"/>
                <a:gd name="T94" fmla="*/ 52 w 2449"/>
                <a:gd name="T95" fmla="*/ 1585 h 2460"/>
                <a:gd name="T96" fmla="*/ 3 w 2449"/>
                <a:gd name="T97" fmla="*/ 1321 h 2460"/>
                <a:gd name="T98" fmla="*/ 13 w 2449"/>
                <a:gd name="T99" fmla="*/ 1047 h 2460"/>
                <a:gd name="T100" fmla="*/ 80 w 2449"/>
                <a:gd name="T101" fmla="*/ 791 h 2460"/>
                <a:gd name="T102" fmla="*/ 197 w 2449"/>
                <a:gd name="T103" fmla="*/ 560 h 2460"/>
                <a:gd name="T104" fmla="*/ 359 w 2449"/>
                <a:gd name="T105" fmla="*/ 359 h 2460"/>
                <a:gd name="T106" fmla="*/ 557 w 2449"/>
                <a:gd name="T107" fmla="*/ 197 h 2460"/>
                <a:gd name="T108" fmla="*/ 789 w 2449"/>
                <a:gd name="T109" fmla="*/ 80 h 2460"/>
                <a:gd name="T110" fmla="*/ 1044 w 2449"/>
                <a:gd name="T111" fmla="*/ 13 h 2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49" h="2460">
                  <a:moveTo>
                    <a:pt x="1225" y="267"/>
                  </a:moveTo>
                  <a:lnTo>
                    <a:pt x="1147" y="270"/>
                  </a:lnTo>
                  <a:lnTo>
                    <a:pt x="1069" y="279"/>
                  </a:lnTo>
                  <a:lnTo>
                    <a:pt x="995" y="296"/>
                  </a:lnTo>
                  <a:lnTo>
                    <a:pt x="922" y="316"/>
                  </a:lnTo>
                  <a:lnTo>
                    <a:pt x="852" y="343"/>
                  </a:lnTo>
                  <a:lnTo>
                    <a:pt x="784" y="375"/>
                  </a:lnTo>
                  <a:lnTo>
                    <a:pt x="720" y="412"/>
                  </a:lnTo>
                  <a:lnTo>
                    <a:pt x="659" y="452"/>
                  </a:lnTo>
                  <a:lnTo>
                    <a:pt x="601" y="498"/>
                  </a:lnTo>
                  <a:lnTo>
                    <a:pt x="548" y="549"/>
                  </a:lnTo>
                  <a:lnTo>
                    <a:pt x="497" y="604"/>
                  </a:lnTo>
                  <a:lnTo>
                    <a:pt x="452" y="662"/>
                  </a:lnTo>
                  <a:lnTo>
                    <a:pt x="410" y="723"/>
                  </a:lnTo>
                  <a:lnTo>
                    <a:pt x="373" y="788"/>
                  </a:lnTo>
                  <a:lnTo>
                    <a:pt x="341" y="855"/>
                  </a:lnTo>
                  <a:lnTo>
                    <a:pt x="315" y="926"/>
                  </a:lnTo>
                  <a:lnTo>
                    <a:pt x="295" y="998"/>
                  </a:lnTo>
                  <a:lnTo>
                    <a:pt x="279" y="1074"/>
                  </a:lnTo>
                  <a:lnTo>
                    <a:pt x="269" y="1151"/>
                  </a:lnTo>
                  <a:lnTo>
                    <a:pt x="266" y="1229"/>
                  </a:lnTo>
                  <a:lnTo>
                    <a:pt x="269" y="1308"/>
                  </a:lnTo>
                  <a:lnTo>
                    <a:pt x="279" y="1386"/>
                  </a:lnTo>
                  <a:lnTo>
                    <a:pt x="295" y="1461"/>
                  </a:lnTo>
                  <a:lnTo>
                    <a:pt x="315" y="1534"/>
                  </a:lnTo>
                  <a:lnTo>
                    <a:pt x="341" y="1604"/>
                  </a:lnTo>
                  <a:lnTo>
                    <a:pt x="373" y="1672"/>
                  </a:lnTo>
                  <a:lnTo>
                    <a:pt x="410" y="1737"/>
                  </a:lnTo>
                  <a:lnTo>
                    <a:pt x="452" y="1798"/>
                  </a:lnTo>
                  <a:lnTo>
                    <a:pt x="497" y="1856"/>
                  </a:lnTo>
                  <a:lnTo>
                    <a:pt x="548" y="1910"/>
                  </a:lnTo>
                  <a:lnTo>
                    <a:pt x="601" y="1960"/>
                  </a:lnTo>
                  <a:lnTo>
                    <a:pt x="659" y="2007"/>
                  </a:lnTo>
                  <a:lnTo>
                    <a:pt x="720" y="2048"/>
                  </a:lnTo>
                  <a:lnTo>
                    <a:pt x="784" y="2084"/>
                  </a:lnTo>
                  <a:lnTo>
                    <a:pt x="852" y="2116"/>
                  </a:lnTo>
                  <a:lnTo>
                    <a:pt x="922" y="2142"/>
                  </a:lnTo>
                  <a:lnTo>
                    <a:pt x="995" y="2164"/>
                  </a:lnTo>
                  <a:lnTo>
                    <a:pt x="1069" y="2180"/>
                  </a:lnTo>
                  <a:lnTo>
                    <a:pt x="1147" y="2188"/>
                  </a:lnTo>
                  <a:lnTo>
                    <a:pt x="1225" y="2192"/>
                  </a:lnTo>
                  <a:lnTo>
                    <a:pt x="1304" y="2188"/>
                  </a:lnTo>
                  <a:lnTo>
                    <a:pt x="1380" y="2180"/>
                  </a:lnTo>
                  <a:lnTo>
                    <a:pt x="1455" y="2164"/>
                  </a:lnTo>
                  <a:lnTo>
                    <a:pt x="1527" y="2142"/>
                  </a:lnTo>
                  <a:lnTo>
                    <a:pt x="1597" y="2116"/>
                  </a:lnTo>
                  <a:lnTo>
                    <a:pt x="1665" y="2084"/>
                  </a:lnTo>
                  <a:lnTo>
                    <a:pt x="1729" y="2048"/>
                  </a:lnTo>
                  <a:lnTo>
                    <a:pt x="1790" y="2007"/>
                  </a:lnTo>
                  <a:lnTo>
                    <a:pt x="1848" y="1960"/>
                  </a:lnTo>
                  <a:lnTo>
                    <a:pt x="1901" y="1910"/>
                  </a:lnTo>
                  <a:lnTo>
                    <a:pt x="1952" y="1856"/>
                  </a:lnTo>
                  <a:lnTo>
                    <a:pt x="1997" y="1798"/>
                  </a:lnTo>
                  <a:lnTo>
                    <a:pt x="2039" y="1737"/>
                  </a:lnTo>
                  <a:lnTo>
                    <a:pt x="2076" y="1672"/>
                  </a:lnTo>
                  <a:lnTo>
                    <a:pt x="2108" y="1604"/>
                  </a:lnTo>
                  <a:lnTo>
                    <a:pt x="2134" y="1534"/>
                  </a:lnTo>
                  <a:lnTo>
                    <a:pt x="2155" y="1461"/>
                  </a:lnTo>
                  <a:lnTo>
                    <a:pt x="2170" y="1386"/>
                  </a:lnTo>
                  <a:lnTo>
                    <a:pt x="2180" y="1308"/>
                  </a:lnTo>
                  <a:lnTo>
                    <a:pt x="2183" y="1229"/>
                  </a:lnTo>
                  <a:lnTo>
                    <a:pt x="2180" y="1151"/>
                  </a:lnTo>
                  <a:lnTo>
                    <a:pt x="2170" y="1074"/>
                  </a:lnTo>
                  <a:lnTo>
                    <a:pt x="2155" y="998"/>
                  </a:lnTo>
                  <a:lnTo>
                    <a:pt x="2134" y="926"/>
                  </a:lnTo>
                  <a:lnTo>
                    <a:pt x="2108" y="855"/>
                  </a:lnTo>
                  <a:lnTo>
                    <a:pt x="2076" y="788"/>
                  </a:lnTo>
                  <a:lnTo>
                    <a:pt x="2039" y="723"/>
                  </a:lnTo>
                  <a:lnTo>
                    <a:pt x="1997" y="662"/>
                  </a:lnTo>
                  <a:lnTo>
                    <a:pt x="1952" y="604"/>
                  </a:lnTo>
                  <a:lnTo>
                    <a:pt x="1901" y="549"/>
                  </a:lnTo>
                  <a:lnTo>
                    <a:pt x="1848" y="498"/>
                  </a:lnTo>
                  <a:lnTo>
                    <a:pt x="1790" y="452"/>
                  </a:lnTo>
                  <a:lnTo>
                    <a:pt x="1729" y="412"/>
                  </a:lnTo>
                  <a:lnTo>
                    <a:pt x="1665" y="375"/>
                  </a:lnTo>
                  <a:lnTo>
                    <a:pt x="1597" y="343"/>
                  </a:lnTo>
                  <a:lnTo>
                    <a:pt x="1527" y="316"/>
                  </a:lnTo>
                  <a:lnTo>
                    <a:pt x="1455" y="296"/>
                  </a:lnTo>
                  <a:lnTo>
                    <a:pt x="1380" y="279"/>
                  </a:lnTo>
                  <a:lnTo>
                    <a:pt x="1304" y="270"/>
                  </a:lnTo>
                  <a:lnTo>
                    <a:pt x="1225" y="267"/>
                  </a:lnTo>
                  <a:close/>
                  <a:moveTo>
                    <a:pt x="1225" y="0"/>
                  </a:moveTo>
                  <a:lnTo>
                    <a:pt x="1316" y="3"/>
                  </a:lnTo>
                  <a:lnTo>
                    <a:pt x="1405" y="13"/>
                  </a:lnTo>
                  <a:lnTo>
                    <a:pt x="1493" y="29"/>
                  </a:lnTo>
                  <a:lnTo>
                    <a:pt x="1579" y="51"/>
                  </a:lnTo>
                  <a:lnTo>
                    <a:pt x="1661" y="80"/>
                  </a:lnTo>
                  <a:lnTo>
                    <a:pt x="1741" y="114"/>
                  </a:lnTo>
                  <a:lnTo>
                    <a:pt x="1817" y="153"/>
                  </a:lnTo>
                  <a:lnTo>
                    <a:pt x="1892" y="197"/>
                  </a:lnTo>
                  <a:lnTo>
                    <a:pt x="1961" y="247"/>
                  </a:lnTo>
                  <a:lnTo>
                    <a:pt x="2028" y="301"/>
                  </a:lnTo>
                  <a:lnTo>
                    <a:pt x="2090" y="359"/>
                  </a:lnTo>
                  <a:lnTo>
                    <a:pt x="2149" y="423"/>
                  </a:lnTo>
                  <a:lnTo>
                    <a:pt x="2203" y="490"/>
                  </a:lnTo>
                  <a:lnTo>
                    <a:pt x="2252" y="560"/>
                  </a:lnTo>
                  <a:lnTo>
                    <a:pt x="2296" y="633"/>
                  </a:lnTo>
                  <a:lnTo>
                    <a:pt x="2336" y="711"/>
                  </a:lnTo>
                  <a:lnTo>
                    <a:pt x="2369" y="791"/>
                  </a:lnTo>
                  <a:lnTo>
                    <a:pt x="2397" y="874"/>
                  </a:lnTo>
                  <a:lnTo>
                    <a:pt x="2420" y="960"/>
                  </a:lnTo>
                  <a:lnTo>
                    <a:pt x="2436" y="1047"/>
                  </a:lnTo>
                  <a:lnTo>
                    <a:pt x="2446" y="1137"/>
                  </a:lnTo>
                  <a:lnTo>
                    <a:pt x="2449" y="1229"/>
                  </a:lnTo>
                  <a:lnTo>
                    <a:pt x="2446" y="1321"/>
                  </a:lnTo>
                  <a:lnTo>
                    <a:pt x="2436" y="1411"/>
                  </a:lnTo>
                  <a:lnTo>
                    <a:pt x="2420" y="1499"/>
                  </a:lnTo>
                  <a:lnTo>
                    <a:pt x="2397" y="1585"/>
                  </a:lnTo>
                  <a:lnTo>
                    <a:pt x="2369" y="1668"/>
                  </a:lnTo>
                  <a:lnTo>
                    <a:pt x="2336" y="1748"/>
                  </a:lnTo>
                  <a:lnTo>
                    <a:pt x="2296" y="1826"/>
                  </a:lnTo>
                  <a:lnTo>
                    <a:pt x="2252" y="1899"/>
                  </a:lnTo>
                  <a:lnTo>
                    <a:pt x="2203" y="1970"/>
                  </a:lnTo>
                  <a:lnTo>
                    <a:pt x="2149" y="2037"/>
                  </a:lnTo>
                  <a:lnTo>
                    <a:pt x="2090" y="2100"/>
                  </a:lnTo>
                  <a:lnTo>
                    <a:pt x="2028" y="2158"/>
                  </a:lnTo>
                  <a:lnTo>
                    <a:pt x="1961" y="2213"/>
                  </a:lnTo>
                  <a:lnTo>
                    <a:pt x="1892" y="2262"/>
                  </a:lnTo>
                  <a:lnTo>
                    <a:pt x="1817" y="2306"/>
                  </a:lnTo>
                  <a:lnTo>
                    <a:pt x="1741" y="2345"/>
                  </a:lnTo>
                  <a:lnTo>
                    <a:pt x="1661" y="2379"/>
                  </a:lnTo>
                  <a:lnTo>
                    <a:pt x="1579" y="2408"/>
                  </a:lnTo>
                  <a:lnTo>
                    <a:pt x="1493" y="2431"/>
                  </a:lnTo>
                  <a:lnTo>
                    <a:pt x="1405" y="2446"/>
                  </a:lnTo>
                  <a:lnTo>
                    <a:pt x="1316" y="2457"/>
                  </a:lnTo>
                  <a:lnTo>
                    <a:pt x="1225" y="2460"/>
                  </a:lnTo>
                  <a:lnTo>
                    <a:pt x="1133" y="2457"/>
                  </a:lnTo>
                  <a:lnTo>
                    <a:pt x="1044" y="2446"/>
                  </a:lnTo>
                  <a:lnTo>
                    <a:pt x="956" y="2431"/>
                  </a:lnTo>
                  <a:lnTo>
                    <a:pt x="871" y="2408"/>
                  </a:lnTo>
                  <a:lnTo>
                    <a:pt x="789" y="2379"/>
                  </a:lnTo>
                  <a:lnTo>
                    <a:pt x="708" y="2345"/>
                  </a:lnTo>
                  <a:lnTo>
                    <a:pt x="632" y="2306"/>
                  </a:lnTo>
                  <a:lnTo>
                    <a:pt x="557" y="2262"/>
                  </a:lnTo>
                  <a:lnTo>
                    <a:pt x="488" y="2213"/>
                  </a:lnTo>
                  <a:lnTo>
                    <a:pt x="421" y="2158"/>
                  </a:lnTo>
                  <a:lnTo>
                    <a:pt x="359" y="2100"/>
                  </a:lnTo>
                  <a:lnTo>
                    <a:pt x="300" y="2037"/>
                  </a:lnTo>
                  <a:lnTo>
                    <a:pt x="247" y="1970"/>
                  </a:lnTo>
                  <a:lnTo>
                    <a:pt x="197" y="1899"/>
                  </a:lnTo>
                  <a:lnTo>
                    <a:pt x="153" y="1826"/>
                  </a:lnTo>
                  <a:lnTo>
                    <a:pt x="113" y="1748"/>
                  </a:lnTo>
                  <a:lnTo>
                    <a:pt x="80" y="1668"/>
                  </a:lnTo>
                  <a:lnTo>
                    <a:pt x="52" y="1585"/>
                  </a:lnTo>
                  <a:lnTo>
                    <a:pt x="29" y="1499"/>
                  </a:lnTo>
                  <a:lnTo>
                    <a:pt x="13" y="1411"/>
                  </a:lnTo>
                  <a:lnTo>
                    <a:pt x="3" y="1321"/>
                  </a:lnTo>
                  <a:lnTo>
                    <a:pt x="0" y="1229"/>
                  </a:lnTo>
                  <a:lnTo>
                    <a:pt x="3" y="1137"/>
                  </a:lnTo>
                  <a:lnTo>
                    <a:pt x="13" y="1047"/>
                  </a:lnTo>
                  <a:lnTo>
                    <a:pt x="29" y="960"/>
                  </a:lnTo>
                  <a:lnTo>
                    <a:pt x="52" y="874"/>
                  </a:lnTo>
                  <a:lnTo>
                    <a:pt x="80" y="791"/>
                  </a:lnTo>
                  <a:lnTo>
                    <a:pt x="113" y="711"/>
                  </a:lnTo>
                  <a:lnTo>
                    <a:pt x="153" y="633"/>
                  </a:lnTo>
                  <a:lnTo>
                    <a:pt x="197" y="560"/>
                  </a:lnTo>
                  <a:lnTo>
                    <a:pt x="247" y="490"/>
                  </a:lnTo>
                  <a:lnTo>
                    <a:pt x="300" y="423"/>
                  </a:lnTo>
                  <a:lnTo>
                    <a:pt x="359" y="359"/>
                  </a:lnTo>
                  <a:lnTo>
                    <a:pt x="421" y="301"/>
                  </a:lnTo>
                  <a:lnTo>
                    <a:pt x="488" y="247"/>
                  </a:lnTo>
                  <a:lnTo>
                    <a:pt x="557" y="197"/>
                  </a:lnTo>
                  <a:lnTo>
                    <a:pt x="632" y="153"/>
                  </a:lnTo>
                  <a:lnTo>
                    <a:pt x="708" y="114"/>
                  </a:lnTo>
                  <a:lnTo>
                    <a:pt x="789" y="80"/>
                  </a:lnTo>
                  <a:lnTo>
                    <a:pt x="871" y="51"/>
                  </a:lnTo>
                  <a:lnTo>
                    <a:pt x="956" y="29"/>
                  </a:lnTo>
                  <a:lnTo>
                    <a:pt x="1044" y="13"/>
                  </a:lnTo>
                  <a:lnTo>
                    <a:pt x="1133" y="3"/>
                  </a:lnTo>
                  <a:lnTo>
                    <a:pt x="1225" y="0"/>
                  </a:lnTo>
                  <a:close/>
                </a:path>
              </a:pathLst>
            </a:custGeom>
            <a:grpFill/>
            <a:ln w="0">
              <a:noFill/>
              <a:prstDash val="solid"/>
              <a:round/>
              <a:headEnd/>
              <a:tailEnd/>
            </a:ln>
          </p:spPr>
          <p:txBody>
            <a:bodyPr vert="horz" wrap="square" lIns="81684" tIns="40842" rIns="81684" bIns="40842" numCol="1" anchor="t" anchorCtr="0" compatLnSpc="1">
              <a:prstTxWarp prst="textNoShape">
                <a:avLst/>
              </a:prstTxWarp>
            </a:bodyPr>
            <a:lstStyle/>
            <a:p>
              <a:pPr defTabSz="612579"/>
              <a:endParaRPr lang="en-US" sz="1162">
                <a:solidFill>
                  <a:prstClr val="black"/>
                </a:solidFill>
              </a:endParaRPr>
            </a:p>
          </p:txBody>
        </p:sp>
        <p:sp>
          <p:nvSpPr>
            <p:cNvPr id="25" name="Freeform 18"/>
            <p:cNvSpPr>
              <a:spLocks/>
            </p:cNvSpPr>
            <p:nvPr/>
          </p:nvSpPr>
          <p:spPr bwMode="auto">
            <a:xfrm>
              <a:off x="-17" y="278"/>
              <a:ext cx="222" cy="410"/>
            </a:xfrm>
            <a:custGeom>
              <a:avLst/>
              <a:gdLst>
                <a:gd name="T0" fmla="*/ 199 w 1332"/>
                <a:gd name="T1" fmla="*/ 3 h 2461"/>
                <a:gd name="T2" fmla="*/ 376 w 1332"/>
                <a:gd name="T3" fmla="*/ 30 h 2461"/>
                <a:gd name="T4" fmla="*/ 544 w 1332"/>
                <a:gd name="T5" fmla="*/ 80 h 2461"/>
                <a:gd name="T6" fmla="*/ 701 w 1332"/>
                <a:gd name="T7" fmla="*/ 154 h 2461"/>
                <a:gd name="T8" fmla="*/ 844 w 1332"/>
                <a:gd name="T9" fmla="*/ 248 h 2461"/>
                <a:gd name="T10" fmla="*/ 974 w 1332"/>
                <a:gd name="T11" fmla="*/ 361 h 2461"/>
                <a:gd name="T12" fmla="*/ 1085 w 1332"/>
                <a:gd name="T13" fmla="*/ 490 h 2461"/>
                <a:gd name="T14" fmla="*/ 1179 w 1332"/>
                <a:gd name="T15" fmla="*/ 635 h 2461"/>
                <a:gd name="T16" fmla="*/ 1252 w 1332"/>
                <a:gd name="T17" fmla="*/ 793 h 2461"/>
                <a:gd name="T18" fmla="*/ 1302 w 1332"/>
                <a:gd name="T19" fmla="*/ 961 h 2461"/>
                <a:gd name="T20" fmla="*/ 1328 w 1332"/>
                <a:gd name="T21" fmla="*/ 1139 h 2461"/>
                <a:gd name="T22" fmla="*/ 1328 w 1332"/>
                <a:gd name="T23" fmla="*/ 1322 h 2461"/>
                <a:gd name="T24" fmla="*/ 1302 w 1332"/>
                <a:gd name="T25" fmla="*/ 1501 h 2461"/>
                <a:gd name="T26" fmla="*/ 1252 w 1332"/>
                <a:gd name="T27" fmla="*/ 1669 h 2461"/>
                <a:gd name="T28" fmla="*/ 1179 w 1332"/>
                <a:gd name="T29" fmla="*/ 1826 h 2461"/>
                <a:gd name="T30" fmla="*/ 1085 w 1332"/>
                <a:gd name="T31" fmla="*/ 1971 h 2461"/>
                <a:gd name="T32" fmla="*/ 974 w 1332"/>
                <a:gd name="T33" fmla="*/ 2100 h 2461"/>
                <a:gd name="T34" fmla="*/ 844 w 1332"/>
                <a:gd name="T35" fmla="*/ 2213 h 2461"/>
                <a:gd name="T36" fmla="*/ 701 w 1332"/>
                <a:gd name="T37" fmla="*/ 2307 h 2461"/>
                <a:gd name="T38" fmla="*/ 544 w 1332"/>
                <a:gd name="T39" fmla="*/ 2381 h 2461"/>
                <a:gd name="T40" fmla="*/ 376 w 1332"/>
                <a:gd name="T41" fmla="*/ 2431 h 2461"/>
                <a:gd name="T42" fmla="*/ 199 w 1332"/>
                <a:gd name="T43" fmla="*/ 2457 h 2461"/>
                <a:gd name="T44" fmla="*/ 53 w 1332"/>
                <a:gd name="T45" fmla="*/ 2460 h 2461"/>
                <a:gd name="T46" fmla="*/ 79 w 1332"/>
                <a:gd name="T47" fmla="*/ 2426 h 2461"/>
                <a:gd name="T48" fmla="*/ 231 w 1332"/>
                <a:gd name="T49" fmla="*/ 2349 h 2461"/>
                <a:gd name="T50" fmla="*/ 370 w 1332"/>
                <a:gd name="T51" fmla="*/ 2255 h 2461"/>
                <a:gd name="T52" fmla="*/ 497 w 1332"/>
                <a:gd name="T53" fmla="*/ 2143 h 2461"/>
                <a:gd name="T54" fmla="*/ 618 w 1332"/>
                <a:gd name="T55" fmla="*/ 2044 h 2461"/>
                <a:gd name="T56" fmla="*/ 735 w 1332"/>
                <a:gd name="T57" fmla="*/ 1958 h 2461"/>
                <a:gd name="T58" fmla="*/ 837 w 1332"/>
                <a:gd name="T59" fmla="*/ 1852 h 2461"/>
                <a:gd name="T60" fmla="*/ 924 w 1332"/>
                <a:gd name="T61" fmla="*/ 1734 h 2461"/>
                <a:gd name="T62" fmla="*/ 991 w 1332"/>
                <a:gd name="T63" fmla="*/ 1603 h 2461"/>
                <a:gd name="T64" fmla="*/ 1038 w 1332"/>
                <a:gd name="T65" fmla="*/ 1460 h 2461"/>
                <a:gd name="T66" fmla="*/ 1062 w 1332"/>
                <a:gd name="T67" fmla="*/ 1309 h 2461"/>
                <a:gd name="T68" fmla="*/ 1062 w 1332"/>
                <a:gd name="T69" fmla="*/ 1152 h 2461"/>
                <a:gd name="T70" fmla="*/ 1038 w 1332"/>
                <a:gd name="T71" fmla="*/ 1001 h 2461"/>
                <a:gd name="T72" fmla="*/ 991 w 1332"/>
                <a:gd name="T73" fmla="*/ 858 h 2461"/>
                <a:gd name="T74" fmla="*/ 924 w 1332"/>
                <a:gd name="T75" fmla="*/ 727 h 2461"/>
                <a:gd name="T76" fmla="*/ 837 w 1332"/>
                <a:gd name="T77" fmla="*/ 608 h 2461"/>
                <a:gd name="T78" fmla="*/ 735 w 1332"/>
                <a:gd name="T79" fmla="*/ 504 h 2461"/>
                <a:gd name="T80" fmla="*/ 618 w 1332"/>
                <a:gd name="T81" fmla="*/ 417 h 2461"/>
                <a:gd name="T82" fmla="*/ 497 w 1332"/>
                <a:gd name="T83" fmla="*/ 318 h 2461"/>
                <a:gd name="T84" fmla="*/ 370 w 1332"/>
                <a:gd name="T85" fmla="*/ 206 h 2461"/>
                <a:gd name="T86" fmla="*/ 231 w 1332"/>
                <a:gd name="T87" fmla="*/ 112 h 2461"/>
                <a:gd name="T88" fmla="*/ 79 w 1332"/>
                <a:gd name="T89" fmla="*/ 35 h 2461"/>
                <a:gd name="T90" fmla="*/ 53 w 1332"/>
                <a:gd name="T91" fmla="*/ 1 h 2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32" h="2461">
                  <a:moveTo>
                    <a:pt x="108" y="0"/>
                  </a:moveTo>
                  <a:lnTo>
                    <a:pt x="199" y="3"/>
                  </a:lnTo>
                  <a:lnTo>
                    <a:pt x="289" y="13"/>
                  </a:lnTo>
                  <a:lnTo>
                    <a:pt x="376" y="30"/>
                  </a:lnTo>
                  <a:lnTo>
                    <a:pt x="461" y="53"/>
                  </a:lnTo>
                  <a:lnTo>
                    <a:pt x="544" y="80"/>
                  </a:lnTo>
                  <a:lnTo>
                    <a:pt x="624" y="114"/>
                  </a:lnTo>
                  <a:lnTo>
                    <a:pt x="701" y="154"/>
                  </a:lnTo>
                  <a:lnTo>
                    <a:pt x="774" y="199"/>
                  </a:lnTo>
                  <a:lnTo>
                    <a:pt x="844" y="248"/>
                  </a:lnTo>
                  <a:lnTo>
                    <a:pt x="910" y="302"/>
                  </a:lnTo>
                  <a:lnTo>
                    <a:pt x="974" y="361"/>
                  </a:lnTo>
                  <a:lnTo>
                    <a:pt x="1032" y="423"/>
                  </a:lnTo>
                  <a:lnTo>
                    <a:pt x="1085" y="490"/>
                  </a:lnTo>
                  <a:lnTo>
                    <a:pt x="1135" y="560"/>
                  </a:lnTo>
                  <a:lnTo>
                    <a:pt x="1179" y="635"/>
                  </a:lnTo>
                  <a:lnTo>
                    <a:pt x="1218" y="711"/>
                  </a:lnTo>
                  <a:lnTo>
                    <a:pt x="1252" y="793"/>
                  </a:lnTo>
                  <a:lnTo>
                    <a:pt x="1280" y="875"/>
                  </a:lnTo>
                  <a:lnTo>
                    <a:pt x="1302" y="961"/>
                  </a:lnTo>
                  <a:lnTo>
                    <a:pt x="1318" y="1049"/>
                  </a:lnTo>
                  <a:lnTo>
                    <a:pt x="1328" y="1139"/>
                  </a:lnTo>
                  <a:lnTo>
                    <a:pt x="1332" y="1230"/>
                  </a:lnTo>
                  <a:lnTo>
                    <a:pt x="1328" y="1322"/>
                  </a:lnTo>
                  <a:lnTo>
                    <a:pt x="1318" y="1412"/>
                  </a:lnTo>
                  <a:lnTo>
                    <a:pt x="1302" y="1501"/>
                  </a:lnTo>
                  <a:lnTo>
                    <a:pt x="1280" y="1586"/>
                  </a:lnTo>
                  <a:lnTo>
                    <a:pt x="1252" y="1669"/>
                  </a:lnTo>
                  <a:lnTo>
                    <a:pt x="1218" y="1749"/>
                  </a:lnTo>
                  <a:lnTo>
                    <a:pt x="1179" y="1826"/>
                  </a:lnTo>
                  <a:lnTo>
                    <a:pt x="1135" y="1901"/>
                  </a:lnTo>
                  <a:lnTo>
                    <a:pt x="1085" y="1971"/>
                  </a:lnTo>
                  <a:lnTo>
                    <a:pt x="1032" y="2038"/>
                  </a:lnTo>
                  <a:lnTo>
                    <a:pt x="974" y="2100"/>
                  </a:lnTo>
                  <a:lnTo>
                    <a:pt x="910" y="2159"/>
                  </a:lnTo>
                  <a:lnTo>
                    <a:pt x="844" y="2213"/>
                  </a:lnTo>
                  <a:lnTo>
                    <a:pt x="774" y="2262"/>
                  </a:lnTo>
                  <a:lnTo>
                    <a:pt x="701" y="2307"/>
                  </a:lnTo>
                  <a:lnTo>
                    <a:pt x="624" y="2347"/>
                  </a:lnTo>
                  <a:lnTo>
                    <a:pt x="544" y="2381"/>
                  </a:lnTo>
                  <a:lnTo>
                    <a:pt x="461" y="2409"/>
                  </a:lnTo>
                  <a:lnTo>
                    <a:pt x="376" y="2431"/>
                  </a:lnTo>
                  <a:lnTo>
                    <a:pt x="289" y="2448"/>
                  </a:lnTo>
                  <a:lnTo>
                    <a:pt x="199" y="2457"/>
                  </a:lnTo>
                  <a:lnTo>
                    <a:pt x="108" y="2461"/>
                  </a:lnTo>
                  <a:lnTo>
                    <a:pt x="53" y="2460"/>
                  </a:lnTo>
                  <a:lnTo>
                    <a:pt x="0" y="2455"/>
                  </a:lnTo>
                  <a:lnTo>
                    <a:pt x="79" y="2426"/>
                  </a:lnTo>
                  <a:lnTo>
                    <a:pt x="157" y="2390"/>
                  </a:lnTo>
                  <a:lnTo>
                    <a:pt x="231" y="2349"/>
                  </a:lnTo>
                  <a:lnTo>
                    <a:pt x="303" y="2304"/>
                  </a:lnTo>
                  <a:lnTo>
                    <a:pt x="370" y="2255"/>
                  </a:lnTo>
                  <a:lnTo>
                    <a:pt x="436" y="2201"/>
                  </a:lnTo>
                  <a:lnTo>
                    <a:pt x="497" y="2143"/>
                  </a:lnTo>
                  <a:lnTo>
                    <a:pt x="554" y="2082"/>
                  </a:lnTo>
                  <a:lnTo>
                    <a:pt x="618" y="2044"/>
                  </a:lnTo>
                  <a:lnTo>
                    <a:pt x="678" y="2003"/>
                  </a:lnTo>
                  <a:lnTo>
                    <a:pt x="735" y="1958"/>
                  </a:lnTo>
                  <a:lnTo>
                    <a:pt x="788" y="1907"/>
                  </a:lnTo>
                  <a:lnTo>
                    <a:pt x="837" y="1852"/>
                  </a:lnTo>
                  <a:lnTo>
                    <a:pt x="883" y="1795"/>
                  </a:lnTo>
                  <a:lnTo>
                    <a:pt x="924" y="1734"/>
                  </a:lnTo>
                  <a:lnTo>
                    <a:pt x="960" y="1669"/>
                  </a:lnTo>
                  <a:lnTo>
                    <a:pt x="991" y="1603"/>
                  </a:lnTo>
                  <a:lnTo>
                    <a:pt x="1017" y="1532"/>
                  </a:lnTo>
                  <a:lnTo>
                    <a:pt x="1038" y="1460"/>
                  </a:lnTo>
                  <a:lnTo>
                    <a:pt x="1053" y="1386"/>
                  </a:lnTo>
                  <a:lnTo>
                    <a:pt x="1062" y="1309"/>
                  </a:lnTo>
                  <a:lnTo>
                    <a:pt x="1065" y="1230"/>
                  </a:lnTo>
                  <a:lnTo>
                    <a:pt x="1062" y="1152"/>
                  </a:lnTo>
                  <a:lnTo>
                    <a:pt x="1053" y="1075"/>
                  </a:lnTo>
                  <a:lnTo>
                    <a:pt x="1038" y="1001"/>
                  </a:lnTo>
                  <a:lnTo>
                    <a:pt x="1017" y="928"/>
                  </a:lnTo>
                  <a:lnTo>
                    <a:pt x="991" y="858"/>
                  </a:lnTo>
                  <a:lnTo>
                    <a:pt x="960" y="791"/>
                  </a:lnTo>
                  <a:lnTo>
                    <a:pt x="924" y="727"/>
                  </a:lnTo>
                  <a:lnTo>
                    <a:pt x="883" y="665"/>
                  </a:lnTo>
                  <a:lnTo>
                    <a:pt x="837" y="608"/>
                  </a:lnTo>
                  <a:lnTo>
                    <a:pt x="788" y="554"/>
                  </a:lnTo>
                  <a:lnTo>
                    <a:pt x="735" y="504"/>
                  </a:lnTo>
                  <a:lnTo>
                    <a:pt x="678" y="458"/>
                  </a:lnTo>
                  <a:lnTo>
                    <a:pt x="618" y="417"/>
                  </a:lnTo>
                  <a:lnTo>
                    <a:pt x="554" y="379"/>
                  </a:lnTo>
                  <a:lnTo>
                    <a:pt x="497" y="318"/>
                  </a:lnTo>
                  <a:lnTo>
                    <a:pt x="436" y="260"/>
                  </a:lnTo>
                  <a:lnTo>
                    <a:pt x="370" y="206"/>
                  </a:lnTo>
                  <a:lnTo>
                    <a:pt x="303" y="157"/>
                  </a:lnTo>
                  <a:lnTo>
                    <a:pt x="231" y="112"/>
                  </a:lnTo>
                  <a:lnTo>
                    <a:pt x="157" y="71"/>
                  </a:lnTo>
                  <a:lnTo>
                    <a:pt x="79" y="35"/>
                  </a:lnTo>
                  <a:lnTo>
                    <a:pt x="0" y="6"/>
                  </a:lnTo>
                  <a:lnTo>
                    <a:pt x="53" y="1"/>
                  </a:lnTo>
                  <a:lnTo>
                    <a:pt x="108" y="0"/>
                  </a:lnTo>
                  <a:close/>
                </a:path>
              </a:pathLst>
            </a:custGeom>
            <a:grpFill/>
            <a:ln w="0">
              <a:noFill/>
              <a:prstDash val="solid"/>
              <a:round/>
              <a:headEnd/>
              <a:tailEnd/>
            </a:ln>
          </p:spPr>
          <p:txBody>
            <a:bodyPr vert="horz" wrap="square" lIns="81684" tIns="40842" rIns="81684" bIns="40842" numCol="1" anchor="t" anchorCtr="0" compatLnSpc="1">
              <a:prstTxWarp prst="textNoShape">
                <a:avLst/>
              </a:prstTxWarp>
            </a:bodyPr>
            <a:lstStyle/>
            <a:p>
              <a:pPr defTabSz="612579"/>
              <a:endParaRPr lang="en-US" sz="1162">
                <a:solidFill>
                  <a:prstClr val="black"/>
                </a:solidFill>
              </a:endParaRPr>
            </a:p>
          </p:txBody>
        </p:sp>
        <p:sp>
          <p:nvSpPr>
            <p:cNvPr id="26" name="Freeform 19"/>
            <p:cNvSpPr>
              <a:spLocks/>
            </p:cNvSpPr>
            <p:nvPr/>
          </p:nvSpPr>
          <p:spPr bwMode="auto">
            <a:xfrm>
              <a:off x="76" y="278"/>
              <a:ext cx="223" cy="410"/>
            </a:xfrm>
            <a:custGeom>
              <a:avLst/>
              <a:gdLst>
                <a:gd name="T0" fmla="*/ 201 w 1333"/>
                <a:gd name="T1" fmla="*/ 3 h 2461"/>
                <a:gd name="T2" fmla="*/ 378 w 1333"/>
                <a:gd name="T3" fmla="*/ 30 h 2461"/>
                <a:gd name="T4" fmla="*/ 546 w 1333"/>
                <a:gd name="T5" fmla="*/ 80 h 2461"/>
                <a:gd name="T6" fmla="*/ 702 w 1333"/>
                <a:gd name="T7" fmla="*/ 154 h 2461"/>
                <a:gd name="T8" fmla="*/ 846 w 1333"/>
                <a:gd name="T9" fmla="*/ 248 h 2461"/>
                <a:gd name="T10" fmla="*/ 974 w 1333"/>
                <a:gd name="T11" fmla="*/ 361 h 2461"/>
                <a:gd name="T12" fmla="*/ 1087 w 1333"/>
                <a:gd name="T13" fmla="*/ 490 h 2461"/>
                <a:gd name="T14" fmla="*/ 1181 w 1333"/>
                <a:gd name="T15" fmla="*/ 635 h 2461"/>
                <a:gd name="T16" fmla="*/ 1254 w 1333"/>
                <a:gd name="T17" fmla="*/ 791 h 2461"/>
                <a:gd name="T18" fmla="*/ 1304 w 1333"/>
                <a:gd name="T19" fmla="*/ 960 h 2461"/>
                <a:gd name="T20" fmla="*/ 1330 w 1333"/>
                <a:gd name="T21" fmla="*/ 1139 h 2461"/>
                <a:gd name="T22" fmla="*/ 1330 w 1333"/>
                <a:gd name="T23" fmla="*/ 1322 h 2461"/>
                <a:gd name="T24" fmla="*/ 1304 w 1333"/>
                <a:gd name="T25" fmla="*/ 1501 h 2461"/>
                <a:gd name="T26" fmla="*/ 1254 w 1333"/>
                <a:gd name="T27" fmla="*/ 1668 h 2461"/>
                <a:gd name="T28" fmla="*/ 1181 w 1333"/>
                <a:gd name="T29" fmla="*/ 1826 h 2461"/>
                <a:gd name="T30" fmla="*/ 1087 w 1333"/>
                <a:gd name="T31" fmla="*/ 1971 h 2461"/>
                <a:gd name="T32" fmla="*/ 974 w 1333"/>
                <a:gd name="T33" fmla="*/ 2100 h 2461"/>
                <a:gd name="T34" fmla="*/ 846 w 1333"/>
                <a:gd name="T35" fmla="*/ 2213 h 2461"/>
                <a:gd name="T36" fmla="*/ 702 w 1333"/>
                <a:gd name="T37" fmla="*/ 2307 h 2461"/>
                <a:gd name="T38" fmla="*/ 546 w 1333"/>
                <a:gd name="T39" fmla="*/ 2381 h 2461"/>
                <a:gd name="T40" fmla="*/ 378 w 1333"/>
                <a:gd name="T41" fmla="*/ 2431 h 2461"/>
                <a:gd name="T42" fmla="*/ 201 w 1333"/>
                <a:gd name="T43" fmla="*/ 2457 h 2461"/>
                <a:gd name="T44" fmla="*/ 55 w 1333"/>
                <a:gd name="T45" fmla="*/ 2460 h 2461"/>
                <a:gd name="T46" fmla="*/ 81 w 1333"/>
                <a:gd name="T47" fmla="*/ 2426 h 2461"/>
                <a:gd name="T48" fmla="*/ 233 w 1333"/>
                <a:gd name="T49" fmla="*/ 2349 h 2461"/>
                <a:gd name="T50" fmla="*/ 372 w 1333"/>
                <a:gd name="T51" fmla="*/ 2255 h 2461"/>
                <a:gd name="T52" fmla="*/ 499 w 1333"/>
                <a:gd name="T53" fmla="*/ 2143 h 2461"/>
                <a:gd name="T54" fmla="*/ 620 w 1333"/>
                <a:gd name="T55" fmla="*/ 2044 h 2461"/>
                <a:gd name="T56" fmla="*/ 737 w 1333"/>
                <a:gd name="T57" fmla="*/ 1958 h 2461"/>
                <a:gd name="T58" fmla="*/ 839 w 1333"/>
                <a:gd name="T59" fmla="*/ 1852 h 2461"/>
                <a:gd name="T60" fmla="*/ 925 w 1333"/>
                <a:gd name="T61" fmla="*/ 1734 h 2461"/>
                <a:gd name="T62" fmla="*/ 993 w 1333"/>
                <a:gd name="T63" fmla="*/ 1603 h 2461"/>
                <a:gd name="T64" fmla="*/ 1040 w 1333"/>
                <a:gd name="T65" fmla="*/ 1460 h 2461"/>
                <a:gd name="T66" fmla="*/ 1064 w 1333"/>
                <a:gd name="T67" fmla="*/ 1309 h 2461"/>
                <a:gd name="T68" fmla="*/ 1064 w 1333"/>
                <a:gd name="T69" fmla="*/ 1152 h 2461"/>
                <a:gd name="T70" fmla="*/ 1040 w 1333"/>
                <a:gd name="T71" fmla="*/ 1001 h 2461"/>
                <a:gd name="T72" fmla="*/ 993 w 1333"/>
                <a:gd name="T73" fmla="*/ 858 h 2461"/>
                <a:gd name="T74" fmla="*/ 925 w 1333"/>
                <a:gd name="T75" fmla="*/ 727 h 2461"/>
                <a:gd name="T76" fmla="*/ 839 w 1333"/>
                <a:gd name="T77" fmla="*/ 608 h 2461"/>
                <a:gd name="T78" fmla="*/ 737 w 1333"/>
                <a:gd name="T79" fmla="*/ 504 h 2461"/>
                <a:gd name="T80" fmla="*/ 620 w 1333"/>
                <a:gd name="T81" fmla="*/ 417 h 2461"/>
                <a:gd name="T82" fmla="*/ 499 w 1333"/>
                <a:gd name="T83" fmla="*/ 318 h 2461"/>
                <a:gd name="T84" fmla="*/ 372 w 1333"/>
                <a:gd name="T85" fmla="*/ 206 h 2461"/>
                <a:gd name="T86" fmla="*/ 233 w 1333"/>
                <a:gd name="T87" fmla="*/ 112 h 2461"/>
                <a:gd name="T88" fmla="*/ 81 w 1333"/>
                <a:gd name="T89" fmla="*/ 35 h 2461"/>
                <a:gd name="T90" fmla="*/ 55 w 1333"/>
                <a:gd name="T91" fmla="*/ 1 h 2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33" h="2461">
                  <a:moveTo>
                    <a:pt x="109" y="0"/>
                  </a:moveTo>
                  <a:lnTo>
                    <a:pt x="201" y="3"/>
                  </a:lnTo>
                  <a:lnTo>
                    <a:pt x="290" y="13"/>
                  </a:lnTo>
                  <a:lnTo>
                    <a:pt x="378" y="30"/>
                  </a:lnTo>
                  <a:lnTo>
                    <a:pt x="463" y="53"/>
                  </a:lnTo>
                  <a:lnTo>
                    <a:pt x="546" y="80"/>
                  </a:lnTo>
                  <a:lnTo>
                    <a:pt x="625" y="114"/>
                  </a:lnTo>
                  <a:lnTo>
                    <a:pt x="702" y="154"/>
                  </a:lnTo>
                  <a:lnTo>
                    <a:pt x="776" y="199"/>
                  </a:lnTo>
                  <a:lnTo>
                    <a:pt x="846" y="248"/>
                  </a:lnTo>
                  <a:lnTo>
                    <a:pt x="912" y="302"/>
                  </a:lnTo>
                  <a:lnTo>
                    <a:pt x="974" y="361"/>
                  </a:lnTo>
                  <a:lnTo>
                    <a:pt x="1033" y="423"/>
                  </a:lnTo>
                  <a:lnTo>
                    <a:pt x="1087" y="490"/>
                  </a:lnTo>
                  <a:lnTo>
                    <a:pt x="1136" y="560"/>
                  </a:lnTo>
                  <a:lnTo>
                    <a:pt x="1181" y="635"/>
                  </a:lnTo>
                  <a:lnTo>
                    <a:pt x="1220" y="711"/>
                  </a:lnTo>
                  <a:lnTo>
                    <a:pt x="1254" y="791"/>
                  </a:lnTo>
                  <a:lnTo>
                    <a:pt x="1282" y="875"/>
                  </a:lnTo>
                  <a:lnTo>
                    <a:pt x="1304" y="960"/>
                  </a:lnTo>
                  <a:lnTo>
                    <a:pt x="1320" y="1049"/>
                  </a:lnTo>
                  <a:lnTo>
                    <a:pt x="1330" y="1139"/>
                  </a:lnTo>
                  <a:lnTo>
                    <a:pt x="1333" y="1230"/>
                  </a:lnTo>
                  <a:lnTo>
                    <a:pt x="1330" y="1322"/>
                  </a:lnTo>
                  <a:lnTo>
                    <a:pt x="1320" y="1412"/>
                  </a:lnTo>
                  <a:lnTo>
                    <a:pt x="1304" y="1501"/>
                  </a:lnTo>
                  <a:lnTo>
                    <a:pt x="1282" y="1586"/>
                  </a:lnTo>
                  <a:lnTo>
                    <a:pt x="1254" y="1668"/>
                  </a:lnTo>
                  <a:lnTo>
                    <a:pt x="1220" y="1749"/>
                  </a:lnTo>
                  <a:lnTo>
                    <a:pt x="1181" y="1826"/>
                  </a:lnTo>
                  <a:lnTo>
                    <a:pt x="1136" y="1901"/>
                  </a:lnTo>
                  <a:lnTo>
                    <a:pt x="1087" y="1971"/>
                  </a:lnTo>
                  <a:lnTo>
                    <a:pt x="1033" y="2038"/>
                  </a:lnTo>
                  <a:lnTo>
                    <a:pt x="974" y="2100"/>
                  </a:lnTo>
                  <a:lnTo>
                    <a:pt x="912" y="2159"/>
                  </a:lnTo>
                  <a:lnTo>
                    <a:pt x="846" y="2213"/>
                  </a:lnTo>
                  <a:lnTo>
                    <a:pt x="776" y="2262"/>
                  </a:lnTo>
                  <a:lnTo>
                    <a:pt x="702" y="2307"/>
                  </a:lnTo>
                  <a:lnTo>
                    <a:pt x="625" y="2347"/>
                  </a:lnTo>
                  <a:lnTo>
                    <a:pt x="546" y="2381"/>
                  </a:lnTo>
                  <a:lnTo>
                    <a:pt x="463" y="2408"/>
                  </a:lnTo>
                  <a:lnTo>
                    <a:pt x="378" y="2431"/>
                  </a:lnTo>
                  <a:lnTo>
                    <a:pt x="290" y="2448"/>
                  </a:lnTo>
                  <a:lnTo>
                    <a:pt x="201" y="2457"/>
                  </a:lnTo>
                  <a:lnTo>
                    <a:pt x="109" y="2461"/>
                  </a:lnTo>
                  <a:lnTo>
                    <a:pt x="55" y="2460"/>
                  </a:lnTo>
                  <a:lnTo>
                    <a:pt x="0" y="2455"/>
                  </a:lnTo>
                  <a:lnTo>
                    <a:pt x="81" y="2426"/>
                  </a:lnTo>
                  <a:lnTo>
                    <a:pt x="158" y="2390"/>
                  </a:lnTo>
                  <a:lnTo>
                    <a:pt x="233" y="2349"/>
                  </a:lnTo>
                  <a:lnTo>
                    <a:pt x="305" y="2304"/>
                  </a:lnTo>
                  <a:lnTo>
                    <a:pt x="372" y="2255"/>
                  </a:lnTo>
                  <a:lnTo>
                    <a:pt x="438" y="2201"/>
                  </a:lnTo>
                  <a:lnTo>
                    <a:pt x="499" y="2143"/>
                  </a:lnTo>
                  <a:lnTo>
                    <a:pt x="557" y="2082"/>
                  </a:lnTo>
                  <a:lnTo>
                    <a:pt x="620" y="2044"/>
                  </a:lnTo>
                  <a:lnTo>
                    <a:pt x="680" y="2003"/>
                  </a:lnTo>
                  <a:lnTo>
                    <a:pt x="737" y="1958"/>
                  </a:lnTo>
                  <a:lnTo>
                    <a:pt x="790" y="1907"/>
                  </a:lnTo>
                  <a:lnTo>
                    <a:pt x="839" y="1852"/>
                  </a:lnTo>
                  <a:lnTo>
                    <a:pt x="885" y="1795"/>
                  </a:lnTo>
                  <a:lnTo>
                    <a:pt x="925" y="1734"/>
                  </a:lnTo>
                  <a:lnTo>
                    <a:pt x="961" y="1669"/>
                  </a:lnTo>
                  <a:lnTo>
                    <a:pt x="993" y="1603"/>
                  </a:lnTo>
                  <a:lnTo>
                    <a:pt x="1019" y="1532"/>
                  </a:lnTo>
                  <a:lnTo>
                    <a:pt x="1040" y="1460"/>
                  </a:lnTo>
                  <a:lnTo>
                    <a:pt x="1055" y="1386"/>
                  </a:lnTo>
                  <a:lnTo>
                    <a:pt x="1064" y="1309"/>
                  </a:lnTo>
                  <a:lnTo>
                    <a:pt x="1067" y="1230"/>
                  </a:lnTo>
                  <a:lnTo>
                    <a:pt x="1064" y="1152"/>
                  </a:lnTo>
                  <a:lnTo>
                    <a:pt x="1055" y="1075"/>
                  </a:lnTo>
                  <a:lnTo>
                    <a:pt x="1040" y="1001"/>
                  </a:lnTo>
                  <a:lnTo>
                    <a:pt x="1019" y="928"/>
                  </a:lnTo>
                  <a:lnTo>
                    <a:pt x="993" y="858"/>
                  </a:lnTo>
                  <a:lnTo>
                    <a:pt x="961" y="791"/>
                  </a:lnTo>
                  <a:lnTo>
                    <a:pt x="925" y="727"/>
                  </a:lnTo>
                  <a:lnTo>
                    <a:pt x="885" y="665"/>
                  </a:lnTo>
                  <a:lnTo>
                    <a:pt x="839" y="608"/>
                  </a:lnTo>
                  <a:lnTo>
                    <a:pt x="790" y="554"/>
                  </a:lnTo>
                  <a:lnTo>
                    <a:pt x="737" y="504"/>
                  </a:lnTo>
                  <a:lnTo>
                    <a:pt x="680" y="458"/>
                  </a:lnTo>
                  <a:lnTo>
                    <a:pt x="620" y="417"/>
                  </a:lnTo>
                  <a:lnTo>
                    <a:pt x="557" y="379"/>
                  </a:lnTo>
                  <a:lnTo>
                    <a:pt x="499" y="318"/>
                  </a:lnTo>
                  <a:lnTo>
                    <a:pt x="438" y="260"/>
                  </a:lnTo>
                  <a:lnTo>
                    <a:pt x="372" y="206"/>
                  </a:lnTo>
                  <a:lnTo>
                    <a:pt x="305" y="157"/>
                  </a:lnTo>
                  <a:lnTo>
                    <a:pt x="233" y="112"/>
                  </a:lnTo>
                  <a:lnTo>
                    <a:pt x="158" y="71"/>
                  </a:lnTo>
                  <a:lnTo>
                    <a:pt x="81" y="35"/>
                  </a:lnTo>
                  <a:lnTo>
                    <a:pt x="0" y="6"/>
                  </a:lnTo>
                  <a:lnTo>
                    <a:pt x="55" y="1"/>
                  </a:lnTo>
                  <a:lnTo>
                    <a:pt x="109" y="0"/>
                  </a:lnTo>
                  <a:close/>
                </a:path>
              </a:pathLst>
            </a:custGeom>
            <a:grpFill/>
            <a:ln w="0">
              <a:noFill/>
              <a:prstDash val="solid"/>
              <a:round/>
              <a:headEnd/>
              <a:tailEnd/>
            </a:ln>
          </p:spPr>
          <p:txBody>
            <a:bodyPr vert="horz" wrap="square" lIns="81684" tIns="40842" rIns="81684" bIns="40842" numCol="1" anchor="t" anchorCtr="0" compatLnSpc="1">
              <a:prstTxWarp prst="textNoShape">
                <a:avLst/>
              </a:prstTxWarp>
            </a:bodyPr>
            <a:lstStyle/>
            <a:p>
              <a:pPr defTabSz="612579"/>
              <a:endParaRPr lang="en-US" sz="1162">
                <a:solidFill>
                  <a:prstClr val="black"/>
                </a:solidFill>
              </a:endParaRPr>
            </a:p>
          </p:txBody>
        </p:sp>
      </p:grpSp>
      <p:grpSp>
        <p:nvGrpSpPr>
          <p:cNvPr id="28" name="Group 22"/>
          <p:cNvGrpSpPr>
            <a:grpSpLocks noChangeAspect="1"/>
          </p:cNvGrpSpPr>
          <p:nvPr/>
        </p:nvGrpSpPr>
        <p:grpSpPr bwMode="auto">
          <a:xfrm>
            <a:off x="4842294" y="2499676"/>
            <a:ext cx="225319" cy="226423"/>
            <a:chOff x="-388" y="78"/>
            <a:chExt cx="817" cy="821"/>
          </a:xfrm>
          <a:solidFill>
            <a:schemeClr val="accent3"/>
          </a:solidFill>
        </p:grpSpPr>
        <p:sp>
          <p:nvSpPr>
            <p:cNvPr id="31" name="Freeform 24"/>
            <p:cNvSpPr>
              <a:spLocks/>
            </p:cNvSpPr>
            <p:nvPr/>
          </p:nvSpPr>
          <p:spPr bwMode="auto">
            <a:xfrm>
              <a:off x="-388" y="78"/>
              <a:ext cx="817" cy="821"/>
            </a:xfrm>
            <a:custGeom>
              <a:avLst/>
              <a:gdLst>
                <a:gd name="T0" fmla="*/ 220 w 3269"/>
                <a:gd name="T1" fmla="*/ 0 h 3285"/>
                <a:gd name="T2" fmla="*/ 346 w 3269"/>
                <a:gd name="T3" fmla="*/ 235 h 3285"/>
                <a:gd name="T4" fmla="*/ 385 w 3269"/>
                <a:gd name="T5" fmla="*/ 244 h 3285"/>
                <a:gd name="T6" fmla="*/ 415 w 3269"/>
                <a:gd name="T7" fmla="*/ 268 h 3285"/>
                <a:gd name="T8" fmla="*/ 432 w 3269"/>
                <a:gd name="T9" fmla="*/ 302 h 3285"/>
                <a:gd name="T10" fmla="*/ 432 w 3269"/>
                <a:gd name="T11" fmla="*/ 343 h 3285"/>
                <a:gd name="T12" fmla="*/ 415 w 3269"/>
                <a:gd name="T13" fmla="*/ 378 h 3285"/>
                <a:gd name="T14" fmla="*/ 385 w 3269"/>
                <a:gd name="T15" fmla="*/ 402 h 3285"/>
                <a:gd name="T16" fmla="*/ 346 w 3269"/>
                <a:gd name="T17" fmla="*/ 411 h 3285"/>
                <a:gd name="T18" fmla="*/ 220 w 3269"/>
                <a:gd name="T19" fmla="*/ 804 h 3285"/>
                <a:gd name="T20" fmla="*/ 366 w 3269"/>
                <a:gd name="T21" fmla="*/ 806 h 3285"/>
                <a:gd name="T22" fmla="*/ 401 w 3269"/>
                <a:gd name="T23" fmla="*/ 823 h 3285"/>
                <a:gd name="T24" fmla="*/ 426 w 3269"/>
                <a:gd name="T25" fmla="*/ 853 h 3285"/>
                <a:gd name="T26" fmla="*/ 434 w 3269"/>
                <a:gd name="T27" fmla="*/ 892 h 3285"/>
                <a:gd name="T28" fmla="*/ 426 w 3269"/>
                <a:gd name="T29" fmla="*/ 930 h 3285"/>
                <a:gd name="T30" fmla="*/ 401 w 3269"/>
                <a:gd name="T31" fmla="*/ 961 h 3285"/>
                <a:gd name="T32" fmla="*/ 366 w 3269"/>
                <a:gd name="T33" fmla="*/ 978 h 3285"/>
                <a:gd name="T34" fmla="*/ 220 w 3269"/>
                <a:gd name="T35" fmla="*/ 980 h 3285"/>
                <a:gd name="T36" fmla="*/ 346 w 3269"/>
                <a:gd name="T37" fmla="*/ 1373 h 3285"/>
                <a:gd name="T38" fmla="*/ 385 w 3269"/>
                <a:gd name="T39" fmla="*/ 1382 h 3285"/>
                <a:gd name="T40" fmla="*/ 415 w 3269"/>
                <a:gd name="T41" fmla="*/ 1405 h 3285"/>
                <a:gd name="T42" fmla="*/ 432 w 3269"/>
                <a:gd name="T43" fmla="*/ 1441 h 3285"/>
                <a:gd name="T44" fmla="*/ 432 w 3269"/>
                <a:gd name="T45" fmla="*/ 1481 h 3285"/>
                <a:gd name="T46" fmla="*/ 415 w 3269"/>
                <a:gd name="T47" fmla="*/ 1516 h 3285"/>
                <a:gd name="T48" fmla="*/ 385 w 3269"/>
                <a:gd name="T49" fmla="*/ 1540 h 3285"/>
                <a:gd name="T50" fmla="*/ 346 w 3269"/>
                <a:gd name="T51" fmla="*/ 1549 h 3285"/>
                <a:gd name="T52" fmla="*/ 220 w 3269"/>
                <a:gd name="T53" fmla="*/ 1941 h 3285"/>
                <a:gd name="T54" fmla="*/ 366 w 3269"/>
                <a:gd name="T55" fmla="*/ 1944 h 3285"/>
                <a:gd name="T56" fmla="*/ 401 w 3269"/>
                <a:gd name="T57" fmla="*/ 1961 h 3285"/>
                <a:gd name="T58" fmla="*/ 426 w 3269"/>
                <a:gd name="T59" fmla="*/ 1991 h 3285"/>
                <a:gd name="T60" fmla="*/ 434 w 3269"/>
                <a:gd name="T61" fmla="*/ 2030 h 3285"/>
                <a:gd name="T62" fmla="*/ 426 w 3269"/>
                <a:gd name="T63" fmla="*/ 2069 h 3285"/>
                <a:gd name="T64" fmla="*/ 401 w 3269"/>
                <a:gd name="T65" fmla="*/ 2099 h 3285"/>
                <a:gd name="T66" fmla="*/ 366 w 3269"/>
                <a:gd name="T67" fmla="*/ 2115 h 3285"/>
                <a:gd name="T68" fmla="*/ 220 w 3269"/>
                <a:gd name="T69" fmla="*/ 2118 h 3285"/>
                <a:gd name="T70" fmla="*/ 346 w 3269"/>
                <a:gd name="T71" fmla="*/ 2510 h 3285"/>
                <a:gd name="T72" fmla="*/ 385 w 3269"/>
                <a:gd name="T73" fmla="*/ 2519 h 3285"/>
                <a:gd name="T74" fmla="*/ 415 w 3269"/>
                <a:gd name="T75" fmla="*/ 2544 h 3285"/>
                <a:gd name="T76" fmla="*/ 432 w 3269"/>
                <a:gd name="T77" fmla="*/ 2578 h 3285"/>
                <a:gd name="T78" fmla="*/ 432 w 3269"/>
                <a:gd name="T79" fmla="*/ 2618 h 3285"/>
                <a:gd name="T80" fmla="*/ 415 w 3269"/>
                <a:gd name="T81" fmla="*/ 2654 h 3285"/>
                <a:gd name="T82" fmla="*/ 385 w 3269"/>
                <a:gd name="T83" fmla="*/ 2678 h 3285"/>
                <a:gd name="T84" fmla="*/ 346 w 3269"/>
                <a:gd name="T85" fmla="*/ 2686 h 3285"/>
                <a:gd name="T86" fmla="*/ 220 w 3269"/>
                <a:gd name="T87" fmla="*/ 3064 h 3285"/>
                <a:gd name="T88" fmla="*/ 3269 w 3269"/>
                <a:gd name="T89" fmla="*/ 3285 h 3285"/>
                <a:gd name="T90" fmla="*/ 0 w 3269"/>
                <a:gd name="T91" fmla="*/ 0 h 3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9" h="3285">
                  <a:moveTo>
                    <a:pt x="0" y="0"/>
                  </a:moveTo>
                  <a:lnTo>
                    <a:pt x="220" y="0"/>
                  </a:lnTo>
                  <a:lnTo>
                    <a:pt x="220" y="235"/>
                  </a:lnTo>
                  <a:lnTo>
                    <a:pt x="346" y="235"/>
                  </a:lnTo>
                  <a:lnTo>
                    <a:pt x="366" y="237"/>
                  </a:lnTo>
                  <a:lnTo>
                    <a:pt x="385" y="244"/>
                  </a:lnTo>
                  <a:lnTo>
                    <a:pt x="401" y="254"/>
                  </a:lnTo>
                  <a:lnTo>
                    <a:pt x="415" y="268"/>
                  </a:lnTo>
                  <a:lnTo>
                    <a:pt x="426" y="284"/>
                  </a:lnTo>
                  <a:lnTo>
                    <a:pt x="432" y="302"/>
                  </a:lnTo>
                  <a:lnTo>
                    <a:pt x="434" y="323"/>
                  </a:lnTo>
                  <a:lnTo>
                    <a:pt x="432" y="343"/>
                  </a:lnTo>
                  <a:lnTo>
                    <a:pt x="426" y="361"/>
                  </a:lnTo>
                  <a:lnTo>
                    <a:pt x="415" y="378"/>
                  </a:lnTo>
                  <a:lnTo>
                    <a:pt x="401" y="391"/>
                  </a:lnTo>
                  <a:lnTo>
                    <a:pt x="385" y="402"/>
                  </a:lnTo>
                  <a:lnTo>
                    <a:pt x="366" y="409"/>
                  </a:lnTo>
                  <a:lnTo>
                    <a:pt x="346" y="411"/>
                  </a:lnTo>
                  <a:lnTo>
                    <a:pt x="220" y="411"/>
                  </a:lnTo>
                  <a:lnTo>
                    <a:pt x="220" y="804"/>
                  </a:lnTo>
                  <a:lnTo>
                    <a:pt x="346" y="804"/>
                  </a:lnTo>
                  <a:lnTo>
                    <a:pt x="366" y="806"/>
                  </a:lnTo>
                  <a:lnTo>
                    <a:pt x="385" y="813"/>
                  </a:lnTo>
                  <a:lnTo>
                    <a:pt x="401" y="823"/>
                  </a:lnTo>
                  <a:lnTo>
                    <a:pt x="415" y="836"/>
                  </a:lnTo>
                  <a:lnTo>
                    <a:pt x="426" y="853"/>
                  </a:lnTo>
                  <a:lnTo>
                    <a:pt x="432" y="872"/>
                  </a:lnTo>
                  <a:lnTo>
                    <a:pt x="434" y="892"/>
                  </a:lnTo>
                  <a:lnTo>
                    <a:pt x="432" y="912"/>
                  </a:lnTo>
                  <a:lnTo>
                    <a:pt x="426" y="930"/>
                  </a:lnTo>
                  <a:lnTo>
                    <a:pt x="415" y="946"/>
                  </a:lnTo>
                  <a:lnTo>
                    <a:pt x="401" y="961"/>
                  </a:lnTo>
                  <a:lnTo>
                    <a:pt x="385" y="971"/>
                  </a:lnTo>
                  <a:lnTo>
                    <a:pt x="366" y="978"/>
                  </a:lnTo>
                  <a:lnTo>
                    <a:pt x="346" y="980"/>
                  </a:lnTo>
                  <a:lnTo>
                    <a:pt x="220" y="980"/>
                  </a:lnTo>
                  <a:lnTo>
                    <a:pt x="220" y="1373"/>
                  </a:lnTo>
                  <a:lnTo>
                    <a:pt x="346" y="1373"/>
                  </a:lnTo>
                  <a:lnTo>
                    <a:pt x="366" y="1375"/>
                  </a:lnTo>
                  <a:lnTo>
                    <a:pt x="385" y="1382"/>
                  </a:lnTo>
                  <a:lnTo>
                    <a:pt x="401" y="1392"/>
                  </a:lnTo>
                  <a:lnTo>
                    <a:pt x="415" y="1405"/>
                  </a:lnTo>
                  <a:lnTo>
                    <a:pt x="426" y="1423"/>
                  </a:lnTo>
                  <a:lnTo>
                    <a:pt x="432" y="1441"/>
                  </a:lnTo>
                  <a:lnTo>
                    <a:pt x="434" y="1461"/>
                  </a:lnTo>
                  <a:lnTo>
                    <a:pt x="432" y="1481"/>
                  </a:lnTo>
                  <a:lnTo>
                    <a:pt x="426" y="1499"/>
                  </a:lnTo>
                  <a:lnTo>
                    <a:pt x="415" y="1516"/>
                  </a:lnTo>
                  <a:lnTo>
                    <a:pt x="401" y="1530"/>
                  </a:lnTo>
                  <a:lnTo>
                    <a:pt x="385" y="1540"/>
                  </a:lnTo>
                  <a:lnTo>
                    <a:pt x="366" y="1546"/>
                  </a:lnTo>
                  <a:lnTo>
                    <a:pt x="346" y="1549"/>
                  </a:lnTo>
                  <a:lnTo>
                    <a:pt x="220" y="1549"/>
                  </a:lnTo>
                  <a:lnTo>
                    <a:pt x="220" y="1941"/>
                  </a:lnTo>
                  <a:lnTo>
                    <a:pt x="346" y="1941"/>
                  </a:lnTo>
                  <a:lnTo>
                    <a:pt x="366" y="1944"/>
                  </a:lnTo>
                  <a:lnTo>
                    <a:pt x="385" y="1950"/>
                  </a:lnTo>
                  <a:lnTo>
                    <a:pt x="401" y="1961"/>
                  </a:lnTo>
                  <a:lnTo>
                    <a:pt x="415" y="1975"/>
                  </a:lnTo>
                  <a:lnTo>
                    <a:pt x="426" y="1991"/>
                  </a:lnTo>
                  <a:lnTo>
                    <a:pt x="432" y="2010"/>
                  </a:lnTo>
                  <a:lnTo>
                    <a:pt x="434" y="2030"/>
                  </a:lnTo>
                  <a:lnTo>
                    <a:pt x="432" y="2050"/>
                  </a:lnTo>
                  <a:lnTo>
                    <a:pt x="426" y="2069"/>
                  </a:lnTo>
                  <a:lnTo>
                    <a:pt x="415" y="2085"/>
                  </a:lnTo>
                  <a:lnTo>
                    <a:pt x="401" y="2099"/>
                  </a:lnTo>
                  <a:lnTo>
                    <a:pt x="385" y="2109"/>
                  </a:lnTo>
                  <a:lnTo>
                    <a:pt x="366" y="2115"/>
                  </a:lnTo>
                  <a:lnTo>
                    <a:pt x="346" y="2118"/>
                  </a:lnTo>
                  <a:lnTo>
                    <a:pt x="220" y="2118"/>
                  </a:lnTo>
                  <a:lnTo>
                    <a:pt x="220" y="2510"/>
                  </a:lnTo>
                  <a:lnTo>
                    <a:pt x="346" y="2510"/>
                  </a:lnTo>
                  <a:lnTo>
                    <a:pt x="366" y="2513"/>
                  </a:lnTo>
                  <a:lnTo>
                    <a:pt x="385" y="2519"/>
                  </a:lnTo>
                  <a:lnTo>
                    <a:pt x="401" y="2530"/>
                  </a:lnTo>
                  <a:lnTo>
                    <a:pt x="415" y="2544"/>
                  </a:lnTo>
                  <a:lnTo>
                    <a:pt x="426" y="2560"/>
                  </a:lnTo>
                  <a:lnTo>
                    <a:pt x="432" y="2578"/>
                  </a:lnTo>
                  <a:lnTo>
                    <a:pt x="434" y="2598"/>
                  </a:lnTo>
                  <a:lnTo>
                    <a:pt x="432" y="2618"/>
                  </a:lnTo>
                  <a:lnTo>
                    <a:pt x="426" y="2638"/>
                  </a:lnTo>
                  <a:lnTo>
                    <a:pt x="415" y="2654"/>
                  </a:lnTo>
                  <a:lnTo>
                    <a:pt x="401" y="2667"/>
                  </a:lnTo>
                  <a:lnTo>
                    <a:pt x="385" y="2678"/>
                  </a:lnTo>
                  <a:lnTo>
                    <a:pt x="366" y="2684"/>
                  </a:lnTo>
                  <a:lnTo>
                    <a:pt x="346" y="2686"/>
                  </a:lnTo>
                  <a:lnTo>
                    <a:pt x="220" y="2686"/>
                  </a:lnTo>
                  <a:lnTo>
                    <a:pt x="220" y="3064"/>
                  </a:lnTo>
                  <a:lnTo>
                    <a:pt x="3269" y="3064"/>
                  </a:lnTo>
                  <a:lnTo>
                    <a:pt x="3269" y="3285"/>
                  </a:lnTo>
                  <a:lnTo>
                    <a:pt x="0" y="3285"/>
                  </a:lnTo>
                  <a:lnTo>
                    <a:pt x="0" y="0"/>
                  </a:lnTo>
                  <a:close/>
                </a:path>
              </a:pathLst>
            </a:custGeom>
            <a:grpFill/>
            <a:ln w="0">
              <a:noFill/>
              <a:prstDash val="solid"/>
              <a:round/>
              <a:headEnd/>
              <a:tailEnd/>
            </a:ln>
          </p:spPr>
          <p:txBody>
            <a:bodyPr vert="horz" wrap="square" lIns="81684" tIns="40842" rIns="81684" bIns="40842" numCol="1" anchor="t" anchorCtr="0" compatLnSpc="1">
              <a:prstTxWarp prst="textNoShape">
                <a:avLst/>
              </a:prstTxWarp>
            </a:bodyPr>
            <a:lstStyle/>
            <a:p>
              <a:pPr defTabSz="612579"/>
              <a:endParaRPr lang="en-US" sz="1162">
                <a:solidFill>
                  <a:prstClr val="black"/>
                </a:solidFill>
              </a:endParaRPr>
            </a:p>
          </p:txBody>
        </p:sp>
        <p:sp>
          <p:nvSpPr>
            <p:cNvPr id="32" name="Freeform 25"/>
            <p:cNvSpPr>
              <a:spLocks/>
            </p:cNvSpPr>
            <p:nvPr/>
          </p:nvSpPr>
          <p:spPr bwMode="auto">
            <a:xfrm>
              <a:off x="-241" y="308"/>
              <a:ext cx="632" cy="303"/>
            </a:xfrm>
            <a:custGeom>
              <a:avLst/>
              <a:gdLst>
                <a:gd name="T0" fmla="*/ 767 w 2529"/>
                <a:gd name="T1" fmla="*/ 0 h 1211"/>
                <a:gd name="T2" fmla="*/ 1884 w 2529"/>
                <a:gd name="T3" fmla="*/ 938 h 1211"/>
                <a:gd name="T4" fmla="*/ 2152 w 2529"/>
                <a:gd name="T5" fmla="*/ 488 h 1211"/>
                <a:gd name="T6" fmla="*/ 1937 w 2529"/>
                <a:gd name="T7" fmla="*/ 360 h 1211"/>
                <a:gd name="T8" fmla="*/ 2529 w 2529"/>
                <a:gd name="T9" fmla="*/ 28 h 1211"/>
                <a:gd name="T10" fmla="*/ 2519 w 2529"/>
                <a:gd name="T11" fmla="*/ 709 h 1211"/>
                <a:gd name="T12" fmla="*/ 2305 w 2529"/>
                <a:gd name="T13" fmla="*/ 580 h 1211"/>
                <a:gd name="T14" fmla="*/ 1930 w 2529"/>
                <a:gd name="T15" fmla="*/ 1211 h 1211"/>
                <a:gd name="T16" fmla="*/ 790 w 2529"/>
                <a:gd name="T17" fmla="*/ 254 h 1211"/>
                <a:gd name="T18" fmla="*/ 137 w 2529"/>
                <a:gd name="T19" fmla="*/ 1048 h 1211"/>
                <a:gd name="T20" fmla="*/ 0 w 2529"/>
                <a:gd name="T21" fmla="*/ 934 h 1211"/>
                <a:gd name="T22" fmla="*/ 767 w 2529"/>
                <a:gd name="T23" fmla="*/ 0 h 1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9" h="1211">
                  <a:moveTo>
                    <a:pt x="767" y="0"/>
                  </a:moveTo>
                  <a:lnTo>
                    <a:pt x="1884" y="938"/>
                  </a:lnTo>
                  <a:lnTo>
                    <a:pt x="2152" y="488"/>
                  </a:lnTo>
                  <a:lnTo>
                    <a:pt x="1937" y="360"/>
                  </a:lnTo>
                  <a:lnTo>
                    <a:pt x="2529" y="28"/>
                  </a:lnTo>
                  <a:lnTo>
                    <a:pt x="2519" y="709"/>
                  </a:lnTo>
                  <a:lnTo>
                    <a:pt x="2305" y="580"/>
                  </a:lnTo>
                  <a:lnTo>
                    <a:pt x="1930" y="1211"/>
                  </a:lnTo>
                  <a:lnTo>
                    <a:pt x="790" y="254"/>
                  </a:lnTo>
                  <a:lnTo>
                    <a:pt x="137" y="1048"/>
                  </a:lnTo>
                  <a:lnTo>
                    <a:pt x="0" y="934"/>
                  </a:lnTo>
                  <a:lnTo>
                    <a:pt x="767" y="0"/>
                  </a:lnTo>
                  <a:close/>
                </a:path>
              </a:pathLst>
            </a:custGeom>
            <a:grpFill/>
            <a:ln w="0">
              <a:noFill/>
              <a:prstDash val="solid"/>
              <a:round/>
              <a:headEnd/>
              <a:tailEnd/>
            </a:ln>
          </p:spPr>
          <p:txBody>
            <a:bodyPr vert="horz" wrap="square" lIns="81684" tIns="40842" rIns="81684" bIns="40842" numCol="1" anchor="t" anchorCtr="0" compatLnSpc="1">
              <a:prstTxWarp prst="textNoShape">
                <a:avLst/>
              </a:prstTxWarp>
            </a:bodyPr>
            <a:lstStyle/>
            <a:p>
              <a:pPr defTabSz="612579"/>
              <a:endParaRPr lang="en-US" sz="1162">
                <a:solidFill>
                  <a:prstClr val="black"/>
                </a:solidFill>
              </a:endParaRPr>
            </a:p>
          </p:txBody>
        </p:sp>
        <p:sp>
          <p:nvSpPr>
            <p:cNvPr id="33" name="Freeform 26"/>
            <p:cNvSpPr>
              <a:spLocks/>
            </p:cNvSpPr>
            <p:nvPr/>
          </p:nvSpPr>
          <p:spPr bwMode="auto">
            <a:xfrm>
              <a:off x="116" y="122"/>
              <a:ext cx="239" cy="298"/>
            </a:xfrm>
            <a:custGeom>
              <a:avLst/>
              <a:gdLst>
                <a:gd name="T0" fmla="*/ 956 w 956"/>
                <a:gd name="T1" fmla="*/ 0 h 1193"/>
                <a:gd name="T2" fmla="*/ 861 w 956"/>
                <a:gd name="T3" fmla="*/ 673 h 1193"/>
                <a:gd name="T4" fmla="*/ 665 w 956"/>
                <a:gd name="T5" fmla="*/ 520 h 1193"/>
                <a:gd name="T6" fmla="*/ 141 w 956"/>
                <a:gd name="T7" fmla="*/ 1193 h 1193"/>
                <a:gd name="T8" fmla="*/ 0 w 956"/>
                <a:gd name="T9" fmla="*/ 1082 h 1193"/>
                <a:gd name="T10" fmla="*/ 524 w 956"/>
                <a:gd name="T11" fmla="*/ 409 h 1193"/>
                <a:gd name="T12" fmla="*/ 328 w 956"/>
                <a:gd name="T13" fmla="*/ 254 h 1193"/>
                <a:gd name="T14" fmla="*/ 956 w 956"/>
                <a:gd name="T15" fmla="*/ 0 h 11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6" h="1193">
                  <a:moveTo>
                    <a:pt x="956" y="0"/>
                  </a:moveTo>
                  <a:lnTo>
                    <a:pt x="861" y="673"/>
                  </a:lnTo>
                  <a:lnTo>
                    <a:pt x="665" y="520"/>
                  </a:lnTo>
                  <a:lnTo>
                    <a:pt x="141" y="1193"/>
                  </a:lnTo>
                  <a:lnTo>
                    <a:pt x="0" y="1082"/>
                  </a:lnTo>
                  <a:lnTo>
                    <a:pt x="524" y="409"/>
                  </a:lnTo>
                  <a:lnTo>
                    <a:pt x="328" y="254"/>
                  </a:lnTo>
                  <a:lnTo>
                    <a:pt x="956" y="0"/>
                  </a:lnTo>
                  <a:close/>
                </a:path>
              </a:pathLst>
            </a:custGeom>
            <a:grpFill/>
            <a:ln w="0">
              <a:noFill/>
              <a:prstDash val="solid"/>
              <a:round/>
              <a:headEnd/>
              <a:tailEnd/>
            </a:ln>
          </p:spPr>
          <p:txBody>
            <a:bodyPr vert="horz" wrap="square" lIns="81684" tIns="40842" rIns="81684" bIns="40842" numCol="1" anchor="t" anchorCtr="0" compatLnSpc="1">
              <a:prstTxWarp prst="textNoShape">
                <a:avLst/>
              </a:prstTxWarp>
            </a:bodyPr>
            <a:lstStyle/>
            <a:p>
              <a:pPr defTabSz="612579"/>
              <a:endParaRPr lang="en-US" sz="1162">
                <a:solidFill>
                  <a:prstClr val="black"/>
                </a:solidFill>
              </a:endParaRPr>
            </a:p>
          </p:txBody>
        </p:sp>
        <p:sp>
          <p:nvSpPr>
            <p:cNvPr id="34" name="Freeform 27"/>
            <p:cNvSpPr>
              <a:spLocks/>
            </p:cNvSpPr>
            <p:nvPr/>
          </p:nvSpPr>
          <p:spPr bwMode="auto">
            <a:xfrm>
              <a:off x="-205" y="504"/>
              <a:ext cx="291" cy="227"/>
            </a:xfrm>
            <a:custGeom>
              <a:avLst/>
              <a:gdLst>
                <a:gd name="T0" fmla="*/ 1019 w 1162"/>
                <a:gd name="T1" fmla="*/ 0 h 907"/>
                <a:gd name="T2" fmla="*/ 1162 w 1162"/>
                <a:gd name="T3" fmla="*/ 109 h 907"/>
                <a:gd name="T4" fmla="*/ 808 w 1162"/>
                <a:gd name="T5" fmla="*/ 574 h 907"/>
                <a:gd name="T6" fmla="*/ 578 w 1162"/>
                <a:gd name="T7" fmla="*/ 342 h 907"/>
                <a:gd name="T8" fmla="*/ 142 w 1162"/>
                <a:gd name="T9" fmla="*/ 907 h 907"/>
                <a:gd name="T10" fmla="*/ 0 w 1162"/>
                <a:gd name="T11" fmla="*/ 798 h 907"/>
                <a:gd name="T12" fmla="*/ 561 w 1162"/>
                <a:gd name="T13" fmla="*/ 71 h 907"/>
                <a:gd name="T14" fmla="*/ 790 w 1162"/>
                <a:gd name="T15" fmla="*/ 302 h 907"/>
                <a:gd name="T16" fmla="*/ 1019 w 1162"/>
                <a:gd name="T17" fmla="*/ 0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2" h="907">
                  <a:moveTo>
                    <a:pt x="1019" y="0"/>
                  </a:moveTo>
                  <a:lnTo>
                    <a:pt x="1162" y="109"/>
                  </a:lnTo>
                  <a:lnTo>
                    <a:pt x="808" y="574"/>
                  </a:lnTo>
                  <a:lnTo>
                    <a:pt x="578" y="342"/>
                  </a:lnTo>
                  <a:lnTo>
                    <a:pt x="142" y="907"/>
                  </a:lnTo>
                  <a:lnTo>
                    <a:pt x="0" y="798"/>
                  </a:lnTo>
                  <a:lnTo>
                    <a:pt x="561" y="71"/>
                  </a:lnTo>
                  <a:lnTo>
                    <a:pt x="790" y="302"/>
                  </a:lnTo>
                  <a:lnTo>
                    <a:pt x="1019" y="0"/>
                  </a:lnTo>
                  <a:close/>
                </a:path>
              </a:pathLst>
            </a:custGeom>
            <a:grpFill/>
            <a:ln w="0">
              <a:noFill/>
              <a:prstDash val="solid"/>
              <a:round/>
              <a:headEnd/>
              <a:tailEnd/>
            </a:ln>
          </p:spPr>
          <p:txBody>
            <a:bodyPr vert="horz" wrap="square" lIns="81684" tIns="40842" rIns="81684" bIns="40842" numCol="1" anchor="t" anchorCtr="0" compatLnSpc="1">
              <a:prstTxWarp prst="textNoShape">
                <a:avLst/>
              </a:prstTxWarp>
            </a:bodyPr>
            <a:lstStyle/>
            <a:p>
              <a:pPr defTabSz="612579"/>
              <a:endParaRPr lang="en-US" sz="1162">
                <a:solidFill>
                  <a:prstClr val="black"/>
                </a:solidFill>
              </a:endParaRPr>
            </a:p>
          </p:txBody>
        </p:sp>
      </p:grpSp>
      <p:sp>
        <p:nvSpPr>
          <p:cNvPr id="39" name="Freeform 32"/>
          <p:cNvSpPr>
            <a:spLocks noEditPoints="1"/>
          </p:cNvSpPr>
          <p:nvPr/>
        </p:nvSpPr>
        <p:spPr bwMode="auto">
          <a:xfrm>
            <a:off x="4755951" y="3167557"/>
            <a:ext cx="226736" cy="279290"/>
          </a:xfrm>
          <a:custGeom>
            <a:avLst/>
            <a:gdLst>
              <a:gd name="T0" fmla="*/ 2092 w 3024"/>
              <a:gd name="T1" fmla="*/ 2305 h 4320"/>
              <a:gd name="T2" fmla="*/ 2173 w 3024"/>
              <a:gd name="T3" fmla="*/ 2544 h 4320"/>
              <a:gd name="T4" fmla="*/ 2407 w 3024"/>
              <a:gd name="T5" fmla="*/ 2695 h 4320"/>
              <a:gd name="T6" fmla="*/ 2308 w 3024"/>
              <a:gd name="T7" fmla="*/ 2871 h 4320"/>
              <a:gd name="T8" fmla="*/ 2097 w 3024"/>
              <a:gd name="T9" fmla="*/ 2922 h 4320"/>
              <a:gd name="T10" fmla="*/ 2371 w 3024"/>
              <a:gd name="T11" fmla="*/ 2947 h 4320"/>
              <a:gd name="T12" fmla="*/ 2524 w 3024"/>
              <a:gd name="T13" fmla="*/ 2740 h 4320"/>
              <a:gd name="T14" fmla="*/ 2335 w 3024"/>
              <a:gd name="T15" fmla="*/ 2508 h 4320"/>
              <a:gd name="T16" fmla="*/ 2186 w 3024"/>
              <a:gd name="T17" fmla="*/ 2346 h 4320"/>
              <a:gd name="T18" fmla="*/ 2313 w 3024"/>
              <a:gd name="T19" fmla="*/ 2254 h 4320"/>
              <a:gd name="T20" fmla="*/ 2474 w 3024"/>
              <a:gd name="T21" fmla="*/ 2201 h 4320"/>
              <a:gd name="T22" fmla="*/ 513 w 3024"/>
              <a:gd name="T23" fmla="*/ 1452 h 4320"/>
              <a:gd name="T24" fmla="*/ 312 w 3024"/>
              <a:gd name="T25" fmla="*/ 1791 h 4320"/>
              <a:gd name="T26" fmla="*/ 433 w 3024"/>
              <a:gd name="T27" fmla="*/ 2055 h 4320"/>
              <a:gd name="T28" fmla="*/ 948 w 3024"/>
              <a:gd name="T29" fmla="*/ 990 h 4320"/>
              <a:gd name="T30" fmla="*/ 1135 w 3024"/>
              <a:gd name="T31" fmla="*/ 1032 h 4320"/>
              <a:gd name="T32" fmla="*/ 1547 w 3024"/>
              <a:gd name="T33" fmla="*/ 1344 h 4320"/>
              <a:gd name="T34" fmla="*/ 1719 w 3024"/>
              <a:gd name="T35" fmla="*/ 1626 h 4320"/>
              <a:gd name="T36" fmla="*/ 1879 w 3024"/>
              <a:gd name="T37" fmla="*/ 1676 h 4320"/>
              <a:gd name="T38" fmla="*/ 2074 w 3024"/>
              <a:gd name="T39" fmla="*/ 1606 h 4320"/>
              <a:gd name="T40" fmla="*/ 1966 w 3024"/>
              <a:gd name="T41" fmla="*/ 1437 h 4320"/>
              <a:gd name="T42" fmla="*/ 2016 w 3024"/>
              <a:gd name="T43" fmla="*/ 1413 h 4320"/>
              <a:gd name="T44" fmla="*/ 2180 w 3024"/>
              <a:gd name="T45" fmla="*/ 1448 h 4320"/>
              <a:gd name="T46" fmla="*/ 2284 w 3024"/>
              <a:gd name="T47" fmla="*/ 1365 h 4320"/>
              <a:gd name="T48" fmla="*/ 2390 w 3024"/>
              <a:gd name="T49" fmla="*/ 1448 h 4320"/>
              <a:gd name="T50" fmla="*/ 2554 w 3024"/>
              <a:gd name="T51" fmla="*/ 1413 h 4320"/>
              <a:gd name="T52" fmla="*/ 2605 w 3024"/>
              <a:gd name="T53" fmla="*/ 1437 h 4320"/>
              <a:gd name="T54" fmla="*/ 2485 w 3024"/>
              <a:gd name="T55" fmla="*/ 1659 h 4320"/>
              <a:gd name="T56" fmla="*/ 2732 w 3024"/>
              <a:gd name="T57" fmla="*/ 1989 h 4320"/>
              <a:gd name="T58" fmla="*/ 2998 w 3024"/>
              <a:gd name="T59" fmla="*/ 2529 h 4320"/>
              <a:gd name="T60" fmla="*/ 2936 w 3024"/>
              <a:gd name="T61" fmla="*/ 3097 h 4320"/>
              <a:gd name="T62" fmla="*/ 2513 w 3024"/>
              <a:gd name="T63" fmla="*/ 3468 h 4320"/>
              <a:gd name="T64" fmla="*/ 1951 w 3024"/>
              <a:gd name="T65" fmla="*/ 3409 h 4320"/>
              <a:gd name="T66" fmla="*/ 1604 w 3024"/>
              <a:gd name="T67" fmla="*/ 2959 h 4320"/>
              <a:gd name="T68" fmla="*/ 1651 w 3024"/>
              <a:gd name="T69" fmla="*/ 2360 h 4320"/>
              <a:gd name="T70" fmla="*/ 1790 w 3024"/>
              <a:gd name="T71" fmla="*/ 2008 h 4320"/>
              <a:gd name="T72" fmla="*/ 1445 w 3024"/>
              <a:gd name="T73" fmla="*/ 1793 h 4320"/>
              <a:gd name="T74" fmla="*/ 1272 w 3024"/>
              <a:gd name="T75" fmla="*/ 2489 h 4320"/>
              <a:gd name="T76" fmla="*/ 1477 w 3024"/>
              <a:gd name="T77" fmla="*/ 4249 h 4320"/>
              <a:gd name="T78" fmla="*/ 1231 w 3024"/>
              <a:gd name="T79" fmla="*/ 4293 h 4320"/>
              <a:gd name="T80" fmla="*/ 708 w 3024"/>
              <a:gd name="T81" fmla="*/ 4176 h 4320"/>
              <a:gd name="T82" fmla="*/ 500 w 3024"/>
              <a:gd name="T83" fmla="*/ 4319 h 4320"/>
              <a:gd name="T84" fmla="*/ 326 w 3024"/>
              <a:gd name="T85" fmla="*/ 4131 h 4320"/>
              <a:gd name="T86" fmla="*/ 444 w 3024"/>
              <a:gd name="T87" fmla="*/ 2493 h 4320"/>
              <a:gd name="T88" fmla="*/ 191 w 3024"/>
              <a:gd name="T89" fmla="*/ 2259 h 4320"/>
              <a:gd name="T90" fmla="*/ 8 w 3024"/>
              <a:gd name="T91" fmla="*/ 1855 h 4320"/>
              <a:gd name="T92" fmla="*/ 161 w 3024"/>
              <a:gd name="T93" fmla="*/ 1381 h 4320"/>
              <a:gd name="T94" fmla="*/ 525 w 3024"/>
              <a:gd name="T95" fmla="*/ 1053 h 4320"/>
              <a:gd name="T96" fmla="*/ 796 w 3024"/>
              <a:gd name="T97" fmla="*/ 984 h 4320"/>
              <a:gd name="T98" fmla="*/ 796 w 3024"/>
              <a:gd name="T99" fmla="*/ 1168 h 4320"/>
              <a:gd name="T100" fmla="*/ 745 w 3024"/>
              <a:gd name="T101" fmla="*/ 1613 h 4320"/>
              <a:gd name="T102" fmla="*/ 704 w 3024"/>
              <a:gd name="T103" fmla="*/ 1970 h 4320"/>
              <a:gd name="T104" fmla="*/ 988 w 3024"/>
              <a:gd name="T105" fmla="*/ 1970 h 4320"/>
              <a:gd name="T106" fmla="*/ 956 w 3024"/>
              <a:gd name="T107" fmla="*/ 1613 h 4320"/>
              <a:gd name="T108" fmla="*/ 915 w 3024"/>
              <a:gd name="T109" fmla="*/ 1168 h 4320"/>
              <a:gd name="T110" fmla="*/ 902 w 3024"/>
              <a:gd name="T111" fmla="*/ 984 h 4320"/>
              <a:gd name="T112" fmla="*/ 1207 w 3024"/>
              <a:gd name="T113" fmla="*/ 178 h 4320"/>
              <a:gd name="T114" fmla="*/ 1263 w 3024"/>
              <a:gd name="T115" fmla="*/ 636 h 4320"/>
              <a:gd name="T116" fmla="*/ 922 w 3024"/>
              <a:gd name="T117" fmla="*/ 911 h 4320"/>
              <a:gd name="T118" fmla="*/ 518 w 3024"/>
              <a:gd name="T119" fmla="*/ 738 h 4320"/>
              <a:gd name="T120" fmla="*/ 462 w 3024"/>
              <a:gd name="T121" fmla="*/ 280 h 4320"/>
              <a:gd name="T122" fmla="*/ 804 w 3024"/>
              <a:gd name="T123" fmla="*/ 4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24" h="4320">
                <a:moveTo>
                  <a:pt x="2263" y="2046"/>
                </a:moveTo>
                <a:lnTo>
                  <a:pt x="2263" y="2174"/>
                </a:lnTo>
                <a:lnTo>
                  <a:pt x="2223" y="2184"/>
                </a:lnTo>
                <a:lnTo>
                  <a:pt x="2187" y="2199"/>
                </a:lnTo>
                <a:lnTo>
                  <a:pt x="2156" y="2219"/>
                </a:lnTo>
                <a:lnTo>
                  <a:pt x="2130" y="2244"/>
                </a:lnTo>
                <a:lnTo>
                  <a:pt x="2108" y="2273"/>
                </a:lnTo>
                <a:lnTo>
                  <a:pt x="2092" y="2305"/>
                </a:lnTo>
                <a:lnTo>
                  <a:pt x="2083" y="2341"/>
                </a:lnTo>
                <a:lnTo>
                  <a:pt x="2080" y="2379"/>
                </a:lnTo>
                <a:lnTo>
                  <a:pt x="2083" y="2414"/>
                </a:lnTo>
                <a:lnTo>
                  <a:pt x="2091" y="2445"/>
                </a:lnTo>
                <a:lnTo>
                  <a:pt x="2104" y="2473"/>
                </a:lnTo>
                <a:lnTo>
                  <a:pt x="2122" y="2499"/>
                </a:lnTo>
                <a:lnTo>
                  <a:pt x="2146" y="2521"/>
                </a:lnTo>
                <a:lnTo>
                  <a:pt x="2173" y="2544"/>
                </a:lnTo>
                <a:lnTo>
                  <a:pt x="2205" y="2563"/>
                </a:lnTo>
                <a:lnTo>
                  <a:pt x="2241" y="2580"/>
                </a:lnTo>
                <a:lnTo>
                  <a:pt x="2280" y="2599"/>
                </a:lnTo>
                <a:lnTo>
                  <a:pt x="2317" y="2614"/>
                </a:lnTo>
                <a:lnTo>
                  <a:pt x="2347" y="2633"/>
                </a:lnTo>
                <a:lnTo>
                  <a:pt x="2372" y="2651"/>
                </a:lnTo>
                <a:lnTo>
                  <a:pt x="2393" y="2672"/>
                </a:lnTo>
                <a:lnTo>
                  <a:pt x="2407" y="2695"/>
                </a:lnTo>
                <a:lnTo>
                  <a:pt x="2415" y="2720"/>
                </a:lnTo>
                <a:lnTo>
                  <a:pt x="2418" y="2749"/>
                </a:lnTo>
                <a:lnTo>
                  <a:pt x="2415" y="2779"/>
                </a:lnTo>
                <a:lnTo>
                  <a:pt x="2405" y="2805"/>
                </a:lnTo>
                <a:lnTo>
                  <a:pt x="2388" y="2829"/>
                </a:lnTo>
                <a:lnTo>
                  <a:pt x="2367" y="2847"/>
                </a:lnTo>
                <a:lnTo>
                  <a:pt x="2339" y="2862"/>
                </a:lnTo>
                <a:lnTo>
                  <a:pt x="2308" y="2871"/>
                </a:lnTo>
                <a:lnTo>
                  <a:pt x="2273" y="2873"/>
                </a:lnTo>
                <a:lnTo>
                  <a:pt x="2233" y="2871"/>
                </a:lnTo>
                <a:lnTo>
                  <a:pt x="2194" y="2863"/>
                </a:lnTo>
                <a:lnTo>
                  <a:pt x="2159" y="2851"/>
                </a:lnTo>
                <a:lnTo>
                  <a:pt x="2126" y="2837"/>
                </a:lnTo>
                <a:lnTo>
                  <a:pt x="2098" y="2818"/>
                </a:lnTo>
                <a:lnTo>
                  <a:pt x="2068" y="2904"/>
                </a:lnTo>
                <a:lnTo>
                  <a:pt x="2097" y="2922"/>
                </a:lnTo>
                <a:lnTo>
                  <a:pt x="2133" y="2938"/>
                </a:lnTo>
                <a:lnTo>
                  <a:pt x="2170" y="2949"/>
                </a:lnTo>
                <a:lnTo>
                  <a:pt x="2212" y="2957"/>
                </a:lnTo>
                <a:lnTo>
                  <a:pt x="2256" y="2960"/>
                </a:lnTo>
                <a:lnTo>
                  <a:pt x="2256" y="3088"/>
                </a:lnTo>
                <a:lnTo>
                  <a:pt x="2331" y="3088"/>
                </a:lnTo>
                <a:lnTo>
                  <a:pt x="2331" y="2956"/>
                </a:lnTo>
                <a:lnTo>
                  <a:pt x="2371" y="2947"/>
                </a:lnTo>
                <a:lnTo>
                  <a:pt x="2406" y="2932"/>
                </a:lnTo>
                <a:lnTo>
                  <a:pt x="2438" y="2913"/>
                </a:lnTo>
                <a:lnTo>
                  <a:pt x="2464" y="2890"/>
                </a:lnTo>
                <a:lnTo>
                  <a:pt x="2485" y="2864"/>
                </a:lnTo>
                <a:lnTo>
                  <a:pt x="2502" y="2835"/>
                </a:lnTo>
                <a:lnTo>
                  <a:pt x="2515" y="2805"/>
                </a:lnTo>
                <a:lnTo>
                  <a:pt x="2521" y="2774"/>
                </a:lnTo>
                <a:lnTo>
                  <a:pt x="2524" y="2740"/>
                </a:lnTo>
                <a:lnTo>
                  <a:pt x="2521" y="2701"/>
                </a:lnTo>
                <a:lnTo>
                  <a:pt x="2512" y="2664"/>
                </a:lnTo>
                <a:lnTo>
                  <a:pt x="2498" y="2631"/>
                </a:lnTo>
                <a:lnTo>
                  <a:pt x="2477" y="2602"/>
                </a:lnTo>
                <a:lnTo>
                  <a:pt x="2451" y="2575"/>
                </a:lnTo>
                <a:lnTo>
                  <a:pt x="2418" y="2551"/>
                </a:lnTo>
                <a:lnTo>
                  <a:pt x="2380" y="2529"/>
                </a:lnTo>
                <a:lnTo>
                  <a:pt x="2335" y="2508"/>
                </a:lnTo>
                <a:lnTo>
                  <a:pt x="2294" y="2489"/>
                </a:lnTo>
                <a:lnTo>
                  <a:pt x="2259" y="2470"/>
                </a:lnTo>
                <a:lnTo>
                  <a:pt x="2232" y="2453"/>
                </a:lnTo>
                <a:lnTo>
                  <a:pt x="2210" y="2434"/>
                </a:lnTo>
                <a:lnTo>
                  <a:pt x="2195" y="2413"/>
                </a:lnTo>
                <a:lnTo>
                  <a:pt x="2187" y="2390"/>
                </a:lnTo>
                <a:lnTo>
                  <a:pt x="2185" y="2363"/>
                </a:lnTo>
                <a:lnTo>
                  <a:pt x="2186" y="2346"/>
                </a:lnTo>
                <a:lnTo>
                  <a:pt x="2190" y="2329"/>
                </a:lnTo>
                <a:lnTo>
                  <a:pt x="2197" y="2312"/>
                </a:lnTo>
                <a:lnTo>
                  <a:pt x="2207" y="2296"/>
                </a:lnTo>
                <a:lnTo>
                  <a:pt x="2222" y="2283"/>
                </a:lnTo>
                <a:lnTo>
                  <a:pt x="2239" y="2271"/>
                </a:lnTo>
                <a:lnTo>
                  <a:pt x="2259" y="2262"/>
                </a:lnTo>
                <a:lnTo>
                  <a:pt x="2284" y="2256"/>
                </a:lnTo>
                <a:lnTo>
                  <a:pt x="2313" y="2254"/>
                </a:lnTo>
                <a:lnTo>
                  <a:pt x="2350" y="2257"/>
                </a:lnTo>
                <a:lnTo>
                  <a:pt x="2383" y="2262"/>
                </a:lnTo>
                <a:lnTo>
                  <a:pt x="2410" y="2270"/>
                </a:lnTo>
                <a:lnTo>
                  <a:pt x="2434" y="2279"/>
                </a:lnTo>
                <a:lnTo>
                  <a:pt x="2452" y="2288"/>
                </a:lnTo>
                <a:lnTo>
                  <a:pt x="2466" y="2297"/>
                </a:lnTo>
                <a:lnTo>
                  <a:pt x="2498" y="2214"/>
                </a:lnTo>
                <a:lnTo>
                  <a:pt x="2474" y="2201"/>
                </a:lnTo>
                <a:lnTo>
                  <a:pt x="2448" y="2189"/>
                </a:lnTo>
                <a:lnTo>
                  <a:pt x="2417" y="2180"/>
                </a:lnTo>
                <a:lnTo>
                  <a:pt x="2380" y="2173"/>
                </a:lnTo>
                <a:lnTo>
                  <a:pt x="2339" y="2169"/>
                </a:lnTo>
                <a:lnTo>
                  <a:pt x="2339" y="2046"/>
                </a:lnTo>
                <a:lnTo>
                  <a:pt x="2263" y="2046"/>
                </a:lnTo>
                <a:close/>
                <a:moveTo>
                  <a:pt x="546" y="1422"/>
                </a:moveTo>
                <a:lnTo>
                  <a:pt x="513" y="1452"/>
                </a:lnTo>
                <a:lnTo>
                  <a:pt x="480" y="1487"/>
                </a:lnTo>
                <a:lnTo>
                  <a:pt x="446" y="1528"/>
                </a:lnTo>
                <a:lnTo>
                  <a:pt x="412" y="1575"/>
                </a:lnTo>
                <a:lnTo>
                  <a:pt x="378" y="1627"/>
                </a:lnTo>
                <a:lnTo>
                  <a:pt x="346" y="1686"/>
                </a:lnTo>
                <a:lnTo>
                  <a:pt x="313" y="1753"/>
                </a:lnTo>
                <a:lnTo>
                  <a:pt x="310" y="1770"/>
                </a:lnTo>
                <a:lnTo>
                  <a:pt x="312" y="1791"/>
                </a:lnTo>
                <a:lnTo>
                  <a:pt x="317" y="1817"/>
                </a:lnTo>
                <a:lnTo>
                  <a:pt x="325" y="1847"/>
                </a:lnTo>
                <a:lnTo>
                  <a:pt x="336" y="1879"/>
                </a:lnTo>
                <a:lnTo>
                  <a:pt x="352" y="1913"/>
                </a:lnTo>
                <a:lnTo>
                  <a:pt x="369" y="1948"/>
                </a:lnTo>
                <a:lnTo>
                  <a:pt x="389" y="1985"/>
                </a:lnTo>
                <a:lnTo>
                  <a:pt x="410" y="2020"/>
                </a:lnTo>
                <a:lnTo>
                  <a:pt x="433" y="2055"/>
                </a:lnTo>
                <a:lnTo>
                  <a:pt x="458" y="2089"/>
                </a:lnTo>
                <a:lnTo>
                  <a:pt x="483" y="2122"/>
                </a:lnTo>
                <a:lnTo>
                  <a:pt x="509" y="2151"/>
                </a:lnTo>
                <a:lnTo>
                  <a:pt x="546" y="1422"/>
                </a:lnTo>
                <a:close/>
                <a:moveTo>
                  <a:pt x="902" y="984"/>
                </a:moveTo>
                <a:lnTo>
                  <a:pt x="912" y="986"/>
                </a:lnTo>
                <a:lnTo>
                  <a:pt x="928" y="987"/>
                </a:lnTo>
                <a:lnTo>
                  <a:pt x="948" y="990"/>
                </a:lnTo>
                <a:lnTo>
                  <a:pt x="970" y="994"/>
                </a:lnTo>
                <a:lnTo>
                  <a:pt x="994" y="998"/>
                </a:lnTo>
                <a:lnTo>
                  <a:pt x="1016" y="1001"/>
                </a:lnTo>
                <a:lnTo>
                  <a:pt x="1037" y="1005"/>
                </a:lnTo>
                <a:lnTo>
                  <a:pt x="1055" y="1008"/>
                </a:lnTo>
                <a:lnTo>
                  <a:pt x="1068" y="1011"/>
                </a:lnTo>
                <a:lnTo>
                  <a:pt x="1075" y="1012"/>
                </a:lnTo>
                <a:lnTo>
                  <a:pt x="1135" y="1032"/>
                </a:lnTo>
                <a:lnTo>
                  <a:pt x="1194" y="1055"/>
                </a:lnTo>
                <a:lnTo>
                  <a:pt x="1250" y="1084"/>
                </a:lnTo>
                <a:lnTo>
                  <a:pt x="1305" y="1117"/>
                </a:lnTo>
                <a:lnTo>
                  <a:pt x="1360" y="1155"/>
                </a:lnTo>
                <a:lnTo>
                  <a:pt x="1411" y="1198"/>
                </a:lnTo>
                <a:lnTo>
                  <a:pt x="1460" y="1244"/>
                </a:lnTo>
                <a:lnTo>
                  <a:pt x="1504" y="1292"/>
                </a:lnTo>
                <a:lnTo>
                  <a:pt x="1547" y="1344"/>
                </a:lnTo>
                <a:lnTo>
                  <a:pt x="1587" y="1398"/>
                </a:lnTo>
                <a:lnTo>
                  <a:pt x="1622" y="1454"/>
                </a:lnTo>
                <a:lnTo>
                  <a:pt x="1656" y="1513"/>
                </a:lnTo>
                <a:lnTo>
                  <a:pt x="1668" y="1537"/>
                </a:lnTo>
                <a:lnTo>
                  <a:pt x="1681" y="1560"/>
                </a:lnTo>
                <a:lnTo>
                  <a:pt x="1693" y="1584"/>
                </a:lnTo>
                <a:lnTo>
                  <a:pt x="1706" y="1605"/>
                </a:lnTo>
                <a:lnTo>
                  <a:pt x="1719" y="1626"/>
                </a:lnTo>
                <a:lnTo>
                  <a:pt x="1735" y="1644"/>
                </a:lnTo>
                <a:lnTo>
                  <a:pt x="1753" y="1659"/>
                </a:lnTo>
                <a:lnTo>
                  <a:pt x="1773" y="1672"/>
                </a:lnTo>
                <a:lnTo>
                  <a:pt x="1796" y="1680"/>
                </a:lnTo>
                <a:lnTo>
                  <a:pt x="1824" y="1683"/>
                </a:lnTo>
                <a:lnTo>
                  <a:pt x="1837" y="1682"/>
                </a:lnTo>
                <a:lnTo>
                  <a:pt x="1855" y="1680"/>
                </a:lnTo>
                <a:lnTo>
                  <a:pt x="1879" y="1676"/>
                </a:lnTo>
                <a:lnTo>
                  <a:pt x="1906" y="1670"/>
                </a:lnTo>
                <a:lnTo>
                  <a:pt x="1936" y="1663"/>
                </a:lnTo>
                <a:lnTo>
                  <a:pt x="1966" y="1655"/>
                </a:lnTo>
                <a:lnTo>
                  <a:pt x="1995" y="1646"/>
                </a:lnTo>
                <a:lnTo>
                  <a:pt x="2023" y="1636"/>
                </a:lnTo>
                <a:lnTo>
                  <a:pt x="2045" y="1626"/>
                </a:lnTo>
                <a:lnTo>
                  <a:pt x="2063" y="1615"/>
                </a:lnTo>
                <a:lnTo>
                  <a:pt x="2074" y="1606"/>
                </a:lnTo>
                <a:lnTo>
                  <a:pt x="2076" y="1596"/>
                </a:lnTo>
                <a:lnTo>
                  <a:pt x="2070" y="1568"/>
                </a:lnTo>
                <a:lnTo>
                  <a:pt x="2061" y="1542"/>
                </a:lnTo>
                <a:lnTo>
                  <a:pt x="2049" y="1516"/>
                </a:lnTo>
                <a:lnTo>
                  <a:pt x="2034" y="1492"/>
                </a:lnTo>
                <a:lnTo>
                  <a:pt x="2015" y="1471"/>
                </a:lnTo>
                <a:lnTo>
                  <a:pt x="1992" y="1453"/>
                </a:lnTo>
                <a:lnTo>
                  <a:pt x="1966" y="1437"/>
                </a:lnTo>
                <a:lnTo>
                  <a:pt x="1966" y="1436"/>
                </a:lnTo>
                <a:lnTo>
                  <a:pt x="1968" y="1432"/>
                </a:lnTo>
                <a:lnTo>
                  <a:pt x="1971" y="1427"/>
                </a:lnTo>
                <a:lnTo>
                  <a:pt x="1975" y="1422"/>
                </a:lnTo>
                <a:lnTo>
                  <a:pt x="1982" y="1416"/>
                </a:lnTo>
                <a:lnTo>
                  <a:pt x="1991" y="1413"/>
                </a:lnTo>
                <a:lnTo>
                  <a:pt x="2002" y="1411"/>
                </a:lnTo>
                <a:lnTo>
                  <a:pt x="2016" y="1413"/>
                </a:lnTo>
                <a:lnTo>
                  <a:pt x="2032" y="1419"/>
                </a:lnTo>
                <a:lnTo>
                  <a:pt x="2053" y="1430"/>
                </a:lnTo>
                <a:lnTo>
                  <a:pt x="2081" y="1447"/>
                </a:lnTo>
                <a:lnTo>
                  <a:pt x="2106" y="1456"/>
                </a:lnTo>
                <a:lnTo>
                  <a:pt x="2130" y="1461"/>
                </a:lnTo>
                <a:lnTo>
                  <a:pt x="2150" y="1461"/>
                </a:lnTo>
                <a:lnTo>
                  <a:pt x="2165" y="1456"/>
                </a:lnTo>
                <a:lnTo>
                  <a:pt x="2180" y="1448"/>
                </a:lnTo>
                <a:lnTo>
                  <a:pt x="2191" y="1437"/>
                </a:lnTo>
                <a:lnTo>
                  <a:pt x="2198" y="1428"/>
                </a:lnTo>
                <a:lnTo>
                  <a:pt x="2207" y="1415"/>
                </a:lnTo>
                <a:lnTo>
                  <a:pt x="2219" y="1402"/>
                </a:lnTo>
                <a:lnTo>
                  <a:pt x="2233" y="1388"/>
                </a:lnTo>
                <a:lnTo>
                  <a:pt x="2249" y="1376"/>
                </a:lnTo>
                <a:lnTo>
                  <a:pt x="2267" y="1368"/>
                </a:lnTo>
                <a:lnTo>
                  <a:pt x="2284" y="1365"/>
                </a:lnTo>
                <a:lnTo>
                  <a:pt x="2304" y="1369"/>
                </a:lnTo>
                <a:lnTo>
                  <a:pt x="2321" y="1377"/>
                </a:lnTo>
                <a:lnTo>
                  <a:pt x="2337" y="1389"/>
                </a:lnTo>
                <a:lnTo>
                  <a:pt x="2351" y="1403"/>
                </a:lnTo>
                <a:lnTo>
                  <a:pt x="2363" y="1416"/>
                </a:lnTo>
                <a:lnTo>
                  <a:pt x="2372" y="1428"/>
                </a:lnTo>
                <a:lnTo>
                  <a:pt x="2380" y="1437"/>
                </a:lnTo>
                <a:lnTo>
                  <a:pt x="2390" y="1448"/>
                </a:lnTo>
                <a:lnTo>
                  <a:pt x="2405" y="1456"/>
                </a:lnTo>
                <a:lnTo>
                  <a:pt x="2422" y="1461"/>
                </a:lnTo>
                <a:lnTo>
                  <a:pt x="2441" y="1461"/>
                </a:lnTo>
                <a:lnTo>
                  <a:pt x="2464" y="1456"/>
                </a:lnTo>
                <a:lnTo>
                  <a:pt x="2490" y="1447"/>
                </a:lnTo>
                <a:lnTo>
                  <a:pt x="2519" y="1430"/>
                </a:lnTo>
                <a:lnTo>
                  <a:pt x="2538" y="1419"/>
                </a:lnTo>
                <a:lnTo>
                  <a:pt x="2554" y="1413"/>
                </a:lnTo>
                <a:lnTo>
                  <a:pt x="2568" y="1411"/>
                </a:lnTo>
                <a:lnTo>
                  <a:pt x="2579" y="1413"/>
                </a:lnTo>
                <a:lnTo>
                  <a:pt x="2588" y="1416"/>
                </a:lnTo>
                <a:lnTo>
                  <a:pt x="2595" y="1422"/>
                </a:lnTo>
                <a:lnTo>
                  <a:pt x="2600" y="1427"/>
                </a:lnTo>
                <a:lnTo>
                  <a:pt x="2602" y="1432"/>
                </a:lnTo>
                <a:lnTo>
                  <a:pt x="2604" y="1436"/>
                </a:lnTo>
                <a:lnTo>
                  <a:pt x="2605" y="1437"/>
                </a:lnTo>
                <a:lnTo>
                  <a:pt x="2574" y="1456"/>
                </a:lnTo>
                <a:lnTo>
                  <a:pt x="2549" y="1478"/>
                </a:lnTo>
                <a:lnTo>
                  <a:pt x="2528" y="1503"/>
                </a:lnTo>
                <a:lnTo>
                  <a:pt x="2512" y="1530"/>
                </a:lnTo>
                <a:lnTo>
                  <a:pt x="2500" y="1560"/>
                </a:lnTo>
                <a:lnTo>
                  <a:pt x="2493" y="1593"/>
                </a:lnTo>
                <a:lnTo>
                  <a:pt x="2487" y="1626"/>
                </a:lnTo>
                <a:lnTo>
                  <a:pt x="2485" y="1659"/>
                </a:lnTo>
                <a:lnTo>
                  <a:pt x="2485" y="1693"/>
                </a:lnTo>
                <a:lnTo>
                  <a:pt x="2487" y="1725"/>
                </a:lnTo>
                <a:lnTo>
                  <a:pt x="2490" y="1757"/>
                </a:lnTo>
                <a:lnTo>
                  <a:pt x="2540" y="1792"/>
                </a:lnTo>
                <a:lnTo>
                  <a:pt x="2589" y="1833"/>
                </a:lnTo>
                <a:lnTo>
                  <a:pt x="2639" y="1880"/>
                </a:lnTo>
                <a:lnTo>
                  <a:pt x="2686" y="1932"/>
                </a:lnTo>
                <a:lnTo>
                  <a:pt x="2732" y="1989"/>
                </a:lnTo>
                <a:lnTo>
                  <a:pt x="2777" y="2050"/>
                </a:lnTo>
                <a:lnTo>
                  <a:pt x="2818" y="2113"/>
                </a:lnTo>
                <a:lnTo>
                  <a:pt x="2858" y="2180"/>
                </a:lnTo>
                <a:lnTo>
                  <a:pt x="2893" y="2248"/>
                </a:lnTo>
                <a:lnTo>
                  <a:pt x="2926" y="2318"/>
                </a:lnTo>
                <a:lnTo>
                  <a:pt x="2955" y="2388"/>
                </a:lnTo>
                <a:lnTo>
                  <a:pt x="2978" y="2458"/>
                </a:lnTo>
                <a:lnTo>
                  <a:pt x="2998" y="2529"/>
                </a:lnTo>
                <a:lnTo>
                  <a:pt x="3012" y="2597"/>
                </a:lnTo>
                <a:lnTo>
                  <a:pt x="3021" y="2664"/>
                </a:lnTo>
                <a:lnTo>
                  <a:pt x="3024" y="2729"/>
                </a:lnTo>
                <a:lnTo>
                  <a:pt x="3020" y="2808"/>
                </a:lnTo>
                <a:lnTo>
                  <a:pt x="3010" y="2885"/>
                </a:lnTo>
                <a:lnTo>
                  <a:pt x="2991" y="2959"/>
                </a:lnTo>
                <a:lnTo>
                  <a:pt x="2966" y="3031"/>
                </a:lnTo>
                <a:lnTo>
                  <a:pt x="2936" y="3097"/>
                </a:lnTo>
                <a:lnTo>
                  <a:pt x="2900" y="3161"/>
                </a:lnTo>
                <a:lnTo>
                  <a:pt x="2858" y="3220"/>
                </a:lnTo>
                <a:lnTo>
                  <a:pt x="2811" y="3275"/>
                </a:lnTo>
                <a:lnTo>
                  <a:pt x="2760" y="3325"/>
                </a:lnTo>
                <a:lnTo>
                  <a:pt x="2703" y="3370"/>
                </a:lnTo>
                <a:lnTo>
                  <a:pt x="2643" y="3409"/>
                </a:lnTo>
                <a:lnTo>
                  <a:pt x="2580" y="3442"/>
                </a:lnTo>
                <a:lnTo>
                  <a:pt x="2513" y="3468"/>
                </a:lnTo>
                <a:lnTo>
                  <a:pt x="2444" y="3486"/>
                </a:lnTo>
                <a:lnTo>
                  <a:pt x="2372" y="3498"/>
                </a:lnTo>
                <a:lnTo>
                  <a:pt x="2297" y="3502"/>
                </a:lnTo>
                <a:lnTo>
                  <a:pt x="2223" y="3498"/>
                </a:lnTo>
                <a:lnTo>
                  <a:pt x="2151" y="3486"/>
                </a:lnTo>
                <a:lnTo>
                  <a:pt x="2081" y="3468"/>
                </a:lnTo>
                <a:lnTo>
                  <a:pt x="2015" y="3442"/>
                </a:lnTo>
                <a:lnTo>
                  <a:pt x="1951" y="3409"/>
                </a:lnTo>
                <a:lnTo>
                  <a:pt x="1892" y="3370"/>
                </a:lnTo>
                <a:lnTo>
                  <a:pt x="1835" y="3325"/>
                </a:lnTo>
                <a:lnTo>
                  <a:pt x="1783" y="3275"/>
                </a:lnTo>
                <a:lnTo>
                  <a:pt x="1737" y="3220"/>
                </a:lnTo>
                <a:lnTo>
                  <a:pt x="1695" y="3161"/>
                </a:lnTo>
                <a:lnTo>
                  <a:pt x="1659" y="3097"/>
                </a:lnTo>
                <a:lnTo>
                  <a:pt x="1627" y="3031"/>
                </a:lnTo>
                <a:lnTo>
                  <a:pt x="1604" y="2959"/>
                </a:lnTo>
                <a:lnTo>
                  <a:pt x="1585" y="2885"/>
                </a:lnTo>
                <a:lnTo>
                  <a:pt x="1575" y="2808"/>
                </a:lnTo>
                <a:lnTo>
                  <a:pt x="1571" y="2729"/>
                </a:lnTo>
                <a:lnTo>
                  <a:pt x="1575" y="2659"/>
                </a:lnTo>
                <a:lnTo>
                  <a:pt x="1584" y="2585"/>
                </a:lnTo>
                <a:lnTo>
                  <a:pt x="1601" y="2511"/>
                </a:lnTo>
                <a:lnTo>
                  <a:pt x="1623" y="2436"/>
                </a:lnTo>
                <a:lnTo>
                  <a:pt x="1651" y="2360"/>
                </a:lnTo>
                <a:lnTo>
                  <a:pt x="1682" y="2286"/>
                </a:lnTo>
                <a:lnTo>
                  <a:pt x="1719" y="2212"/>
                </a:lnTo>
                <a:lnTo>
                  <a:pt x="1759" y="2142"/>
                </a:lnTo>
                <a:lnTo>
                  <a:pt x="1803" y="2072"/>
                </a:lnTo>
                <a:lnTo>
                  <a:pt x="1848" y="2008"/>
                </a:lnTo>
                <a:lnTo>
                  <a:pt x="1841" y="2008"/>
                </a:lnTo>
                <a:lnTo>
                  <a:pt x="1833" y="2009"/>
                </a:lnTo>
                <a:lnTo>
                  <a:pt x="1790" y="2008"/>
                </a:lnTo>
                <a:lnTo>
                  <a:pt x="1746" y="2002"/>
                </a:lnTo>
                <a:lnTo>
                  <a:pt x="1704" y="1992"/>
                </a:lnTo>
                <a:lnTo>
                  <a:pt x="1652" y="1974"/>
                </a:lnTo>
                <a:lnTo>
                  <a:pt x="1602" y="1949"/>
                </a:lnTo>
                <a:lnTo>
                  <a:pt x="1557" y="1919"/>
                </a:lnTo>
                <a:lnTo>
                  <a:pt x="1516" y="1882"/>
                </a:lnTo>
                <a:lnTo>
                  <a:pt x="1478" y="1841"/>
                </a:lnTo>
                <a:lnTo>
                  <a:pt x="1445" y="1793"/>
                </a:lnTo>
                <a:lnTo>
                  <a:pt x="1418" y="1742"/>
                </a:lnTo>
                <a:lnTo>
                  <a:pt x="1382" y="1672"/>
                </a:lnTo>
                <a:lnTo>
                  <a:pt x="1346" y="1610"/>
                </a:lnTo>
                <a:lnTo>
                  <a:pt x="1308" y="1555"/>
                </a:lnTo>
                <a:lnTo>
                  <a:pt x="1269" y="1507"/>
                </a:lnTo>
                <a:lnTo>
                  <a:pt x="1229" y="1466"/>
                </a:lnTo>
                <a:lnTo>
                  <a:pt x="1190" y="1431"/>
                </a:lnTo>
                <a:lnTo>
                  <a:pt x="1272" y="2489"/>
                </a:lnTo>
                <a:lnTo>
                  <a:pt x="1271" y="2491"/>
                </a:lnTo>
                <a:lnTo>
                  <a:pt x="1271" y="2494"/>
                </a:lnTo>
                <a:lnTo>
                  <a:pt x="1521" y="4083"/>
                </a:lnTo>
                <a:lnTo>
                  <a:pt x="1524" y="4120"/>
                </a:lnTo>
                <a:lnTo>
                  <a:pt x="1520" y="4156"/>
                </a:lnTo>
                <a:lnTo>
                  <a:pt x="1511" y="4189"/>
                </a:lnTo>
                <a:lnTo>
                  <a:pt x="1496" y="4221"/>
                </a:lnTo>
                <a:lnTo>
                  <a:pt x="1477" y="4249"/>
                </a:lnTo>
                <a:lnTo>
                  <a:pt x="1453" y="4273"/>
                </a:lnTo>
                <a:lnTo>
                  <a:pt x="1426" y="4294"/>
                </a:lnTo>
                <a:lnTo>
                  <a:pt x="1394" y="4308"/>
                </a:lnTo>
                <a:lnTo>
                  <a:pt x="1360" y="4317"/>
                </a:lnTo>
                <a:lnTo>
                  <a:pt x="1327" y="4320"/>
                </a:lnTo>
                <a:lnTo>
                  <a:pt x="1293" y="4317"/>
                </a:lnTo>
                <a:lnTo>
                  <a:pt x="1261" y="4307"/>
                </a:lnTo>
                <a:lnTo>
                  <a:pt x="1231" y="4293"/>
                </a:lnTo>
                <a:lnTo>
                  <a:pt x="1202" y="4272"/>
                </a:lnTo>
                <a:lnTo>
                  <a:pt x="1178" y="4247"/>
                </a:lnTo>
                <a:lnTo>
                  <a:pt x="1159" y="4218"/>
                </a:lnTo>
                <a:lnTo>
                  <a:pt x="1144" y="4185"/>
                </a:lnTo>
                <a:lnTo>
                  <a:pt x="1135" y="4150"/>
                </a:lnTo>
                <a:lnTo>
                  <a:pt x="884" y="2541"/>
                </a:lnTo>
                <a:lnTo>
                  <a:pt x="715" y="4138"/>
                </a:lnTo>
                <a:lnTo>
                  <a:pt x="708" y="4176"/>
                </a:lnTo>
                <a:lnTo>
                  <a:pt x="694" y="4211"/>
                </a:lnTo>
                <a:lnTo>
                  <a:pt x="675" y="4241"/>
                </a:lnTo>
                <a:lnTo>
                  <a:pt x="651" y="4269"/>
                </a:lnTo>
                <a:lnTo>
                  <a:pt x="623" y="4290"/>
                </a:lnTo>
                <a:lnTo>
                  <a:pt x="592" y="4307"/>
                </a:lnTo>
                <a:lnTo>
                  <a:pt x="558" y="4316"/>
                </a:lnTo>
                <a:lnTo>
                  <a:pt x="521" y="4320"/>
                </a:lnTo>
                <a:lnTo>
                  <a:pt x="500" y="4319"/>
                </a:lnTo>
                <a:lnTo>
                  <a:pt x="466" y="4311"/>
                </a:lnTo>
                <a:lnTo>
                  <a:pt x="433" y="4298"/>
                </a:lnTo>
                <a:lnTo>
                  <a:pt x="405" y="4279"/>
                </a:lnTo>
                <a:lnTo>
                  <a:pt x="380" y="4257"/>
                </a:lnTo>
                <a:lnTo>
                  <a:pt x="359" y="4230"/>
                </a:lnTo>
                <a:lnTo>
                  <a:pt x="343" y="4200"/>
                </a:lnTo>
                <a:lnTo>
                  <a:pt x="331" y="4167"/>
                </a:lnTo>
                <a:lnTo>
                  <a:pt x="326" y="4131"/>
                </a:lnTo>
                <a:lnTo>
                  <a:pt x="327" y="4095"/>
                </a:lnTo>
                <a:lnTo>
                  <a:pt x="490" y="2546"/>
                </a:lnTo>
                <a:lnTo>
                  <a:pt x="492" y="2491"/>
                </a:lnTo>
                <a:lnTo>
                  <a:pt x="488" y="2493"/>
                </a:lnTo>
                <a:lnTo>
                  <a:pt x="483" y="2494"/>
                </a:lnTo>
                <a:lnTo>
                  <a:pt x="479" y="2495"/>
                </a:lnTo>
                <a:lnTo>
                  <a:pt x="475" y="2495"/>
                </a:lnTo>
                <a:lnTo>
                  <a:pt x="444" y="2493"/>
                </a:lnTo>
                <a:lnTo>
                  <a:pt x="415" y="2483"/>
                </a:lnTo>
                <a:lnTo>
                  <a:pt x="386" y="2468"/>
                </a:lnTo>
                <a:lnTo>
                  <a:pt x="355" y="2443"/>
                </a:lnTo>
                <a:lnTo>
                  <a:pt x="322" y="2414"/>
                </a:lnTo>
                <a:lnTo>
                  <a:pt x="289" y="2380"/>
                </a:lnTo>
                <a:lnTo>
                  <a:pt x="257" y="2343"/>
                </a:lnTo>
                <a:lnTo>
                  <a:pt x="223" y="2303"/>
                </a:lnTo>
                <a:lnTo>
                  <a:pt x="191" y="2259"/>
                </a:lnTo>
                <a:lnTo>
                  <a:pt x="160" y="2214"/>
                </a:lnTo>
                <a:lnTo>
                  <a:pt x="130" y="2165"/>
                </a:lnTo>
                <a:lnTo>
                  <a:pt x="101" y="2115"/>
                </a:lnTo>
                <a:lnTo>
                  <a:pt x="76" y="2064"/>
                </a:lnTo>
                <a:lnTo>
                  <a:pt x="54" y="2012"/>
                </a:lnTo>
                <a:lnTo>
                  <a:pt x="34" y="1960"/>
                </a:lnTo>
                <a:lnTo>
                  <a:pt x="20" y="1907"/>
                </a:lnTo>
                <a:lnTo>
                  <a:pt x="8" y="1855"/>
                </a:lnTo>
                <a:lnTo>
                  <a:pt x="1" y="1803"/>
                </a:lnTo>
                <a:lnTo>
                  <a:pt x="0" y="1752"/>
                </a:lnTo>
                <a:lnTo>
                  <a:pt x="4" y="1703"/>
                </a:lnTo>
                <a:lnTo>
                  <a:pt x="14" y="1656"/>
                </a:lnTo>
                <a:lnTo>
                  <a:pt x="31" y="1611"/>
                </a:lnTo>
                <a:lnTo>
                  <a:pt x="73" y="1526"/>
                </a:lnTo>
                <a:lnTo>
                  <a:pt x="117" y="1450"/>
                </a:lnTo>
                <a:lnTo>
                  <a:pt x="161" y="1381"/>
                </a:lnTo>
                <a:lnTo>
                  <a:pt x="207" y="1318"/>
                </a:lnTo>
                <a:lnTo>
                  <a:pt x="253" y="1263"/>
                </a:lnTo>
                <a:lnTo>
                  <a:pt x="298" y="1215"/>
                </a:lnTo>
                <a:lnTo>
                  <a:pt x="346" y="1172"/>
                </a:lnTo>
                <a:lnTo>
                  <a:pt x="391" y="1135"/>
                </a:lnTo>
                <a:lnTo>
                  <a:pt x="437" y="1102"/>
                </a:lnTo>
                <a:lnTo>
                  <a:pt x="482" y="1076"/>
                </a:lnTo>
                <a:lnTo>
                  <a:pt x="525" y="1053"/>
                </a:lnTo>
                <a:lnTo>
                  <a:pt x="567" y="1034"/>
                </a:lnTo>
                <a:lnTo>
                  <a:pt x="607" y="1018"/>
                </a:lnTo>
                <a:lnTo>
                  <a:pt x="645" y="1007"/>
                </a:lnTo>
                <a:lnTo>
                  <a:pt x="682" y="999"/>
                </a:lnTo>
                <a:lnTo>
                  <a:pt x="715" y="992"/>
                </a:lnTo>
                <a:lnTo>
                  <a:pt x="745" y="988"/>
                </a:lnTo>
                <a:lnTo>
                  <a:pt x="772" y="986"/>
                </a:lnTo>
                <a:lnTo>
                  <a:pt x="796" y="984"/>
                </a:lnTo>
                <a:lnTo>
                  <a:pt x="816" y="984"/>
                </a:lnTo>
                <a:lnTo>
                  <a:pt x="816" y="990"/>
                </a:lnTo>
                <a:lnTo>
                  <a:pt x="814" y="1003"/>
                </a:lnTo>
                <a:lnTo>
                  <a:pt x="812" y="1022"/>
                </a:lnTo>
                <a:lnTo>
                  <a:pt x="809" y="1050"/>
                </a:lnTo>
                <a:lnTo>
                  <a:pt x="805" y="1084"/>
                </a:lnTo>
                <a:lnTo>
                  <a:pt x="801" y="1123"/>
                </a:lnTo>
                <a:lnTo>
                  <a:pt x="796" y="1168"/>
                </a:lnTo>
                <a:lnTo>
                  <a:pt x="791" y="1216"/>
                </a:lnTo>
                <a:lnTo>
                  <a:pt x="784" y="1267"/>
                </a:lnTo>
                <a:lnTo>
                  <a:pt x="778" y="1322"/>
                </a:lnTo>
                <a:lnTo>
                  <a:pt x="772" y="1378"/>
                </a:lnTo>
                <a:lnTo>
                  <a:pt x="765" y="1437"/>
                </a:lnTo>
                <a:lnTo>
                  <a:pt x="758" y="1496"/>
                </a:lnTo>
                <a:lnTo>
                  <a:pt x="751" y="1555"/>
                </a:lnTo>
                <a:lnTo>
                  <a:pt x="745" y="1613"/>
                </a:lnTo>
                <a:lnTo>
                  <a:pt x="738" y="1670"/>
                </a:lnTo>
                <a:lnTo>
                  <a:pt x="732" y="1724"/>
                </a:lnTo>
                <a:lnTo>
                  <a:pt x="727" y="1776"/>
                </a:lnTo>
                <a:lnTo>
                  <a:pt x="720" y="1825"/>
                </a:lnTo>
                <a:lnTo>
                  <a:pt x="716" y="1869"/>
                </a:lnTo>
                <a:lnTo>
                  <a:pt x="711" y="1909"/>
                </a:lnTo>
                <a:lnTo>
                  <a:pt x="707" y="1943"/>
                </a:lnTo>
                <a:lnTo>
                  <a:pt x="704" y="1970"/>
                </a:lnTo>
                <a:lnTo>
                  <a:pt x="702" y="1990"/>
                </a:lnTo>
                <a:lnTo>
                  <a:pt x="700" y="2003"/>
                </a:lnTo>
                <a:lnTo>
                  <a:pt x="699" y="2007"/>
                </a:lnTo>
                <a:lnTo>
                  <a:pt x="856" y="2174"/>
                </a:lnTo>
                <a:lnTo>
                  <a:pt x="992" y="2007"/>
                </a:lnTo>
                <a:lnTo>
                  <a:pt x="991" y="2003"/>
                </a:lnTo>
                <a:lnTo>
                  <a:pt x="990" y="1990"/>
                </a:lnTo>
                <a:lnTo>
                  <a:pt x="988" y="1970"/>
                </a:lnTo>
                <a:lnTo>
                  <a:pt x="986" y="1943"/>
                </a:lnTo>
                <a:lnTo>
                  <a:pt x="983" y="1909"/>
                </a:lnTo>
                <a:lnTo>
                  <a:pt x="979" y="1869"/>
                </a:lnTo>
                <a:lnTo>
                  <a:pt x="975" y="1825"/>
                </a:lnTo>
                <a:lnTo>
                  <a:pt x="971" y="1776"/>
                </a:lnTo>
                <a:lnTo>
                  <a:pt x="966" y="1724"/>
                </a:lnTo>
                <a:lnTo>
                  <a:pt x="961" y="1670"/>
                </a:lnTo>
                <a:lnTo>
                  <a:pt x="956" y="1613"/>
                </a:lnTo>
                <a:lnTo>
                  <a:pt x="950" y="1555"/>
                </a:lnTo>
                <a:lnTo>
                  <a:pt x="945" y="1496"/>
                </a:lnTo>
                <a:lnTo>
                  <a:pt x="940" y="1437"/>
                </a:lnTo>
                <a:lnTo>
                  <a:pt x="935" y="1378"/>
                </a:lnTo>
                <a:lnTo>
                  <a:pt x="929" y="1322"/>
                </a:lnTo>
                <a:lnTo>
                  <a:pt x="924" y="1267"/>
                </a:lnTo>
                <a:lnTo>
                  <a:pt x="920" y="1216"/>
                </a:lnTo>
                <a:lnTo>
                  <a:pt x="915" y="1168"/>
                </a:lnTo>
                <a:lnTo>
                  <a:pt x="911" y="1123"/>
                </a:lnTo>
                <a:lnTo>
                  <a:pt x="907" y="1084"/>
                </a:lnTo>
                <a:lnTo>
                  <a:pt x="905" y="1050"/>
                </a:lnTo>
                <a:lnTo>
                  <a:pt x="902" y="1022"/>
                </a:lnTo>
                <a:lnTo>
                  <a:pt x="901" y="1001"/>
                </a:lnTo>
                <a:lnTo>
                  <a:pt x="899" y="988"/>
                </a:lnTo>
                <a:lnTo>
                  <a:pt x="898" y="984"/>
                </a:lnTo>
                <a:lnTo>
                  <a:pt x="902" y="984"/>
                </a:lnTo>
                <a:close/>
                <a:moveTo>
                  <a:pt x="863" y="0"/>
                </a:moveTo>
                <a:lnTo>
                  <a:pt x="922" y="4"/>
                </a:lnTo>
                <a:lnTo>
                  <a:pt x="978" y="16"/>
                </a:lnTo>
                <a:lnTo>
                  <a:pt x="1032" y="35"/>
                </a:lnTo>
                <a:lnTo>
                  <a:pt x="1083" y="63"/>
                </a:lnTo>
                <a:lnTo>
                  <a:pt x="1128" y="96"/>
                </a:lnTo>
                <a:lnTo>
                  <a:pt x="1170" y="134"/>
                </a:lnTo>
                <a:lnTo>
                  <a:pt x="1207" y="178"/>
                </a:lnTo>
                <a:lnTo>
                  <a:pt x="1238" y="226"/>
                </a:lnTo>
                <a:lnTo>
                  <a:pt x="1263" y="280"/>
                </a:lnTo>
                <a:lnTo>
                  <a:pt x="1282" y="336"/>
                </a:lnTo>
                <a:lnTo>
                  <a:pt x="1293" y="395"/>
                </a:lnTo>
                <a:lnTo>
                  <a:pt x="1297" y="458"/>
                </a:lnTo>
                <a:lnTo>
                  <a:pt x="1293" y="520"/>
                </a:lnTo>
                <a:lnTo>
                  <a:pt x="1282" y="580"/>
                </a:lnTo>
                <a:lnTo>
                  <a:pt x="1263" y="636"/>
                </a:lnTo>
                <a:lnTo>
                  <a:pt x="1238" y="689"/>
                </a:lnTo>
                <a:lnTo>
                  <a:pt x="1207" y="738"/>
                </a:lnTo>
                <a:lnTo>
                  <a:pt x="1170" y="782"/>
                </a:lnTo>
                <a:lnTo>
                  <a:pt x="1128" y="821"/>
                </a:lnTo>
                <a:lnTo>
                  <a:pt x="1083" y="854"/>
                </a:lnTo>
                <a:lnTo>
                  <a:pt x="1032" y="880"/>
                </a:lnTo>
                <a:lnTo>
                  <a:pt x="978" y="899"/>
                </a:lnTo>
                <a:lnTo>
                  <a:pt x="922" y="911"/>
                </a:lnTo>
                <a:lnTo>
                  <a:pt x="863" y="916"/>
                </a:lnTo>
                <a:lnTo>
                  <a:pt x="804" y="911"/>
                </a:lnTo>
                <a:lnTo>
                  <a:pt x="746" y="899"/>
                </a:lnTo>
                <a:lnTo>
                  <a:pt x="693" y="880"/>
                </a:lnTo>
                <a:lnTo>
                  <a:pt x="643" y="854"/>
                </a:lnTo>
                <a:lnTo>
                  <a:pt x="597" y="821"/>
                </a:lnTo>
                <a:lnTo>
                  <a:pt x="555" y="782"/>
                </a:lnTo>
                <a:lnTo>
                  <a:pt x="518" y="738"/>
                </a:lnTo>
                <a:lnTo>
                  <a:pt x="487" y="689"/>
                </a:lnTo>
                <a:lnTo>
                  <a:pt x="462" y="636"/>
                </a:lnTo>
                <a:lnTo>
                  <a:pt x="442" y="580"/>
                </a:lnTo>
                <a:lnTo>
                  <a:pt x="432" y="520"/>
                </a:lnTo>
                <a:lnTo>
                  <a:pt x="428" y="458"/>
                </a:lnTo>
                <a:lnTo>
                  <a:pt x="432" y="395"/>
                </a:lnTo>
                <a:lnTo>
                  <a:pt x="442" y="336"/>
                </a:lnTo>
                <a:lnTo>
                  <a:pt x="462" y="280"/>
                </a:lnTo>
                <a:lnTo>
                  <a:pt x="487" y="226"/>
                </a:lnTo>
                <a:lnTo>
                  <a:pt x="518" y="178"/>
                </a:lnTo>
                <a:lnTo>
                  <a:pt x="555" y="134"/>
                </a:lnTo>
                <a:lnTo>
                  <a:pt x="597" y="96"/>
                </a:lnTo>
                <a:lnTo>
                  <a:pt x="643" y="63"/>
                </a:lnTo>
                <a:lnTo>
                  <a:pt x="693" y="35"/>
                </a:lnTo>
                <a:lnTo>
                  <a:pt x="746" y="16"/>
                </a:lnTo>
                <a:lnTo>
                  <a:pt x="804" y="4"/>
                </a:lnTo>
                <a:lnTo>
                  <a:pt x="863" y="0"/>
                </a:lnTo>
                <a:close/>
              </a:path>
            </a:pathLst>
          </a:custGeom>
          <a:solidFill>
            <a:schemeClr val="accent4"/>
          </a:solidFill>
          <a:ln w="0">
            <a:noFill/>
            <a:prstDash val="solid"/>
            <a:round/>
            <a:headEnd/>
            <a:tailEnd/>
          </a:ln>
        </p:spPr>
        <p:txBody>
          <a:bodyPr vert="horz" wrap="square" lIns="61263" tIns="30632" rIns="61263" bIns="30632" numCol="1" anchor="t" anchorCtr="0" compatLnSpc="1">
            <a:prstTxWarp prst="textNoShape">
              <a:avLst/>
            </a:prstTxWarp>
          </a:bodyPr>
          <a:lstStyle/>
          <a:p>
            <a:pPr defTabSz="612579"/>
            <a:endParaRPr lang="en-US" sz="1162">
              <a:solidFill>
                <a:prstClr val="black"/>
              </a:solidFill>
            </a:endParaRPr>
          </a:p>
        </p:txBody>
      </p:sp>
      <p:sp>
        <p:nvSpPr>
          <p:cNvPr id="44" name="Freeform 37"/>
          <p:cNvSpPr>
            <a:spLocks noEditPoints="1"/>
          </p:cNvSpPr>
          <p:nvPr/>
        </p:nvSpPr>
        <p:spPr bwMode="auto">
          <a:xfrm>
            <a:off x="4372419" y="3850201"/>
            <a:ext cx="304691" cy="289174"/>
          </a:xfrm>
          <a:custGeom>
            <a:avLst/>
            <a:gdLst>
              <a:gd name="T0" fmla="*/ 2288 w 4012"/>
              <a:gd name="T1" fmla="*/ 3051 h 3882"/>
              <a:gd name="T2" fmla="*/ 2196 w 4012"/>
              <a:gd name="T3" fmla="*/ 2925 h 3882"/>
              <a:gd name="T4" fmla="*/ 2332 w 4012"/>
              <a:gd name="T5" fmla="*/ 2916 h 3882"/>
              <a:gd name="T6" fmla="*/ 2312 w 4012"/>
              <a:gd name="T7" fmla="*/ 3132 h 3882"/>
              <a:gd name="T8" fmla="*/ 2221 w 4012"/>
              <a:gd name="T9" fmla="*/ 3094 h 3882"/>
              <a:gd name="T10" fmla="*/ 2221 w 4012"/>
              <a:gd name="T11" fmla="*/ 2806 h 3882"/>
              <a:gd name="T12" fmla="*/ 2112 w 4012"/>
              <a:gd name="T13" fmla="*/ 3161 h 3882"/>
              <a:gd name="T14" fmla="*/ 2441 w 4012"/>
              <a:gd name="T15" fmla="*/ 2929 h 3882"/>
              <a:gd name="T16" fmla="*/ 2337 w 4012"/>
              <a:gd name="T17" fmla="*/ 2698 h 3882"/>
              <a:gd name="T18" fmla="*/ 2453 w 4012"/>
              <a:gd name="T19" fmla="*/ 3240 h 3882"/>
              <a:gd name="T20" fmla="*/ 1933 w 4012"/>
              <a:gd name="T21" fmla="*/ 3048 h 3882"/>
              <a:gd name="T22" fmla="*/ 1742 w 4012"/>
              <a:gd name="T23" fmla="*/ 2248 h 3882"/>
              <a:gd name="T24" fmla="*/ 1121 w 4012"/>
              <a:gd name="T25" fmla="*/ 3001 h 3882"/>
              <a:gd name="T26" fmla="*/ 1742 w 4012"/>
              <a:gd name="T27" fmla="*/ 3754 h 3882"/>
              <a:gd name="T28" fmla="*/ 2599 w 4012"/>
              <a:gd name="T29" fmla="*/ 3283 h 3882"/>
              <a:gd name="T30" fmla="*/ 2293 w 4012"/>
              <a:gd name="T31" fmla="*/ 2351 h 3882"/>
              <a:gd name="T32" fmla="*/ 2455 w 4012"/>
              <a:gd name="T33" fmla="*/ 2327 h 3882"/>
              <a:gd name="T34" fmla="*/ 2683 w 4012"/>
              <a:gd name="T35" fmla="*/ 3379 h 3882"/>
              <a:gd name="T36" fmla="*/ 1728 w 4012"/>
              <a:gd name="T37" fmla="*/ 3869 h 3882"/>
              <a:gd name="T38" fmla="*/ 1009 w 4012"/>
              <a:gd name="T39" fmla="*/ 3081 h 3882"/>
              <a:gd name="T40" fmla="*/ 1580 w 4012"/>
              <a:gd name="T41" fmla="*/ 2175 h 3882"/>
              <a:gd name="T42" fmla="*/ 1121 w 4012"/>
              <a:gd name="T43" fmla="*/ 1158 h 3882"/>
              <a:gd name="T44" fmla="*/ 558 w 4012"/>
              <a:gd name="T45" fmla="*/ 1242 h 3882"/>
              <a:gd name="T46" fmla="*/ 853 w 4012"/>
              <a:gd name="T47" fmla="*/ 833 h 3882"/>
              <a:gd name="T48" fmla="*/ 2874 w 4012"/>
              <a:gd name="T49" fmla="*/ 911 h 3882"/>
              <a:gd name="T50" fmla="*/ 3157 w 4012"/>
              <a:gd name="T51" fmla="*/ 1286 h 3882"/>
              <a:gd name="T52" fmla="*/ 3320 w 4012"/>
              <a:gd name="T53" fmla="*/ 845 h 3882"/>
              <a:gd name="T54" fmla="*/ 3382 w 4012"/>
              <a:gd name="T55" fmla="*/ 611 h 3882"/>
              <a:gd name="T56" fmla="*/ 3630 w 4012"/>
              <a:gd name="T57" fmla="*/ 881 h 3882"/>
              <a:gd name="T58" fmla="*/ 3616 w 4012"/>
              <a:gd name="T59" fmla="*/ 1245 h 3882"/>
              <a:gd name="T60" fmla="*/ 3407 w 4012"/>
              <a:gd name="T61" fmla="*/ 1477 h 3882"/>
              <a:gd name="T62" fmla="*/ 3044 w 4012"/>
              <a:gd name="T63" fmla="*/ 1522 h 3882"/>
              <a:gd name="T64" fmla="*/ 2812 w 4012"/>
              <a:gd name="T65" fmla="*/ 1323 h 3882"/>
              <a:gd name="T66" fmla="*/ 2641 w 4012"/>
              <a:gd name="T67" fmla="*/ 1125 h 3882"/>
              <a:gd name="T68" fmla="*/ 2656 w 4012"/>
              <a:gd name="T69" fmla="*/ 760 h 3882"/>
              <a:gd name="T70" fmla="*/ 2925 w 4012"/>
              <a:gd name="T71" fmla="*/ 511 h 3882"/>
              <a:gd name="T72" fmla="*/ 3236 w 4012"/>
              <a:gd name="T73" fmla="*/ 495 h 3882"/>
              <a:gd name="T74" fmla="*/ 2418 w 4012"/>
              <a:gd name="T75" fmla="*/ 741 h 3882"/>
              <a:gd name="T76" fmla="*/ 2725 w 4012"/>
              <a:gd name="T77" fmla="*/ 1671 h 3882"/>
              <a:gd name="T78" fmla="*/ 3695 w 4012"/>
              <a:gd name="T79" fmla="*/ 1539 h 3882"/>
              <a:gd name="T80" fmla="*/ 3740 w 4012"/>
              <a:gd name="T81" fmla="*/ 559 h 3882"/>
              <a:gd name="T82" fmla="*/ 1008 w 4012"/>
              <a:gd name="T83" fmla="*/ 270 h 3882"/>
              <a:gd name="T84" fmla="*/ 896 w 4012"/>
              <a:gd name="T85" fmla="*/ 738 h 3882"/>
              <a:gd name="T86" fmla="*/ 643 w 4012"/>
              <a:gd name="T87" fmla="*/ 327 h 3882"/>
              <a:gd name="T88" fmla="*/ 3698 w 4012"/>
              <a:gd name="T89" fmla="*/ 348 h 3882"/>
              <a:gd name="T90" fmla="*/ 3927 w 4012"/>
              <a:gd name="T91" fmla="*/ 1400 h 3882"/>
              <a:gd name="T92" fmla="*/ 2972 w 4012"/>
              <a:gd name="T93" fmla="*/ 1890 h 3882"/>
              <a:gd name="T94" fmla="*/ 2252 w 4012"/>
              <a:gd name="T95" fmla="*/ 1102 h 3882"/>
              <a:gd name="T96" fmla="*/ 2823 w 4012"/>
              <a:gd name="T97" fmla="*/ 196 h 3882"/>
              <a:gd name="T98" fmla="*/ 247 w 4012"/>
              <a:gd name="T99" fmla="*/ 445 h 3882"/>
              <a:gd name="T100" fmla="*/ 347 w 4012"/>
              <a:gd name="T101" fmla="*/ 1380 h 3882"/>
              <a:gd name="T102" fmla="*/ 584 w 4012"/>
              <a:gd name="T103" fmla="*/ 870 h 3882"/>
              <a:gd name="T104" fmla="*/ 1014 w 4012"/>
              <a:gd name="T105" fmla="*/ 800 h 3882"/>
              <a:gd name="T106" fmla="*/ 1344 w 4012"/>
              <a:gd name="T107" fmla="*/ 1178 h 3882"/>
              <a:gd name="T108" fmla="*/ 1584 w 4012"/>
              <a:gd name="T109" fmla="*/ 854 h 3882"/>
              <a:gd name="T110" fmla="*/ 928 w 4012"/>
              <a:gd name="T111" fmla="*/ 126 h 3882"/>
              <a:gd name="T112" fmla="*/ 1646 w 4012"/>
              <a:gd name="T113" fmla="*/ 539 h 3882"/>
              <a:gd name="T114" fmla="*/ 1306 w 4012"/>
              <a:gd name="T115" fmla="*/ 1577 h 3882"/>
              <a:gd name="T116" fmla="*/ 223 w 4012"/>
              <a:gd name="T117" fmla="*/ 1428 h 3882"/>
              <a:gd name="T118" fmla="*/ 174 w 4012"/>
              <a:gd name="T119" fmla="*/ 337 h 3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12" h="3882">
                <a:moveTo>
                  <a:pt x="1283" y="3126"/>
                </a:moveTo>
                <a:lnTo>
                  <a:pt x="1863" y="3126"/>
                </a:lnTo>
                <a:lnTo>
                  <a:pt x="1863" y="3283"/>
                </a:lnTo>
                <a:lnTo>
                  <a:pt x="1283" y="3283"/>
                </a:lnTo>
                <a:lnTo>
                  <a:pt x="1283" y="3126"/>
                </a:lnTo>
                <a:close/>
                <a:moveTo>
                  <a:pt x="2263" y="3034"/>
                </a:moveTo>
                <a:lnTo>
                  <a:pt x="2263" y="3092"/>
                </a:lnTo>
                <a:lnTo>
                  <a:pt x="2277" y="3087"/>
                </a:lnTo>
                <a:lnTo>
                  <a:pt x="2285" y="3081"/>
                </a:lnTo>
                <a:lnTo>
                  <a:pt x="2290" y="3075"/>
                </a:lnTo>
                <a:lnTo>
                  <a:pt x="2291" y="3068"/>
                </a:lnTo>
                <a:lnTo>
                  <a:pt x="2291" y="3065"/>
                </a:lnTo>
                <a:lnTo>
                  <a:pt x="2291" y="3060"/>
                </a:lnTo>
                <a:lnTo>
                  <a:pt x="2290" y="3055"/>
                </a:lnTo>
                <a:lnTo>
                  <a:pt x="2288" y="3051"/>
                </a:lnTo>
                <a:lnTo>
                  <a:pt x="2284" y="3048"/>
                </a:lnTo>
                <a:lnTo>
                  <a:pt x="2275" y="3040"/>
                </a:lnTo>
                <a:lnTo>
                  <a:pt x="2263" y="3034"/>
                </a:lnTo>
                <a:close/>
                <a:moveTo>
                  <a:pt x="1283" y="2922"/>
                </a:moveTo>
                <a:lnTo>
                  <a:pt x="1863" y="2922"/>
                </a:lnTo>
                <a:lnTo>
                  <a:pt x="1863" y="3080"/>
                </a:lnTo>
                <a:lnTo>
                  <a:pt x="1283" y="3080"/>
                </a:lnTo>
                <a:lnTo>
                  <a:pt x="1283" y="2922"/>
                </a:lnTo>
                <a:close/>
                <a:moveTo>
                  <a:pt x="2221" y="2899"/>
                </a:moveTo>
                <a:lnTo>
                  <a:pt x="2214" y="2902"/>
                </a:lnTo>
                <a:lnTo>
                  <a:pt x="2208" y="2905"/>
                </a:lnTo>
                <a:lnTo>
                  <a:pt x="2203" y="2908"/>
                </a:lnTo>
                <a:lnTo>
                  <a:pt x="2199" y="2913"/>
                </a:lnTo>
                <a:lnTo>
                  <a:pt x="2197" y="2919"/>
                </a:lnTo>
                <a:lnTo>
                  <a:pt x="2196" y="2925"/>
                </a:lnTo>
                <a:lnTo>
                  <a:pt x="2196" y="2930"/>
                </a:lnTo>
                <a:lnTo>
                  <a:pt x="2197" y="2935"/>
                </a:lnTo>
                <a:lnTo>
                  <a:pt x="2199" y="2938"/>
                </a:lnTo>
                <a:lnTo>
                  <a:pt x="2202" y="2942"/>
                </a:lnTo>
                <a:lnTo>
                  <a:pt x="2207" y="2947"/>
                </a:lnTo>
                <a:lnTo>
                  <a:pt x="2213" y="2951"/>
                </a:lnTo>
                <a:lnTo>
                  <a:pt x="2221" y="2956"/>
                </a:lnTo>
                <a:lnTo>
                  <a:pt x="2221" y="2899"/>
                </a:lnTo>
                <a:close/>
                <a:moveTo>
                  <a:pt x="2221" y="2806"/>
                </a:moveTo>
                <a:lnTo>
                  <a:pt x="2263" y="2806"/>
                </a:lnTo>
                <a:lnTo>
                  <a:pt x="2263" y="2843"/>
                </a:lnTo>
                <a:lnTo>
                  <a:pt x="2306" y="2849"/>
                </a:lnTo>
                <a:lnTo>
                  <a:pt x="2347" y="2862"/>
                </a:lnTo>
                <a:lnTo>
                  <a:pt x="2351" y="2863"/>
                </a:lnTo>
                <a:lnTo>
                  <a:pt x="2332" y="2916"/>
                </a:lnTo>
                <a:lnTo>
                  <a:pt x="2326" y="2914"/>
                </a:lnTo>
                <a:lnTo>
                  <a:pt x="2294" y="2904"/>
                </a:lnTo>
                <a:lnTo>
                  <a:pt x="2263" y="2898"/>
                </a:lnTo>
                <a:lnTo>
                  <a:pt x="2263" y="2970"/>
                </a:lnTo>
                <a:lnTo>
                  <a:pt x="2277" y="2976"/>
                </a:lnTo>
                <a:lnTo>
                  <a:pt x="2304" y="2987"/>
                </a:lnTo>
                <a:lnTo>
                  <a:pt x="2323" y="3000"/>
                </a:lnTo>
                <a:lnTo>
                  <a:pt x="2338" y="3012"/>
                </a:lnTo>
                <a:lnTo>
                  <a:pt x="2348" y="3027"/>
                </a:lnTo>
                <a:lnTo>
                  <a:pt x="2354" y="3043"/>
                </a:lnTo>
                <a:lnTo>
                  <a:pt x="2356" y="3061"/>
                </a:lnTo>
                <a:lnTo>
                  <a:pt x="2354" y="3083"/>
                </a:lnTo>
                <a:lnTo>
                  <a:pt x="2345" y="3103"/>
                </a:lnTo>
                <a:lnTo>
                  <a:pt x="2331" y="3120"/>
                </a:lnTo>
                <a:lnTo>
                  <a:pt x="2312" y="3132"/>
                </a:lnTo>
                <a:lnTo>
                  <a:pt x="2290" y="3141"/>
                </a:lnTo>
                <a:lnTo>
                  <a:pt x="2263" y="3147"/>
                </a:lnTo>
                <a:lnTo>
                  <a:pt x="2263" y="3197"/>
                </a:lnTo>
                <a:lnTo>
                  <a:pt x="2221" y="3197"/>
                </a:lnTo>
                <a:lnTo>
                  <a:pt x="2221" y="3148"/>
                </a:lnTo>
                <a:lnTo>
                  <a:pt x="2187" y="3146"/>
                </a:lnTo>
                <a:lnTo>
                  <a:pt x="2158" y="3140"/>
                </a:lnTo>
                <a:lnTo>
                  <a:pt x="2132" y="3131"/>
                </a:lnTo>
                <a:lnTo>
                  <a:pt x="2129" y="3130"/>
                </a:lnTo>
                <a:lnTo>
                  <a:pt x="2129" y="3068"/>
                </a:lnTo>
                <a:lnTo>
                  <a:pt x="2137" y="3073"/>
                </a:lnTo>
                <a:lnTo>
                  <a:pt x="2158" y="3082"/>
                </a:lnTo>
                <a:lnTo>
                  <a:pt x="2181" y="3088"/>
                </a:lnTo>
                <a:lnTo>
                  <a:pt x="2203" y="3093"/>
                </a:lnTo>
                <a:lnTo>
                  <a:pt x="2221" y="3094"/>
                </a:lnTo>
                <a:lnTo>
                  <a:pt x="2221" y="3019"/>
                </a:lnTo>
                <a:lnTo>
                  <a:pt x="2205" y="3014"/>
                </a:lnTo>
                <a:lnTo>
                  <a:pt x="2182" y="3003"/>
                </a:lnTo>
                <a:lnTo>
                  <a:pt x="2164" y="2991"/>
                </a:lnTo>
                <a:lnTo>
                  <a:pt x="2149" y="2978"/>
                </a:lnTo>
                <a:lnTo>
                  <a:pt x="2139" y="2963"/>
                </a:lnTo>
                <a:lnTo>
                  <a:pt x="2133" y="2946"/>
                </a:lnTo>
                <a:lnTo>
                  <a:pt x="2131" y="2925"/>
                </a:lnTo>
                <a:lnTo>
                  <a:pt x="2134" y="2904"/>
                </a:lnTo>
                <a:lnTo>
                  <a:pt x="2143" y="2886"/>
                </a:lnTo>
                <a:lnTo>
                  <a:pt x="2158" y="2870"/>
                </a:lnTo>
                <a:lnTo>
                  <a:pt x="2175" y="2857"/>
                </a:lnTo>
                <a:lnTo>
                  <a:pt x="2197" y="2849"/>
                </a:lnTo>
                <a:lnTo>
                  <a:pt x="2221" y="2844"/>
                </a:lnTo>
                <a:lnTo>
                  <a:pt x="2221" y="2806"/>
                </a:lnTo>
                <a:close/>
                <a:moveTo>
                  <a:pt x="2246" y="2793"/>
                </a:moveTo>
                <a:lnTo>
                  <a:pt x="2208" y="2797"/>
                </a:lnTo>
                <a:lnTo>
                  <a:pt x="2174" y="2806"/>
                </a:lnTo>
                <a:lnTo>
                  <a:pt x="2140" y="2822"/>
                </a:lnTo>
                <a:lnTo>
                  <a:pt x="2112" y="2843"/>
                </a:lnTo>
                <a:lnTo>
                  <a:pt x="2086" y="2867"/>
                </a:lnTo>
                <a:lnTo>
                  <a:pt x="2067" y="2897"/>
                </a:lnTo>
                <a:lnTo>
                  <a:pt x="2051" y="2929"/>
                </a:lnTo>
                <a:lnTo>
                  <a:pt x="2041" y="2964"/>
                </a:lnTo>
                <a:lnTo>
                  <a:pt x="2039" y="3001"/>
                </a:lnTo>
                <a:lnTo>
                  <a:pt x="2041" y="3038"/>
                </a:lnTo>
                <a:lnTo>
                  <a:pt x="2051" y="3073"/>
                </a:lnTo>
                <a:lnTo>
                  <a:pt x="2067" y="3105"/>
                </a:lnTo>
                <a:lnTo>
                  <a:pt x="2086" y="3135"/>
                </a:lnTo>
                <a:lnTo>
                  <a:pt x="2112" y="3161"/>
                </a:lnTo>
                <a:lnTo>
                  <a:pt x="2140" y="3180"/>
                </a:lnTo>
                <a:lnTo>
                  <a:pt x="2174" y="3196"/>
                </a:lnTo>
                <a:lnTo>
                  <a:pt x="2208" y="3206"/>
                </a:lnTo>
                <a:lnTo>
                  <a:pt x="2246" y="3208"/>
                </a:lnTo>
                <a:lnTo>
                  <a:pt x="2283" y="3206"/>
                </a:lnTo>
                <a:lnTo>
                  <a:pt x="2318" y="3196"/>
                </a:lnTo>
                <a:lnTo>
                  <a:pt x="2350" y="3180"/>
                </a:lnTo>
                <a:lnTo>
                  <a:pt x="2380" y="3161"/>
                </a:lnTo>
                <a:lnTo>
                  <a:pt x="2404" y="3135"/>
                </a:lnTo>
                <a:lnTo>
                  <a:pt x="2425" y="3105"/>
                </a:lnTo>
                <a:lnTo>
                  <a:pt x="2441" y="3073"/>
                </a:lnTo>
                <a:lnTo>
                  <a:pt x="2450" y="3038"/>
                </a:lnTo>
                <a:lnTo>
                  <a:pt x="2453" y="3001"/>
                </a:lnTo>
                <a:lnTo>
                  <a:pt x="2450" y="2964"/>
                </a:lnTo>
                <a:lnTo>
                  <a:pt x="2441" y="2929"/>
                </a:lnTo>
                <a:lnTo>
                  <a:pt x="2425" y="2897"/>
                </a:lnTo>
                <a:lnTo>
                  <a:pt x="2404" y="2867"/>
                </a:lnTo>
                <a:lnTo>
                  <a:pt x="2380" y="2843"/>
                </a:lnTo>
                <a:lnTo>
                  <a:pt x="2350" y="2822"/>
                </a:lnTo>
                <a:lnTo>
                  <a:pt x="2318" y="2806"/>
                </a:lnTo>
                <a:lnTo>
                  <a:pt x="2283" y="2797"/>
                </a:lnTo>
                <a:lnTo>
                  <a:pt x="2246" y="2793"/>
                </a:lnTo>
                <a:close/>
                <a:moveTo>
                  <a:pt x="1213" y="2716"/>
                </a:moveTo>
                <a:lnTo>
                  <a:pt x="1793" y="2716"/>
                </a:lnTo>
                <a:lnTo>
                  <a:pt x="1793" y="2873"/>
                </a:lnTo>
                <a:lnTo>
                  <a:pt x="1213" y="2873"/>
                </a:lnTo>
                <a:lnTo>
                  <a:pt x="1213" y="2716"/>
                </a:lnTo>
                <a:close/>
                <a:moveTo>
                  <a:pt x="2246" y="2684"/>
                </a:moveTo>
                <a:lnTo>
                  <a:pt x="2293" y="2688"/>
                </a:lnTo>
                <a:lnTo>
                  <a:pt x="2337" y="2698"/>
                </a:lnTo>
                <a:lnTo>
                  <a:pt x="2380" y="2714"/>
                </a:lnTo>
                <a:lnTo>
                  <a:pt x="2418" y="2736"/>
                </a:lnTo>
                <a:lnTo>
                  <a:pt x="2453" y="2763"/>
                </a:lnTo>
                <a:lnTo>
                  <a:pt x="2484" y="2793"/>
                </a:lnTo>
                <a:lnTo>
                  <a:pt x="2511" y="2829"/>
                </a:lnTo>
                <a:lnTo>
                  <a:pt x="2533" y="2867"/>
                </a:lnTo>
                <a:lnTo>
                  <a:pt x="2549" y="2910"/>
                </a:lnTo>
                <a:lnTo>
                  <a:pt x="2559" y="2954"/>
                </a:lnTo>
                <a:lnTo>
                  <a:pt x="2563" y="3001"/>
                </a:lnTo>
                <a:lnTo>
                  <a:pt x="2559" y="3048"/>
                </a:lnTo>
                <a:lnTo>
                  <a:pt x="2549" y="3092"/>
                </a:lnTo>
                <a:lnTo>
                  <a:pt x="2533" y="3135"/>
                </a:lnTo>
                <a:lnTo>
                  <a:pt x="2511" y="3173"/>
                </a:lnTo>
                <a:lnTo>
                  <a:pt x="2484" y="3208"/>
                </a:lnTo>
                <a:lnTo>
                  <a:pt x="2453" y="3240"/>
                </a:lnTo>
                <a:lnTo>
                  <a:pt x="2418" y="3266"/>
                </a:lnTo>
                <a:lnTo>
                  <a:pt x="2380" y="3288"/>
                </a:lnTo>
                <a:lnTo>
                  <a:pt x="2337" y="3304"/>
                </a:lnTo>
                <a:lnTo>
                  <a:pt x="2293" y="3314"/>
                </a:lnTo>
                <a:lnTo>
                  <a:pt x="2246" y="3318"/>
                </a:lnTo>
                <a:lnTo>
                  <a:pt x="2199" y="3314"/>
                </a:lnTo>
                <a:lnTo>
                  <a:pt x="2154" y="3304"/>
                </a:lnTo>
                <a:lnTo>
                  <a:pt x="2112" y="3288"/>
                </a:lnTo>
                <a:lnTo>
                  <a:pt x="2074" y="3266"/>
                </a:lnTo>
                <a:lnTo>
                  <a:pt x="2039" y="3240"/>
                </a:lnTo>
                <a:lnTo>
                  <a:pt x="2007" y="3208"/>
                </a:lnTo>
                <a:lnTo>
                  <a:pt x="1981" y="3173"/>
                </a:lnTo>
                <a:lnTo>
                  <a:pt x="1959" y="3135"/>
                </a:lnTo>
                <a:lnTo>
                  <a:pt x="1943" y="3092"/>
                </a:lnTo>
                <a:lnTo>
                  <a:pt x="1933" y="3048"/>
                </a:lnTo>
                <a:lnTo>
                  <a:pt x="1929" y="3001"/>
                </a:lnTo>
                <a:lnTo>
                  <a:pt x="1933" y="2954"/>
                </a:lnTo>
                <a:lnTo>
                  <a:pt x="1943" y="2910"/>
                </a:lnTo>
                <a:lnTo>
                  <a:pt x="1959" y="2867"/>
                </a:lnTo>
                <a:lnTo>
                  <a:pt x="1981" y="2829"/>
                </a:lnTo>
                <a:lnTo>
                  <a:pt x="2007" y="2793"/>
                </a:lnTo>
                <a:lnTo>
                  <a:pt x="2039" y="2763"/>
                </a:lnTo>
                <a:lnTo>
                  <a:pt x="2074" y="2736"/>
                </a:lnTo>
                <a:lnTo>
                  <a:pt x="2112" y="2714"/>
                </a:lnTo>
                <a:lnTo>
                  <a:pt x="2154" y="2698"/>
                </a:lnTo>
                <a:lnTo>
                  <a:pt x="2199" y="2688"/>
                </a:lnTo>
                <a:lnTo>
                  <a:pt x="2246" y="2684"/>
                </a:lnTo>
                <a:close/>
                <a:moveTo>
                  <a:pt x="1886" y="2235"/>
                </a:moveTo>
                <a:lnTo>
                  <a:pt x="1813" y="2239"/>
                </a:lnTo>
                <a:lnTo>
                  <a:pt x="1742" y="2248"/>
                </a:lnTo>
                <a:lnTo>
                  <a:pt x="1672" y="2266"/>
                </a:lnTo>
                <a:lnTo>
                  <a:pt x="1605" y="2289"/>
                </a:lnTo>
                <a:lnTo>
                  <a:pt x="1541" y="2317"/>
                </a:lnTo>
                <a:lnTo>
                  <a:pt x="1480" y="2351"/>
                </a:lnTo>
                <a:lnTo>
                  <a:pt x="1424" y="2391"/>
                </a:lnTo>
                <a:lnTo>
                  <a:pt x="1370" y="2435"/>
                </a:lnTo>
                <a:lnTo>
                  <a:pt x="1322" y="2484"/>
                </a:lnTo>
                <a:lnTo>
                  <a:pt x="1276" y="2538"/>
                </a:lnTo>
                <a:lnTo>
                  <a:pt x="1237" y="2595"/>
                </a:lnTo>
                <a:lnTo>
                  <a:pt x="1203" y="2656"/>
                </a:lnTo>
                <a:lnTo>
                  <a:pt x="1175" y="2720"/>
                </a:lnTo>
                <a:lnTo>
                  <a:pt x="1151" y="2786"/>
                </a:lnTo>
                <a:lnTo>
                  <a:pt x="1134" y="2856"/>
                </a:lnTo>
                <a:lnTo>
                  <a:pt x="1124" y="2927"/>
                </a:lnTo>
                <a:lnTo>
                  <a:pt x="1121" y="3001"/>
                </a:lnTo>
                <a:lnTo>
                  <a:pt x="1124" y="3075"/>
                </a:lnTo>
                <a:lnTo>
                  <a:pt x="1134" y="3147"/>
                </a:lnTo>
                <a:lnTo>
                  <a:pt x="1151" y="3216"/>
                </a:lnTo>
                <a:lnTo>
                  <a:pt x="1175" y="3283"/>
                </a:lnTo>
                <a:lnTo>
                  <a:pt x="1203" y="3347"/>
                </a:lnTo>
                <a:lnTo>
                  <a:pt x="1237" y="3407"/>
                </a:lnTo>
                <a:lnTo>
                  <a:pt x="1276" y="3464"/>
                </a:lnTo>
                <a:lnTo>
                  <a:pt x="1322" y="3518"/>
                </a:lnTo>
                <a:lnTo>
                  <a:pt x="1370" y="3567"/>
                </a:lnTo>
                <a:lnTo>
                  <a:pt x="1424" y="3611"/>
                </a:lnTo>
                <a:lnTo>
                  <a:pt x="1480" y="3650"/>
                </a:lnTo>
                <a:lnTo>
                  <a:pt x="1541" y="3685"/>
                </a:lnTo>
                <a:lnTo>
                  <a:pt x="1605" y="3713"/>
                </a:lnTo>
                <a:lnTo>
                  <a:pt x="1672" y="3736"/>
                </a:lnTo>
                <a:lnTo>
                  <a:pt x="1742" y="3754"/>
                </a:lnTo>
                <a:lnTo>
                  <a:pt x="1813" y="3763"/>
                </a:lnTo>
                <a:lnTo>
                  <a:pt x="1886" y="3767"/>
                </a:lnTo>
                <a:lnTo>
                  <a:pt x="1960" y="3763"/>
                </a:lnTo>
                <a:lnTo>
                  <a:pt x="2032" y="3754"/>
                </a:lnTo>
                <a:lnTo>
                  <a:pt x="2101" y="3736"/>
                </a:lnTo>
                <a:lnTo>
                  <a:pt x="2169" y="3713"/>
                </a:lnTo>
                <a:lnTo>
                  <a:pt x="2232" y="3685"/>
                </a:lnTo>
                <a:lnTo>
                  <a:pt x="2293" y="3650"/>
                </a:lnTo>
                <a:lnTo>
                  <a:pt x="2350" y="3611"/>
                </a:lnTo>
                <a:lnTo>
                  <a:pt x="2403" y="3567"/>
                </a:lnTo>
                <a:lnTo>
                  <a:pt x="2452" y="3518"/>
                </a:lnTo>
                <a:lnTo>
                  <a:pt x="2496" y="3464"/>
                </a:lnTo>
                <a:lnTo>
                  <a:pt x="2536" y="3407"/>
                </a:lnTo>
                <a:lnTo>
                  <a:pt x="2570" y="3347"/>
                </a:lnTo>
                <a:lnTo>
                  <a:pt x="2599" y="3283"/>
                </a:lnTo>
                <a:lnTo>
                  <a:pt x="2621" y="3216"/>
                </a:lnTo>
                <a:lnTo>
                  <a:pt x="2639" y="3147"/>
                </a:lnTo>
                <a:lnTo>
                  <a:pt x="2648" y="3075"/>
                </a:lnTo>
                <a:lnTo>
                  <a:pt x="2652" y="3001"/>
                </a:lnTo>
                <a:lnTo>
                  <a:pt x="2648" y="2927"/>
                </a:lnTo>
                <a:lnTo>
                  <a:pt x="2639" y="2856"/>
                </a:lnTo>
                <a:lnTo>
                  <a:pt x="2621" y="2786"/>
                </a:lnTo>
                <a:lnTo>
                  <a:pt x="2599" y="2720"/>
                </a:lnTo>
                <a:lnTo>
                  <a:pt x="2570" y="2656"/>
                </a:lnTo>
                <a:lnTo>
                  <a:pt x="2536" y="2595"/>
                </a:lnTo>
                <a:lnTo>
                  <a:pt x="2496" y="2538"/>
                </a:lnTo>
                <a:lnTo>
                  <a:pt x="2452" y="2484"/>
                </a:lnTo>
                <a:lnTo>
                  <a:pt x="2403" y="2435"/>
                </a:lnTo>
                <a:lnTo>
                  <a:pt x="2350" y="2391"/>
                </a:lnTo>
                <a:lnTo>
                  <a:pt x="2293" y="2351"/>
                </a:lnTo>
                <a:lnTo>
                  <a:pt x="2232" y="2317"/>
                </a:lnTo>
                <a:lnTo>
                  <a:pt x="2169" y="2289"/>
                </a:lnTo>
                <a:lnTo>
                  <a:pt x="2101" y="2266"/>
                </a:lnTo>
                <a:lnTo>
                  <a:pt x="2032" y="2248"/>
                </a:lnTo>
                <a:lnTo>
                  <a:pt x="1960" y="2239"/>
                </a:lnTo>
                <a:lnTo>
                  <a:pt x="1886" y="2235"/>
                </a:lnTo>
                <a:close/>
                <a:moveTo>
                  <a:pt x="1886" y="2119"/>
                </a:moveTo>
                <a:lnTo>
                  <a:pt x="1967" y="2123"/>
                </a:lnTo>
                <a:lnTo>
                  <a:pt x="2045" y="2134"/>
                </a:lnTo>
                <a:lnTo>
                  <a:pt x="2121" y="2151"/>
                </a:lnTo>
                <a:lnTo>
                  <a:pt x="2194" y="2175"/>
                </a:lnTo>
                <a:lnTo>
                  <a:pt x="2264" y="2204"/>
                </a:lnTo>
                <a:lnTo>
                  <a:pt x="2332" y="2240"/>
                </a:lnTo>
                <a:lnTo>
                  <a:pt x="2394" y="2282"/>
                </a:lnTo>
                <a:lnTo>
                  <a:pt x="2455" y="2327"/>
                </a:lnTo>
                <a:lnTo>
                  <a:pt x="2510" y="2379"/>
                </a:lnTo>
                <a:lnTo>
                  <a:pt x="2560" y="2434"/>
                </a:lnTo>
                <a:lnTo>
                  <a:pt x="2607" y="2493"/>
                </a:lnTo>
                <a:lnTo>
                  <a:pt x="2647" y="2557"/>
                </a:lnTo>
                <a:lnTo>
                  <a:pt x="2683" y="2624"/>
                </a:lnTo>
                <a:lnTo>
                  <a:pt x="2712" y="2694"/>
                </a:lnTo>
                <a:lnTo>
                  <a:pt x="2737" y="2766"/>
                </a:lnTo>
                <a:lnTo>
                  <a:pt x="2754" y="2843"/>
                </a:lnTo>
                <a:lnTo>
                  <a:pt x="2765" y="2921"/>
                </a:lnTo>
                <a:lnTo>
                  <a:pt x="2768" y="3001"/>
                </a:lnTo>
                <a:lnTo>
                  <a:pt x="2765" y="3081"/>
                </a:lnTo>
                <a:lnTo>
                  <a:pt x="2754" y="3159"/>
                </a:lnTo>
                <a:lnTo>
                  <a:pt x="2737" y="3235"/>
                </a:lnTo>
                <a:lnTo>
                  <a:pt x="2712" y="3308"/>
                </a:lnTo>
                <a:lnTo>
                  <a:pt x="2683" y="3379"/>
                </a:lnTo>
                <a:lnTo>
                  <a:pt x="2647" y="3445"/>
                </a:lnTo>
                <a:lnTo>
                  <a:pt x="2607" y="3509"/>
                </a:lnTo>
                <a:lnTo>
                  <a:pt x="2560" y="3569"/>
                </a:lnTo>
                <a:lnTo>
                  <a:pt x="2510" y="3625"/>
                </a:lnTo>
                <a:lnTo>
                  <a:pt x="2455" y="3675"/>
                </a:lnTo>
                <a:lnTo>
                  <a:pt x="2394" y="3722"/>
                </a:lnTo>
                <a:lnTo>
                  <a:pt x="2331" y="3762"/>
                </a:lnTo>
                <a:lnTo>
                  <a:pt x="2264" y="3798"/>
                </a:lnTo>
                <a:lnTo>
                  <a:pt x="2194" y="3827"/>
                </a:lnTo>
                <a:lnTo>
                  <a:pt x="2121" y="3852"/>
                </a:lnTo>
                <a:lnTo>
                  <a:pt x="2045" y="3869"/>
                </a:lnTo>
                <a:lnTo>
                  <a:pt x="1967" y="3879"/>
                </a:lnTo>
                <a:lnTo>
                  <a:pt x="1886" y="3882"/>
                </a:lnTo>
                <a:lnTo>
                  <a:pt x="1807" y="3879"/>
                </a:lnTo>
                <a:lnTo>
                  <a:pt x="1728" y="3869"/>
                </a:lnTo>
                <a:lnTo>
                  <a:pt x="1653" y="3852"/>
                </a:lnTo>
                <a:lnTo>
                  <a:pt x="1580" y="3827"/>
                </a:lnTo>
                <a:lnTo>
                  <a:pt x="1510" y="3798"/>
                </a:lnTo>
                <a:lnTo>
                  <a:pt x="1442" y="3762"/>
                </a:lnTo>
                <a:lnTo>
                  <a:pt x="1378" y="3722"/>
                </a:lnTo>
                <a:lnTo>
                  <a:pt x="1319" y="3675"/>
                </a:lnTo>
                <a:lnTo>
                  <a:pt x="1264" y="3625"/>
                </a:lnTo>
                <a:lnTo>
                  <a:pt x="1213" y="3569"/>
                </a:lnTo>
                <a:lnTo>
                  <a:pt x="1167" y="3509"/>
                </a:lnTo>
                <a:lnTo>
                  <a:pt x="1125" y="3445"/>
                </a:lnTo>
                <a:lnTo>
                  <a:pt x="1090" y="3379"/>
                </a:lnTo>
                <a:lnTo>
                  <a:pt x="1060" y="3308"/>
                </a:lnTo>
                <a:lnTo>
                  <a:pt x="1037" y="3235"/>
                </a:lnTo>
                <a:lnTo>
                  <a:pt x="1020" y="3159"/>
                </a:lnTo>
                <a:lnTo>
                  <a:pt x="1009" y="3081"/>
                </a:lnTo>
                <a:lnTo>
                  <a:pt x="1005" y="3001"/>
                </a:lnTo>
                <a:lnTo>
                  <a:pt x="1009" y="2921"/>
                </a:lnTo>
                <a:lnTo>
                  <a:pt x="1020" y="2843"/>
                </a:lnTo>
                <a:lnTo>
                  <a:pt x="1037" y="2766"/>
                </a:lnTo>
                <a:lnTo>
                  <a:pt x="1060" y="2694"/>
                </a:lnTo>
                <a:lnTo>
                  <a:pt x="1090" y="2624"/>
                </a:lnTo>
                <a:lnTo>
                  <a:pt x="1125" y="2557"/>
                </a:lnTo>
                <a:lnTo>
                  <a:pt x="1167" y="2493"/>
                </a:lnTo>
                <a:lnTo>
                  <a:pt x="1213" y="2434"/>
                </a:lnTo>
                <a:lnTo>
                  <a:pt x="1264" y="2379"/>
                </a:lnTo>
                <a:lnTo>
                  <a:pt x="1319" y="2327"/>
                </a:lnTo>
                <a:lnTo>
                  <a:pt x="1378" y="2282"/>
                </a:lnTo>
                <a:lnTo>
                  <a:pt x="1442" y="2240"/>
                </a:lnTo>
                <a:lnTo>
                  <a:pt x="1510" y="2204"/>
                </a:lnTo>
                <a:lnTo>
                  <a:pt x="1580" y="2175"/>
                </a:lnTo>
                <a:lnTo>
                  <a:pt x="1653" y="2151"/>
                </a:lnTo>
                <a:lnTo>
                  <a:pt x="1728" y="2134"/>
                </a:lnTo>
                <a:lnTo>
                  <a:pt x="1807" y="2123"/>
                </a:lnTo>
                <a:lnTo>
                  <a:pt x="1886" y="2119"/>
                </a:lnTo>
                <a:close/>
                <a:moveTo>
                  <a:pt x="2648" y="1902"/>
                </a:moveTo>
                <a:lnTo>
                  <a:pt x="2768" y="1975"/>
                </a:lnTo>
                <a:lnTo>
                  <a:pt x="2588" y="2267"/>
                </a:lnTo>
                <a:lnTo>
                  <a:pt x="2471" y="2194"/>
                </a:lnTo>
                <a:lnTo>
                  <a:pt x="2648" y="1902"/>
                </a:lnTo>
                <a:close/>
                <a:moveTo>
                  <a:pt x="1325" y="1836"/>
                </a:moveTo>
                <a:lnTo>
                  <a:pt x="1473" y="2111"/>
                </a:lnTo>
                <a:lnTo>
                  <a:pt x="1351" y="2177"/>
                </a:lnTo>
                <a:lnTo>
                  <a:pt x="1204" y="1902"/>
                </a:lnTo>
                <a:lnTo>
                  <a:pt x="1325" y="1836"/>
                </a:lnTo>
                <a:close/>
                <a:moveTo>
                  <a:pt x="1121" y="1158"/>
                </a:moveTo>
                <a:lnTo>
                  <a:pt x="1121" y="1534"/>
                </a:lnTo>
                <a:lnTo>
                  <a:pt x="1154" y="1519"/>
                </a:lnTo>
                <a:lnTo>
                  <a:pt x="1160" y="1479"/>
                </a:lnTo>
                <a:lnTo>
                  <a:pt x="1163" y="1434"/>
                </a:lnTo>
                <a:lnTo>
                  <a:pt x="1163" y="1388"/>
                </a:lnTo>
                <a:lnTo>
                  <a:pt x="1162" y="1342"/>
                </a:lnTo>
                <a:lnTo>
                  <a:pt x="1157" y="1297"/>
                </a:lnTo>
                <a:lnTo>
                  <a:pt x="1150" y="1254"/>
                </a:lnTo>
                <a:lnTo>
                  <a:pt x="1141" y="1216"/>
                </a:lnTo>
                <a:lnTo>
                  <a:pt x="1132" y="1184"/>
                </a:lnTo>
                <a:lnTo>
                  <a:pt x="1121" y="1158"/>
                </a:lnTo>
                <a:close/>
                <a:moveTo>
                  <a:pt x="585" y="1158"/>
                </a:moveTo>
                <a:lnTo>
                  <a:pt x="576" y="1180"/>
                </a:lnTo>
                <a:lnTo>
                  <a:pt x="566" y="1208"/>
                </a:lnTo>
                <a:lnTo>
                  <a:pt x="558" y="1242"/>
                </a:lnTo>
                <a:lnTo>
                  <a:pt x="551" y="1278"/>
                </a:lnTo>
                <a:lnTo>
                  <a:pt x="546" y="1319"/>
                </a:lnTo>
                <a:lnTo>
                  <a:pt x="544" y="1361"/>
                </a:lnTo>
                <a:lnTo>
                  <a:pt x="542" y="1402"/>
                </a:lnTo>
                <a:lnTo>
                  <a:pt x="542" y="1443"/>
                </a:lnTo>
                <a:lnTo>
                  <a:pt x="546" y="1483"/>
                </a:lnTo>
                <a:lnTo>
                  <a:pt x="552" y="1520"/>
                </a:lnTo>
                <a:lnTo>
                  <a:pt x="585" y="1534"/>
                </a:lnTo>
                <a:lnTo>
                  <a:pt x="585" y="1158"/>
                </a:lnTo>
                <a:close/>
                <a:moveTo>
                  <a:pt x="1838" y="899"/>
                </a:moveTo>
                <a:lnTo>
                  <a:pt x="2129" y="899"/>
                </a:lnTo>
                <a:lnTo>
                  <a:pt x="2129" y="1038"/>
                </a:lnTo>
                <a:lnTo>
                  <a:pt x="1838" y="1038"/>
                </a:lnTo>
                <a:lnTo>
                  <a:pt x="1838" y="899"/>
                </a:lnTo>
                <a:close/>
                <a:moveTo>
                  <a:pt x="853" y="833"/>
                </a:moveTo>
                <a:lnTo>
                  <a:pt x="789" y="1253"/>
                </a:lnTo>
                <a:lnTo>
                  <a:pt x="853" y="1340"/>
                </a:lnTo>
                <a:lnTo>
                  <a:pt x="854" y="1340"/>
                </a:lnTo>
                <a:lnTo>
                  <a:pt x="917" y="1253"/>
                </a:lnTo>
                <a:lnTo>
                  <a:pt x="854" y="833"/>
                </a:lnTo>
                <a:lnTo>
                  <a:pt x="853" y="833"/>
                </a:lnTo>
                <a:close/>
                <a:moveTo>
                  <a:pt x="3119" y="754"/>
                </a:moveTo>
                <a:lnTo>
                  <a:pt x="3079" y="757"/>
                </a:lnTo>
                <a:lnTo>
                  <a:pt x="3042" y="765"/>
                </a:lnTo>
                <a:lnTo>
                  <a:pt x="3007" y="779"/>
                </a:lnTo>
                <a:lnTo>
                  <a:pt x="2971" y="798"/>
                </a:lnTo>
                <a:lnTo>
                  <a:pt x="2941" y="822"/>
                </a:lnTo>
                <a:lnTo>
                  <a:pt x="2915" y="849"/>
                </a:lnTo>
                <a:lnTo>
                  <a:pt x="2893" y="879"/>
                </a:lnTo>
                <a:lnTo>
                  <a:pt x="2874" y="911"/>
                </a:lnTo>
                <a:lnTo>
                  <a:pt x="2862" y="947"/>
                </a:lnTo>
                <a:lnTo>
                  <a:pt x="2853" y="984"/>
                </a:lnTo>
                <a:lnTo>
                  <a:pt x="2851" y="1021"/>
                </a:lnTo>
                <a:lnTo>
                  <a:pt x="2853" y="1059"/>
                </a:lnTo>
                <a:lnTo>
                  <a:pt x="2862" y="1097"/>
                </a:lnTo>
                <a:lnTo>
                  <a:pt x="2876" y="1134"/>
                </a:lnTo>
                <a:lnTo>
                  <a:pt x="2894" y="1168"/>
                </a:lnTo>
                <a:lnTo>
                  <a:pt x="2917" y="1197"/>
                </a:lnTo>
                <a:lnTo>
                  <a:pt x="2944" y="1224"/>
                </a:lnTo>
                <a:lnTo>
                  <a:pt x="2974" y="1247"/>
                </a:lnTo>
                <a:lnTo>
                  <a:pt x="3007" y="1265"/>
                </a:lnTo>
                <a:lnTo>
                  <a:pt x="3042" y="1278"/>
                </a:lnTo>
                <a:lnTo>
                  <a:pt x="3079" y="1286"/>
                </a:lnTo>
                <a:lnTo>
                  <a:pt x="3119" y="1289"/>
                </a:lnTo>
                <a:lnTo>
                  <a:pt x="3157" y="1286"/>
                </a:lnTo>
                <a:lnTo>
                  <a:pt x="3193" y="1278"/>
                </a:lnTo>
                <a:lnTo>
                  <a:pt x="3230" y="1265"/>
                </a:lnTo>
                <a:lnTo>
                  <a:pt x="3265" y="1245"/>
                </a:lnTo>
                <a:lnTo>
                  <a:pt x="3295" y="1222"/>
                </a:lnTo>
                <a:lnTo>
                  <a:pt x="3322" y="1195"/>
                </a:lnTo>
                <a:lnTo>
                  <a:pt x="3344" y="1164"/>
                </a:lnTo>
                <a:lnTo>
                  <a:pt x="3362" y="1131"/>
                </a:lnTo>
                <a:lnTo>
                  <a:pt x="3375" y="1097"/>
                </a:lnTo>
                <a:lnTo>
                  <a:pt x="3382" y="1060"/>
                </a:lnTo>
                <a:lnTo>
                  <a:pt x="3386" y="1023"/>
                </a:lnTo>
                <a:lnTo>
                  <a:pt x="3382" y="985"/>
                </a:lnTo>
                <a:lnTo>
                  <a:pt x="3375" y="947"/>
                </a:lnTo>
                <a:lnTo>
                  <a:pt x="3362" y="910"/>
                </a:lnTo>
                <a:lnTo>
                  <a:pt x="3342" y="876"/>
                </a:lnTo>
                <a:lnTo>
                  <a:pt x="3320" y="845"/>
                </a:lnTo>
                <a:lnTo>
                  <a:pt x="3293" y="819"/>
                </a:lnTo>
                <a:lnTo>
                  <a:pt x="3262" y="797"/>
                </a:lnTo>
                <a:lnTo>
                  <a:pt x="3229" y="779"/>
                </a:lnTo>
                <a:lnTo>
                  <a:pt x="3193" y="765"/>
                </a:lnTo>
                <a:lnTo>
                  <a:pt x="3157" y="757"/>
                </a:lnTo>
                <a:lnTo>
                  <a:pt x="3119" y="754"/>
                </a:lnTo>
                <a:close/>
                <a:moveTo>
                  <a:pt x="3254" y="494"/>
                </a:moveTo>
                <a:lnTo>
                  <a:pt x="3271" y="498"/>
                </a:lnTo>
                <a:lnTo>
                  <a:pt x="3342" y="525"/>
                </a:lnTo>
                <a:lnTo>
                  <a:pt x="3358" y="533"/>
                </a:lnTo>
                <a:lnTo>
                  <a:pt x="3371" y="544"/>
                </a:lnTo>
                <a:lnTo>
                  <a:pt x="3380" y="559"/>
                </a:lnTo>
                <a:lnTo>
                  <a:pt x="3385" y="576"/>
                </a:lnTo>
                <a:lnTo>
                  <a:pt x="3386" y="593"/>
                </a:lnTo>
                <a:lnTo>
                  <a:pt x="3382" y="611"/>
                </a:lnTo>
                <a:lnTo>
                  <a:pt x="3362" y="667"/>
                </a:lnTo>
                <a:lnTo>
                  <a:pt x="3395" y="692"/>
                </a:lnTo>
                <a:lnTo>
                  <a:pt x="3425" y="720"/>
                </a:lnTo>
                <a:lnTo>
                  <a:pt x="3452" y="752"/>
                </a:lnTo>
                <a:lnTo>
                  <a:pt x="3508" y="726"/>
                </a:lnTo>
                <a:lnTo>
                  <a:pt x="3525" y="721"/>
                </a:lnTo>
                <a:lnTo>
                  <a:pt x="3542" y="721"/>
                </a:lnTo>
                <a:lnTo>
                  <a:pt x="3559" y="725"/>
                </a:lnTo>
                <a:lnTo>
                  <a:pt x="3574" y="732"/>
                </a:lnTo>
                <a:lnTo>
                  <a:pt x="3587" y="744"/>
                </a:lnTo>
                <a:lnTo>
                  <a:pt x="3597" y="759"/>
                </a:lnTo>
                <a:lnTo>
                  <a:pt x="3628" y="828"/>
                </a:lnTo>
                <a:lnTo>
                  <a:pt x="3634" y="845"/>
                </a:lnTo>
                <a:lnTo>
                  <a:pt x="3634" y="863"/>
                </a:lnTo>
                <a:lnTo>
                  <a:pt x="3630" y="881"/>
                </a:lnTo>
                <a:lnTo>
                  <a:pt x="3623" y="895"/>
                </a:lnTo>
                <a:lnTo>
                  <a:pt x="3611" y="909"/>
                </a:lnTo>
                <a:lnTo>
                  <a:pt x="3595" y="917"/>
                </a:lnTo>
                <a:lnTo>
                  <a:pt x="3541" y="943"/>
                </a:lnTo>
                <a:lnTo>
                  <a:pt x="3547" y="985"/>
                </a:lnTo>
                <a:lnTo>
                  <a:pt x="3548" y="1026"/>
                </a:lnTo>
                <a:lnTo>
                  <a:pt x="3546" y="1067"/>
                </a:lnTo>
                <a:lnTo>
                  <a:pt x="3602" y="1088"/>
                </a:lnTo>
                <a:lnTo>
                  <a:pt x="3618" y="1097"/>
                </a:lnTo>
                <a:lnTo>
                  <a:pt x="3630" y="1109"/>
                </a:lnTo>
                <a:lnTo>
                  <a:pt x="3640" y="1123"/>
                </a:lnTo>
                <a:lnTo>
                  <a:pt x="3645" y="1140"/>
                </a:lnTo>
                <a:lnTo>
                  <a:pt x="3646" y="1157"/>
                </a:lnTo>
                <a:lnTo>
                  <a:pt x="3641" y="1175"/>
                </a:lnTo>
                <a:lnTo>
                  <a:pt x="3616" y="1245"/>
                </a:lnTo>
                <a:lnTo>
                  <a:pt x="3607" y="1261"/>
                </a:lnTo>
                <a:lnTo>
                  <a:pt x="3596" y="1275"/>
                </a:lnTo>
                <a:lnTo>
                  <a:pt x="3580" y="1283"/>
                </a:lnTo>
                <a:lnTo>
                  <a:pt x="3564" y="1289"/>
                </a:lnTo>
                <a:lnTo>
                  <a:pt x="3546" y="1289"/>
                </a:lnTo>
                <a:lnTo>
                  <a:pt x="3528" y="1286"/>
                </a:lnTo>
                <a:lnTo>
                  <a:pt x="3473" y="1265"/>
                </a:lnTo>
                <a:lnTo>
                  <a:pt x="3447" y="1298"/>
                </a:lnTo>
                <a:lnTo>
                  <a:pt x="3419" y="1329"/>
                </a:lnTo>
                <a:lnTo>
                  <a:pt x="3389" y="1356"/>
                </a:lnTo>
                <a:lnTo>
                  <a:pt x="3413" y="1411"/>
                </a:lnTo>
                <a:lnTo>
                  <a:pt x="3418" y="1428"/>
                </a:lnTo>
                <a:lnTo>
                  <a:pt x="3419" y="1445"/>
                </a:lnTo>
                <a:lnTo>
                  <a:pt x="3416" y="1463"/>
                </a:lnTo>
                <a:lnTo>
                  <a:pt x="3407" y="1477"/>
                </a:lnTo>
                <a:lnTo>
                  <a:pt x="3396" y="1491"/>
                </a:lnTo>
                <a:lnTo>
                  <a:pt x="3380" y="1501"/>
                </a:lnTo>
                <a:lnTo>
                  <a:pt x="3311" y="1531"/>
                </a:lnTo>
                <a:lnTo>
                  <a:pt x="3294" y="1537"/>
                </a:lnTo>
                <a:lnTo>
                  <a:pt x="3277" y="1537"/>
                </a:lnTo>
                <a:lnTo>
                  <a:pt x="3260" y="1534"/>
                </a:lnTo>
                <a:lnTo>
                  <a:pt x="3245" y="1526"/>
                </a:lnTo>
                <a:lnTo>
                  <a:pt x="3231" y="1514"/>
                </a:lnTo>
                <a:lnTo>
                  <a:pt x="3222" y="1498"/>
                </a:lnTo>
                <a:lnTo>
                  <a:pt x="3197" y="1444"/>
                </a:lnTo>
                <a:lnTo>
                  <a:pt x="3155" y="1450"/>
                </a:lnTo>
                <a:lnTo>
                  <a:pt x="3114" y="1452"/>
                </a:lnTo>
                <a:lnTo>
                  <a:pt x="3073" y="1449"/>
                </a:lnTo>
                <a:lnTo>
                  <a:pt x="3052" y="1506"/>
                </a:lnTo>
                <a:lnTo>
                  <a:pt x="3044" y="1522"/>
                </a:lnTo>
                <a:lnTo>
                  <a:pt x="3031" y="1534"/>
                </a:lnTo>
                <a:lnTo>
                  <a:pt x="3017" y="1544"/>
                </a:lnTo>
                <a:lnTo>
                  <a:pt x="2999" y="1549"/>
                </a:lnTo>
                <a:lnTo>
                  <a:pt x="2982" y="1550"/>
                </a:lnTo>
                <a:lnTo>
                  <a:pt x="2965" y="1545"/>
                </a:lnTo>
                <a:lnTo>
                  <a:pt x="2894" y="1519"/>
                </a:lnTo>
                <a:lnTo>
                  <a:pt x="2878" y="1510"/>
                </a:lnTo>
                <a:lnTo>
                  <a:pt x="2866" y="1499"/>
                </a:lnTo>
                <a:lnTo>
                  <a:pt x="2856" y="1485"/>
                </a:lnTo>
                <a:lnTo>
                  <a:pt x="2851" y="1468"/>
                </a:lnTo>
                <a:lnTo>
                  <a:pt x="2850" y="1450"/>
                </a:lnTo>
                <a:lnTo>
                  <a:pt x="2855" y="1432"/>
                </a:lnTo>
                <a:lnTo>
                  <a:pt x="2876" y="1377"/>
                </a:lnTo>
                <a:lnTo>
                  <a:pt x="2842" y="1351"/>
                </a:lnTo>
                <a:lnTo>
                  <a:pt x="2812" y="1323"/>
                </a:lnTo>
                <a:lnTo>
                  <a:pt x="2783" y="1292"/>
                </a:lnTo>
                <a:lnTo>
                  <a:pt x="2729" y="1317"/>
                </a:lnTo>
                <a:lnTo>
                  <a:pt x="2712" y="1323"/>
                </a:lnTo>
                <a:lnTo>
                  <a:pt x="2695" y="1323"/>
                </a:lnTo>
                <a:lnTo>
                  <a:pt x="2678" y="1319"/>
                </a:lnTo>
                <a:lnTo>
                  <a:pt x="2662" y="1310"/>
                </a:lnTo>
                <a:lnTo>
                  <a:pt x="2650" y="1299"/>
                </a:lnTo>
                <a:lnTo>
                  <a:pt x="2640" y="1283"/>
                </a:lnTo>
                <a:lnTo>
                  <a:pt x="2608" y="1215"/>
                </a:lnTo>
                <a:lnTo>
                  <a:pt x="2603" y="1197"/>
                </a:lnTo>
                <a:lnTo>
                  <a:pt x="2602" y="1180"/>
                </a:lnTo>
                <a:lnTo>
                  <a:pt x="2606" y="1163"/>
                </a:lnTo>
                <a:lnTo>
                  <a:pt x="2614" y="1148"/>
                </a:lnTo>
                <a:lnTo>
                  <a:pt x="2626" y="1135"/>
                </a:lnTo>
                <a:lnTo>
                  <a:pt x="2641" y="1125"/>
                </a:lnTo>
                <a:lnTo>
                  <a:pt x="2695" y="1100"/>
                </a:lnTo>
                <a:lnTo>
                  <a:pt x="2690" y="1059"/>
                </a:lnTo>
                <a:lnTo>
                  <a:pt x="2688" y="1017"/>
                </a:lnTo>
                <a:lnTo>
                  <a:pt x="2690" y="976"/>
                </a:lnTo>
                <a:lnTo>
                  <a:pt x="2635" y="956"/>
                </a:lnTo>
                <a:lnTo>
                  <a:pt x="2619" y="947"/>
                </a:lnTo>
                <a:lnTo>
                  <a:pt x="2606" y="936"/>
                </a:lnTo>
                <a:lnTo>
                  <a:pt x="2597" y="920"/>
                </a:lnTo>
                <a:lnTo>
                  <a:pt x="2591" y="904"/>
                </a:lnTo>
                <a:lnTo>
                  <a:pt x="2591" y="886"/>
                </a:lnTo>
                <a:lnTo>
                  <a:pt x="2594" y="868"/>
                </a:lnTo>
                <a:lnTo>
                  <a:pt x="2620" y="797"/>
                </a:lnTo>
                <a:lnTo>
                  <a:pt x="2629" y="782"/>
                </a:lnTo>
                <a:lnTo>
                  <a:pt x="2641" y="769"/>
                </a:lnTo>
                <a:lnTo>
                  <a:pt x="2656" y="760"/>
                </a:lnTo>
                <a:lnTo>
                  <a:pt x="2673" y="755"/>
                </a:lnTo>
                <a:lnTo>
                  <a:pt x="2690" y="754"/>
                </a:lnTo>
                <a:lnTo>
                  <a:pt x="2707" y="758"/>
                </a:lnTo>
                <a:lnTo>
                  <a:pt x="2764" y="779"/>
                </a:lnTo>
                <a:lnTo>
                  <a:pt x="2788" y="746"/>
                </a:lnTo>
                <a:lnTo>
                  <a:pt x="2817" y="715"/>
                </a:lnTo>
                <a:lnTo>
                  <a:pt x="2849" y="687"/>
                </a:lnTo>
                <a:lnTo>
                  <a:pt x="2823" y="633"/>
                </a:lnTo>
                <a:lnTo>
                  <a:pt x="2818" y="615"/>
                </a:lnTo>
                <a:lnTo>
                  <a:pt x="2817" y="598"/>
                </a:lnTo>
                <a:lnTo>
                  <a:pt x="2822" y="581"/>
                </a:lnTo>
                <a:lnTo>
                  <a:pt x="2829" y="565"/>
                </a:lnTo>
                <a:lnTo>
                  <a:pt x="2841" y="553"/>
                </a:lnTo>
                <a:lnTo>
                  <a:pt x="2856" y="543"/>
                </a:lnTo>
                <a:lnTo>
                  <a:pt x="2925" y="511"/>
                </a:lnTo>
                <a:lnTo>
                  <a:pt x="2942" y="506"/>
                </a:lnTo>
                <a:lnTo>
                  <a:pt x="2960" y="505"/>
                </a:lnTo>
                <a:lnTo>
                  <a:pt x="2976" y="510"/>
                </a:lnTo>
                <a:lnTo>
                  <a:pt x="2992" y="517"/>
                </a:lnTo>
                <a:lnTo>
                  <a:pt x="3004" y="530"/>
                </a:lnTo>
                <a:lnTo>
                  <a:pt x="3014" y="544"/>
                </a:lnTo>
                <a:lnTo>
                  <a:pt x="3040" y="598"/>
                </a:lnTo>
                <a:lnTo>
                  <a:pt x="3082" y="593"/>
                </a:lnTo>
                <a:lnTo>
                  <a:pt x="3122" y="592"/>
                </a:lnTo>
                <a:lnTo>
                  <a:pt x="3164" y="595"/>
                </a:lnTo>
                <a:lnTo>
                  <a:pt x="3185" y="538"/>
                </a:lnTo>
                <a:lnTo>
                  <a:pt x="3193" y="522"/>
                </a:lnTo>
                <a:lnTo>
                  <a:pt x="3204" y="510"/>
                </a:lnTo>
                <a:lnTo>
                  <a:pt x="3220" y="500"/>
                </a:lnTo>
                <a:lnTo>
                  <a:pt x="3236" y="495"/>
                </a:lnTo>
                <a:lnTo>
                  <a:pt x="3254" y="494"/>
                </a:lnTo>
                <a:close/>
                <a:moveTo>
                  <a:pt x="3131" y="256"/>
                </a:moveTo>
                <a:lnTo>
                  <a:pt x="3057" y="259"/>
                </a:lnTo>
                <a:lnTo>
                  <a:pt x="2985" y="269"/>
                </a:lnTo>
                <a:lnTo>
                  <a:pt x="2916" y="286"/>
                </a:lnTo>
                <a:lnTo>
                  <a:pt x="2849" y="310"/>
                </a:lnTo>
                <a:lnTo>
                  <a:pt x="2785" y="338"/>
                </a:lnTo>
                <a:lnTo>
                  <a:pt x="2725" y="372"/>
                </a:lnTo>
                <a:lnTo>
                  <a:pt x="2667" y="412"/>
                </a:lnTo>
                <a:lnTo>
                  <a:pt x="2614" y="456"/>
                </a:lnTo>
                <a:lnTo>
                  <a:pt x="2565" y="505"/>
                </a:lnTo>
                <a:lnTo>
                  <a:pt x="2521" y="559"/>
                </a:lnTo>
                <a:lnTo>
                  <a:pt x="2482" y="615"/>
                </a:lnTo>
                <a:lnTo>
                  <a:pt x="2447" y="677"/>
                </a:lnTo>
                <a:lnTo>
                  <a:pt x="2418" y="741"/>
                </a:lnTo>
                <a:lnTo>
                  <a:pt x="2396" y="807"/>
                </a:lnTo>
                <a:lnTo>
                  <a:pt x="2378" y="877"/>
                </a:lnTo>
                <a:lnTo>
                  <a:pt x="2367" y="948"/>
                </a:lnTo>
                <a:lnTo>
                  <a:pt x="2365" y="1022"/>
                </a:lnTo>
                <a:lnTo>
                  <a:pt x="2367" y="1096"/>
                </a:lnTo>
                <a:lnTo>
                  <a:pt x="2378" y="1168"/>
                </a:lnTo>
                <a:lnTo>
                  <a:pt x="2396" y="1237"/>
                </a:lnTo>
                <a:lnTo>
                  <a:pt x="2418" y="1304"/>
                </a:lnTo>
                <a:lnTo>
                  <a:pt x="2447" y="1368"/>
                </a:lnTo>
                <a:lnTo>
                  <a:pt x="2482" y="1428"/>
                </a:lnTo>
                <a:lnTo>
                  <a:pt x="2521" y="1485"/>
                </a:lnTo>
                <a:lnTo>
                  <a:pt x="2565" y="1539"/>
                </a:lnTo>
                <a:lnTo>
                  <a:pt x="2614" y="1588"/>
                </a:lnTo>
                <a:lnTo>
                  <a:pt x="2667" y="1632"/>
                </a:lnTo>
                <a:lnTo>
                  <a:pt x="2725" y="1671"/>
                </a:lnTo>
                <a:lnTo>
                  <a:pt x="2785" y="1706"/>
                </a:lnTo>
                <a:lnTo>
                  <a:pt x="2849" y="1734"/>
                </a:lnTo>
                <a:lnTo>
                  <a:pt x="2916" y="1757"/>
                </a:lnTo>
                <a:lnTo>
                  <a:pt x="2985" y="1774"/>
                </a:lnTo>
                <a:lnTo>
                  <a:pt x="3057" y="1784"/>
                </a:lnTo>
                <a:lnTo>
                  <a:pt x="3131" y="1788"/>
                </a:lnTo>
                <a:lnTo>
                  <a:pt x="3204" y="1784"/>
                </a:lnTo>
                <a:lnTo>
                  <a:pt x="3276" y="1774"/>
                </a:lnTo>
                <a:lnTo>
                  <a:pt x="3346" y="1757"/>
                </a:lnTo>
                <a:lnTo>
                  <a:pt x="3412" y="1734"/>
                </a:lnTo>
                <a:lnTo>
                  <a:pt x="3476" y="1706"/>
                </a:lnTo>
                <a:lnTo>
                  <a:pt x="3537" y="1671"/>
                </a:lnTo>
                <a:lnTo>
                  <a:pt x="3593" y="1632"/>
                </a:lnTo>
                <a:lnTo>
                  <a:pt x="3646" y="1588"/>
                </a:lnTo>
                <a:lnTo>
                  <a:pt x="3695" y="1539"/>
                </a:lnTo>
                <a:lnTo>
                  <a:pt x="3740" y="1485"/>
                </a:lnTo>
                <a:lnTo>
                  <a:pt x="3780" y="1428"/>
                </a:lnTo>
                <a:lnTo>
                  <a:pt x="3814" y="1368"/>
                </a:lnTo>
                <a:lnTo>
                  <a:pt x="3843" y="1304"/>
                </a:lnTo>
                <a:lnTo>
                  <a:pt x="3866" y="1237"/>
                </a:lnTo>
                <a:lnTo>
                  <a:pt x="3883" y="1168"/>
                </a:lnTo>
                <a:lnTo>
                  <a:pt x="3893" y="1096"/>
                </a:lnTo>
                <a:lnTo>
                  <a:pt x="3897" y="1022"/>
                </a:lnTo>
                <a:lnTo>
                  <a:pt x="3893" y="948"/>
                </a:lnTo>
                <a:lnTo>
                  <a:pt x="3883" y="877"/>
                </a:lnTo>
                <a:lnTo>
                  <a:pt x="3866" y="807"/>
                </a:lnTo>
                <a:lnTo>
                  <a:pt x="3843" y="741"/>
                </a:lnTo>
                <a:lnTo>
                  <a:pt x="3814" y="677"/>
                </a:lnTo>
                <a:lnTo>
                  <a:pt x="3780" y="615"/>
                </a:lnTo>
                <a:lnTo>
                  <a:pt x="3740" y="559"/>
                </a:lnTo>
                <a:lnTo>
                  <a:pt x="3695" y="505"/>
                </a:lnTo>
                <a:lnTo>
                  <a:pt x="3646" y="456"/>
                </a:lnTo>
                <a:lnTo>
                  <a:pt x="3593" y="412"/>
                </a:lnTo>
                <a:lnTo>
                  <a:pt x="3537" y="372"/>
                </a:lnTo>
                <a:lnTo>
                  <a:pt x="3476" y="338"/>
                </a:lnTo>
                <a:lnTo>
                  <a:pt x="3412" y="310"/>
                </a:lnTo>
                <a:lnTo>
                  <a:pt x="3346" y="286"/>
                </a:lnTo>
                <a:lnTo>
                  <a:pt x="3276" y="269"/>
                </a:lnTo>
                <a:lnTo>
                  <a:pt x="3204" y="259"/>
                </a:lnTo>
                <a:lnTo>
                  <a:pt x="3131" y="256"/>
                </a:lnTo>
                <a:close/>
                <a:moveTo>
                  <a:pt x="853" y="220"/>
                </a:moveTo>
                <a:lnTo>
                  <a:pt x="896" y="224"/>
                </a:lnTo>
                <a:lnTo>
                  <a:pt x="935" y="234"/>
                </a:lnTo>
                <a:lnTo>
                  <a:pt x="973" y="250"/>
                </a:lnTo>
                <a:lnTo>
                  <a:pt x="1008" y="270"/>
                </a:lnTo>
                <a:lnTo>
                  <a:pt x="1038" y="296"/>
                </a:lnTo>
                <a:lnTo>
                  <a:pt x="1064" y="327"/>
                </a:lnTo>
                <a:lnTo>
                  <a:pt x="1085" y="361"/>
                </a:lnTo>
                <a:lnTo>
                  <a:pt x="1101" y="398"/>
                </a:lnTo>
                <a:lnTo>
                  <a:pt x="1111" y="439"/>
                </a:lnTo>
                <a:lnTo>
                  <a:pt x="1114" y="482"/>
                </a:lnTo>
                <a:lnTo>
                  <a:pt x="1111" y="523"/>
                </a:lnTo>
                <a:lnTo>
                  <a:pt x="1101" y="564"/>
                </a:lnTo>
                <a:lnTo>
                  <a:pt x="1085" y="601"/>
                </a:lnTo>
                <a:lnTo>
                  <a:pt x="1064" y="635"/>
                </a:lnTo>
                <a:lnTo>
                  <a:pt x="1038" y="666"/>
                </a:lnTo>
                <a:lnTo>
                  <a:pt x="1008" y="692"/>
                </a:lnTo>
                <a:lnTo>
                  <a:pt x="973" y="712"/>
                </a:lnTo>
                <a:lnTo>
                  <a:pt x="935" y="728"/>
                </a:lnTo>
                <a:lnTo>
                  <a:pt x="896" y="738"/>
                </a:lnTo>
                <a:lnTo>
                  <a:pt x="853" y="742"/>
                </a:lnTo>
                <a:lnTo>
                  <a:pt x="811" y="738"/>
                </a:lnTo>
                <a:lnTo>
                  <a:pt x="771" y="728"/>
                </a:lnTo>
                <a:lnTo>
                  <a:pt x="733" y="712"/>
                </a:lnTo>
                <a:lnTo>
                  <a:pt x="700" y="692"/>
                </a:lnTo>
                <a:lnTo>
                  <a:pt x="669" y="666"/>
                </a:lnTo>
                <a:lnTo>
                  <a:pt x="643" y="635"/>
                </a:lnTo>
                <a:lnTo>
                  <a:pt x="621" y="601"/>
                </a:lnTo>
                <a:lnTo>
                  <a:pt x="605" y="564"/>
                </a:lnTo>
                <a:lnTo>
                  <a:pt x="595" y="523"/>
                </a:lnTo>
                <a:lnTo>
                  <a:pt x="593" y="482"/>
                </a:lnTo>
                <a:lnTo>
                  <a:pt x="595" y="439"/>
                </a:lnTo>
                <a:lnTo>
                  <a:pt x="605" y="398"/>
                </a:lnTo>
                <a:lnTo>
                  <a:pt x="621" y="361"/>
                </a:lnTo>
                <a:lnTo>
                  <a:pt x="643" y="327"/>
                </a:lnTo>
                <a:lnTo>
                  <a:pt x="669" y="296"/>
                </a:lnTo>
                <a:lnTo>
                  <a:pt x="700" y="270"/>
                </a:lnTo>
                <a:lnTo>
                  <a:pt x="733" y="250"/>
                </a:lnTo>
                <a:lnTo>
                  <a:pt x="771" y="234"/>
                </a:lnTo>
                <a:lnTo>
                  <a:pt x="811" y="224"/>
                </a:lnTo>
                <a:lnTo>
                  <a:pt x="853" y="220"/>
                </a:lnTo>
                <a:close/>
                <a:moveTo>
                  <a:pt x="3131" y="140"/>
                </a:moveTo>
                <a:lnTo>
                  <a:pt x="3211" y="144"/>
                </a:lnTo>
                <a:lnTo>
                  <a:pt x="3289" y="154"/>
                </a:lnTo>
                <a:lnTo>
                  <a:pt x="3364" y="171"/>
                </a:lnTo>
                <a:lnTo>
                  <a:pt x="3438" y="196"/>
                </a:lnTo>
                <a:lnTo>
                  <a:pt x="3508" y="225"/>
                </a:lnTo>
                <a:lnTo>
                  <a:pt x="3575" y="261"/>
                </a:lnTo>
                <a:lnTo>
                  <a:pt x="3639" y="301"/>
                </a:lnTo>
                <a:lnTo>
                  <a:pt x="3698" y="348"/>
                </a:lnTo>
                <a:lnTo>
                  <a:pt x="3753" y="398"/>
                </a:lnTo>
                <a:lnTo>
                  <a:pt x="3805" y="455"/>
                </a:lnTo>
                <a:lnTo>
                  <a:pt x="3850" y="514"/>
                </a:lnTo>
                <a:lnTo>
                  <a:pt x="3892" y="577"/>
                </a:lnTo>
                <a:lnTo>
                  <a:pt x="3927" y="644"/>
                </a:lnTo>
                <a:lnTo>
                  <a:pt x="3957" y="715"/>
                </a:lnTo>
                <a:lnTo>
                  <a:pt x="3980" y="787"/>
                </a:lnTo>
                <a:lnTo>
                  <a:pt x="3997" y="863"/>
                </a:lnTo>
                <a:lnTo>
                  <a:pt x="4008" y="942"/>
                </a:lnTo>
                <a:lnTo>
                  <a:pt x="4012" y="1022"/>
                </a:lnTo>
                <a:lnTo>
                  <a:pt x="4008" y="1102"/>
                </a:lnTo>
                <a:lnTo>
                  <a:pt x="3997" y="1180"/>
                </a:lnTo>
                <a:lnTo>
                  <a:pt x="3980" y="1256"/>
                </a:lnTo>
                <a:lnTo>
                  <a:pt x="3957" y="1329"/>
                </a:lnTo>
                <a:lnTo>
                  <a:pt x="3927" y="1400"/>
                </a:lnTo>
                <a:lnTo>
                  <a:pt x="3892" y="1466"/>
                </a:lnTo>
                <a:lnTo>
                  <a:pt x="3850" y="1530"/>
                </a:lnTo>
                <a:lnTo>
                  <a:pt x="3805" y="1590"/>
                </a:lnTo>
                <a:lnTo>
                  <a:pt x="3753" y="1646"/>
                </a:lnTo>
                <a:lnTo>
                  <a:pt x="3698" y="1696"/>
                </a:lnTo>
                <a:lnTo>
                  <a:pt x="3639" y="1743"/>
                </a:lnTo>
                <a:lnTo>
                  <a:pt x="3575" y="1783"/>
                </a:lnTo>
                <a:lnTo>
                  <a:pt x="3508" y="1819"/>
                </a:lnTo>
                <a:lnTo>
                  <a:pt x="3438" y="1848"/>
                </a:lnTo>
                <a:lnTo>
                  <a:pt x="3364" y="1873"/>
                </a:lnTo>
                <a:lnTo>
                  <a:pt x="3289" y="1890"/>
                </a:lnTo>
                <a:lnTo>
                  <a:pt x="3211" y="1900"/>
                </a:lnTo>
                <a:lnTo>
                  <a:pt x="3131" y="1903"/>
                </a:lnTo>
                <a:lnTo>
                  <a:pt x="3050" y="1900"/>
                </a:lnTo>
                <a:lnTo>
                  <a:pt x="2972" y="1890"/>
                </a:lnTo>
                <a:lnTo>
                  <a:pt x="2896" y="1873"/>
                </a:lnTo>
                <a:lnTo>
                  <a:pt x="2823" y="1848"/>
                </a:lnTo>
                <a:lnTo>
                  <a:pt x="2753" y="1819"/>
                </a:lnTo>
                <a:lnTo>
                  <a:pt x="2685" y="1783"/>
                </a:lnTo>
                <a:lnTo>
                  <a:pt x="2623" y="1743"/>
                </a:lnTo>
                <a:lnTo>
                  <a:pt x="2563" y="1696"/>
                </a:lnTo>
                <a:lnTo>
                  <a:pt x="2507" y="1646"/>
                </a:lnTo>
                <a:lnTo>
                  <a:pt x="2457" y="1589"/>
                </a:lnTo>
                <a:lnTo>
                  <a:pt x="2410" y="1530"/>
                </a:lnTo>
                <a:lnTo>
                  <a:pt x="2370" y="1466"/>
                </a:lnTo>
                <a:lnTo>
                  <a:pt x="2334" y="1400"/>
                </a:lnTo>
                <a:lnTo>
                  <a:pt x="2305" y="1329"/>
                </a:lnTo>
                <a:lnTo>
                  <a:pt x="2280" y="1256"/>
                </a:lnTo>
                <a:lnTo>
                  <a:pt x="2263" y="1180"/>
                </a:lnTo>
                <a:lnTo>
                  <a:pt x="2252" y="1102"/>
                </a:lnTo>
                <a:lnTo>
                  <a:pt x="2250" y="1022"/>
                </a:lnTo>
                <a:lnTo>
                  <a:pt x="2252" y="942"/>
                </a:lnTo>
                <a:lnTo>
                  <a:pt x="2263" y="863"/>
                </a:lnTo>
                <a:lnTo>
                  <a:pt x="2280" y="787"/>
                </a:lnTo>
                <a:lnTo>
                  <a:pt x="2305" y="715"/>
                </a:lnTo>
                <a:lnTo>
                  <a:pt x="2334" y="644"/>
                </a:lnTo>
                <a:lnTo>
                  <a:pt x="2370" y="577"/>
                </a:lnTo>
                <a:lnTo>
                  <a:pt x="2410" y="514"/>
                </a:lnTo>
                <a:lnTo>
                  <a:pt x="2457" y="455"/>
                </a:lnTo>
                <a:lnTo>
                  <a:pt x="2507" y="398"/>
                </a:lnTo>
                <a:lnTo>
                  <a:pt x="2563" y="348"/>
                </a:lnTo>
                <a:lnTo>
                  <a:pt x="2623" y="301"/>
                </a:lnTo>
                <a:lnTo>
                  <a:pt x="2685" y="261"/>
                </a:lnTo>
                <a:lnTo>
                  <a:pt x="2753" y="225"/>
                </a:lnTo>
                <a:lnTo>
                  <a:pt x="2823" y="196"/>
                </a:lnTo>
                <a:lnTo>
                  <a:pt x="2896" y="171"/>
                </a:lnTo>
                <a:lnTo>
                  <a:pt x="2972" y="154"/>
                </a:lnTo>
                <a:lnTo>
                  <a:pt x="3050" y="144"/>
                </a:lnTo>
                <a:lnTo>
                  <a:pt x="3131" y="140"/>
                </a:lnTo>
                <a:close/>
                <a:moveTo>
                  <a:pt x="853" y="122"/>
                </a:moveTo>
                <a:lnTo>
                  <a:pt x="778" y="126"/>
                </a:lnTo>
                <a:lnTo>
                  <a:pt x="706" y="137"/>
                </a:lnTo>
                <a:lnTo>
                  <a:pt x="636" y="155"/>
                </a:lnTo>
                <a:lnTo>
                  <a:pt x="568" y="180"/>
                </a:lnTo>
                <a:lnTo>
                  <a:pt x="504" y="210"/>
                </a:lnTo>
                <a:lnTo>
                  <a:pt x="444" y="247"/>
                </a:lnTo>
                <a:lnTo>
                  <a:pt x="388" y="289"/>
                </a:lnTo>
                <a:lnTo>
                  <a:pt x="336" y="337"/>
                </a:lnTo>
                <a:lnTo>
                  <a:pt x="290" y="388"/>
                </a:lnTo>
                <a:lnTo>
                  <a:pt x="247" y="445"/>
                </a:lnTo>
                <a:lnTo>
                  <a:pt x="210" y="505"/>
                </a:lnTo>
                <a:lnTo>
                  <a:pt x="179" y="569"/>
                </a:lnTo>
                <a:lnTo>
                  <a:pt x="155" y="636"/>
                </a:lnTo>
                <a:lnTo>
                  <a:pt x="137" y="706"/>
                </a:lnTo>
                <a:lnTo>
                  <a:pt x="126" y="779"/>
                </a:lnTo>
                <a:lnTo>
                  <a:pt x="122" y="854"/>
                </a:lnTo>
                <a:lnTo>
                  <a:pt x="125" y="921"/>
                </a:lnTo>
                <a:lnTo>
                  <a:pt x="135" y="989"/>
                </a:lnTo>
                <a:lnTo>
                  <a:pt x="150" y="1053"/>
                </a:lnTo>
                <a:lnTo>
                  <a:pt x="171" y="1115"/>
                </a:lnTo>
                <a:lnTo>
                  <a:pt x="196" y="1174"/>
                </a:lnTo>
                <a:lnTo>
                  <a:pt x="227" y="1231"/>
                </a:lnTo>
                <a:lnTo>
                  <a:pt x="263" y="1285"/>
                </a:lnTo>
                <a:lnTo>
                  <a:pt x="303" y="1335"/>
                </a:lnTo>
                <a:lnTo>
                  <a:pt x="347" y="1380"/>
                </a:lnTo>
                <a:lnTo>
                  <a:pt x="346" y="1359"/>
                </a:lnTo>
                <a:lnTo>
                  <a:pt x="346" y="1342"/>
                </a:lnTo>
                <a:lnTo>
                  <a:pt x="345" y="1329"/>
                </a:lnTo>
                <a:lnTo>
                  <a:pt x="346" y="1274"/>
                </a:lnTo>
                <a:lnTo>
                  <a:pt x="352" y="1222"/>
                </a:lnTo>
                <a:lnTo>
                  <a:pt x="363" y="1173"/>
                </a:lnTo>
                <a:lnTo>
                  <a:pt x="378" y="1127"/>
                </a:lnTo>
                <a:lnTo>
                  <a:pt x="398" y="1086"/>
                </a:lnTo>
                <a:lnTo>
                  <a:pt x="420" y="1046"/>
                </a:lnTo>
                <a:lnTo>
                  <a:pt x="444" y="1010"/>
                </a:lnTo>
                <a:lnTo>
                  <a:pt x="471" y="976"/>
                </a:lnTo>
                <a:lnTo>
                  <a:pt x="500" y="946"/>
                </a:lnTo>
                <a:lnTo>
                  <a:pt x="528" y="917"/>
                </a:lnTo>
                <a:lnTo>
                  <a:pt x="556" y="893"/>
                </a:lnTo>
                <a:lnTo>
                  <a:pt x="584" y="870"/>
                </a:lnTo>
                <a:lnTo>
                  <a:pt x="611" y="850"/>
                </a:lnTo>
                <a:lnTo>
                  <a:pt x="637" y="833"/>
                </a:lnTo>
                <a:lnTo>
                  <a:pt x="659" y="818"/>
                </a:lnTo>
                <a:lnTo>
                  <a:pt x="680" y="806"/>
                </a:lnTo>
                <a:lnTo>
                  <a:pt x="686" y="802"/>
                </a:lnTo>
                <a:lnTo>
                  <a:pt x="692" y="800"/>
                </a:lnTo>
                <a:lnTo>
                  <a:pt x="723" y="781"/>
                </a:lnTo>
                <a:lnTo>
                  <a:pt x="756" y="766"/>
                </a:lnTo>
                <a:lnTo>
                  <a:pt x="789" y="757"/>
                </a:lnTo>
                <a:lnTo>
                  <a:pt x="790" y="757"/>
                </a:lnTo>
                <a:lnTo>
                  <a:pt x="853" y="823"/>
                </a:lnTo>
                <a:lnTo>
                  <a:pt x="918" y="758"/>
                </a:lnTo>
                <a:lnTo>
                  <a:pt x="951" y="768"/>
                </a:lnTo>
                <a:lnTo>
                  <a:pt x="983" y="781"/>
                </a:lnTo>
                <a:lnTo>
                  <a:pt x="1014" y="800"/>
                </a:lnTo>
                <a:lnTo>
                  <a:pt x="1020" y="802"/>
                </a:lnTo>
                <a:lnTo>
                  <a:pt x="1027" y="806"/>
                </a:lnTo>
                <a:lnTo>
                  <a:pt x="1047" y="818"/>
                </a:lnTo>
                <a:lnTo>
                  <a:pt x="1070" y="833"/>
                </a:lnTo>
                <a:lnTo>
                  <a:pt x="1096" y="851"/>
                </a:lnTo>
                <a:lnTo>
                  <a:pt x="1123" y="871"/>
                </a:lnTo>
                <a:lnTo>
                  <a:pt x="1151" y="893"/>
                </a:lnTo>
                <a:lnTo>
                  <a:pt x="1179" y="919"/>
                </a:lnTo>
                <a:lnTo>
                  <a:pt x="1209" y="947"/>
                </a:lnTo>
                <a:lnTo>
                  <a:pt x="1237" y="978"/>
                </a:lnTo>
                <a:lnTo>
                  <a:pt x="1263" y="1012"/>
                </a:lnTo>
                <a:lnTo>
                  <a:pt x="1289" y="1049"/>
                </a:lnTo>
                <a:lnTo>
                  <a:pt x="1311" y="1089"/>
                </a:lnTo>
                <a:lnTo>
                  <a:pt x="1329" y="1132"/>
                </a:lnTo>
                <a:lnTo>
                  <a:pt x="1344" y="1178"/>
                </a:lnTo>
                <a:lnTo>
                  <a:pt x="1355" y="1227"/>
                </a:lnTo>
                <a:lnTo>
                  <a:pt x="1361" y="1280"/>
                </a:lnTo>
                <a:lnTo>
                  <a:pt x="1360" y="1336"/>
                </a:lnTo>
                <a:lnTo>
                  <a:pt x="1360" y="1347"/>
                </a:lnTo>
                <a:lnTo>
                  <a:pt x="1359" y="1363"/>
                </a:lnTo>
                <a:lnTo>
                  <a:pt x="1359" y="1382"/>
                </a:lnTo>
                <a:lnTo>
                  <a:pt x="1403" y="1335"/>
                </a:lnTo>
                <a:lnTo>
                  <a:pt x="1442" y="1285"/>
                </a:lnTo>
                <a:lnTo>
                  <a:pt x="1479" y="1232"/>
                </a:lnTo>
                <a:lnTo>
                  <a:pt x="1510" y="1174"/>
                </a:lnTo>
                <a:lnTo>
                  <a:pt x="1535" y="1115"/>
                </a:lnTo>
                <a:lnTo>
                  <a:pt x="1556" y="1053"/>
                </a:lnTo>
                <a:lnTo>
                  <a:pt x="1572" y="989"/>
                </a:lnTo>
                <a:lnTo>
                  <a:pt x="1581" y="921"/>
                </a:lnTo>
                <a:lnTo>
                  <a:pt x="1584" y="854"/>
                </a:lnTo>
                <a:lnTo>
                  <a:pt x="1581" y="779"/>
                </a:lnTo>
                <a:lnTo>
                  <a:pt x="1570" y="706"/>
                </a:lnTo>
                <a:lnTo>
                  <a:pt x="1551" y="636"/>
                </a:lnTo>
                <a:lnTo>
                  <a:pt x="1527" y="569"/>
                </a:lnTo>
                <a:lnTo>
                  <a:pt x="1496" y="505"/>
                </a:lnTo>
                <a:lnTo>
                  <a:pt x="1459" y="445"/>
                </a:lnTo>
                <a:lnTo>
                  <a:pt x="1418" y="388"/>
                </a:lnTo>
                <a:lnTo>
                  <a:pt x="1370" y="337"/>
                </a:lnTo>
                <a:lnTo>
                  <a:pt x="1318" y="289"/>
                </a:lnTo>
                <a:lnTo>
                  <a:pt x="1262" y="247"/>
                </a:lnTo>
                <a:lnTo>
                  <a:pt x="1202" y="210"/>
                </a:lnTo>
                <a:lnTo>
                  <a:pt x="1138" y="180"/>
                </a:lnTo>
                <a:lnTo>
                  <a:pt x="1070" y="155"/>
                </a:lnTo>
                <a:lnTo>
                  <a:pt x="1000" y="137"/>
                </a:lnTo>
                <a:lnTo>
                  <a:pt x="928" y="126"/>
                </a:lnTo>
                <a:lnTo>
                  <a:pt x="853" y="122"/>
                </a:lnTo>
                <a:close/>
                <a:moveTo>
                  <a:pt x="853" y="0"/>
                </a:moveTo>
                <a:lnTo>
                  <a:pt x="935" y="4"/>
                </a:lnTo>
                <a:lnTo>
                  <a:pt x="1015" y="15"/>
                </a:lnTo>
                <a:lnTo>
                  <a:pt x="1092" y="34"/>
                </a:lnTo>
                <a:lnTo>
                  <a:pt x="1167" y="59"/>
                </a:lnTo>
                <a:lnTo>
                  <a:pt x="1238" y="91"/>
                </a:lnTo>
                <a:lnTo>
                  <a:pt x="1306" y="131"/>
                </a:lnTo>
                <a:lnTo>
                  <a:pt x="1368" y="173"/>
                </a:lnTo>
                <a:lnTo>
                  <a:pt x="1429" y="224"/>
                </a:lnTo>
                <a:lnTo>
                  <a:pt x="1483" y="278"/>
                </a:lnTo>
                <a:lnTo>
                  <a:pt x="1532" y="337"/>
                </a:lnTo>
                <a:lnTo>
                  <a:pt x="1576" y="401"/>
                </a:lnTo>
                <a:lnTo>
                  <a:pt x="1614" y="468"/>
                </a:lnTo>
                <a:lnTo>
                  <a:pt x="1646" y="539"/>
                </a:lnTo>
                <a:lnTo>
                  <a:pt x="1672" y="614"/>
                </a:lnTo>
                <a:lnTo>
                  <a:pt x="1691" y="692"/>
                </a:lnTo>
                <a:lnTo>
                  <a:pt x="1702" y="771"/>
                </a:lnTo>
                <a:lnTo>
                  <a:pt x="1706" y="854"/>
                </a:lnTo>
                <a:lnTo>
                  <a:pt x="1702" y="936"/>
                </a:lnTo>
                <a:lnTo>
                  <a:pt x="1691" y="1016"/>
                </a:lnTo>
                <a:lnTo>
                  <a:pt x="1672" y="1093"/>
                </a:lnTo>
                <a:lnTo>
                  <a:pt x="1646" y="1167"/>
                </a:lnTo>
                <a:lnTo>
                  <a:pt x="1614" y="1238"/>
                </a:lnTo>
                <a:lnTo>
                  <a:pt x="1576" y="1305"/>
                </a:lnTo>
                <a:lnTo>
                  <a:pt x="1532" y="1369"/>
                </a:lnTo>
                <a:lnTo>
                  <a:pt x="1483" y="1428"/>
                </a:lnTo>
                <a:lnTo>
                  <a:pt x="1429" y="1483"/>
                </a:lnTo>
                <a:lnTo>
                  <a:pt x="1368" y="1533"/>
                </a:lnTo>
                <a:lnTo>
                  <a:pt x="1306" y="1577"/>
                </a:lnTo>
                <a:lnTo>
                  <a:pt x="1238" y="1615"/>
                </a:lnTo>
                <a:lnTo>
                  <a:pt x="1167" y="1647"/>
                </a:lnTo>
                <a:lnTo>
                  <a:pt x="1092" y="1673"/>
                </a:lnTo>
                <a:lnTo>
                  <a:pt x="1015" y="1691"/>
                </a:lnTo>
                <a:lnTo>
                  <a:pt x="935" y="1703"/>
                </a:lnTo>
                <a:lnTo>
                  <a:pt x="853" y="1707"/>
                </a:lnTo>
                <a:lnTo>
                  <a:pt x="771" y="1703"/>
                </a:lnTo>
                <a:lnTo>
                  <a:pt x="691" y="1691"/>
                </a:lnTo>
                <a:lnTo>
                  <a:pt x="614" y="1673"/>
                </a:lnTo>
                <a:lnTo>
                  <a:pt x="540" y="1647"/>
                </a:lnTo>
                <a:lnTo>
                  <a:pt x="469" y="1615"/>
                </a:lnTo>
                <a:lnTo>
                  <a:pt x="401" y="1577"/>
                </a:lnTo>
                <a:lnTo>
                  <a:pt x="338" y="1533"/>
                </a:lnTo>
                <a:lnTo>
                  <a:pt x="279" y="1483"/>
                </a:lnTo>
                <a:lnTo>
                  <a:pt x="223" y="1428"/>
                </a:lnTo>
                <a:lnTo>
                  <a:pt x="174" y="1369"/>
                </a:lnTo>
                <a:lnTo>
                  <a:pt x="130" y="1305"/>
                </a:lnTo>
                <a:lnTo>
                  <a:pt x="92" y="1238"/>
                </a:lnTo>
                <a:lnTo>
                  <a:pt x="60" y="1167"/>
                </a:lnTo>
                <a:lnTo>
                  <a:pt x="34" y="1093"/>
                </a:lnTo>
                <a:lnTo>
                  <a:pt x="16" y="1016"/>
                </a:lnTo>
                <a:lnTo>
                  <a:pt x="4" y="936"/>
                </a:lnTo>
                <a:lnTo>
                  <a:pt x="0" y="854"/>
                </a:lnTo>
                <a:lnTo>
                  <a:pt x="4" y="771"/>
                </a:lnTo>
                <a:lnTo>
                  <a:pt x="16" y="692"/>
                </a:lnTo>
                <a:lnTo>
                  <a:pt x="34" y="614"/>
                </a:lnTo>
                <a:lnTo>
                  <a:pt x="60" y="539"/>
                </a:lnTo>
                <a:lnTo>
                  <a:pt x="92" y="468"/>
                </a:lnTo>
                <a:lnTo>
                  <a:pt x="130" y="401"/>
                </a:lnTo>
                <a:lnTo>
                  <a:pt x="174" y="337"/>
                </a:lnTo>
                <a:lnTo>
                  <a:pt x="223" y="278"/>
                </a:lnTo>
                <a:lnTo>
                  <a:pt x="279" y="224"/>
                </a:lnTo>
                <a:lnTo>
                  <a:pt x="338" y="173"/>
                </a:lnTo>
                <a:lnTo>
                  <a:pt x="401" y="131"/>
                </a:lnTo>
                <a:lnTo>
                  <a:pt x="469" y="91"/>
                </a:lnTo>
                <a:lnTo>
                  <a:pt x="540" y="59"/>
                </a:lnTo>
                <a:lnTo>
                  <a:pt x="614" y="34"/>
                </a:lnTo>
                <a:lnTo>
                  <a:pt x="691" y="15"/>
                </a:lnTo>
                <a:lnTo>
                  <a:pt x="771" y="4"/>
                </a:lnTo>
                <a:lnTo>
                  <a:pt x="853" y="0"/>
                </a:lnTo>
                <a:lnTo>
                  <a:pt x="853" y="0"/>
                </a:lnTo>
                <a:close/>
              </a:path>
            </a:pathLst>
          </a:custGeom>
          <a:solidFill>
            <a:schemeClr val="accent6"/>
          </a:solidFill>
          <a:ln w="0">
            <a:noFill/>
            <a:prstDash val="solid"/>
            <a:round/>
            <a:headEnd/>
            <a:tailEnd/>
          </a:ln>
        </p:spPr>
        <p:txBody>
          <a:bodyPr vert="horz" wrap="square" lIns="61263" tIns="30632" rIns="61263" bIns="30632" numCol="1" anchor="t" anchorCtr="0" compatLnSpc="1">
            <a:prstTxWarp prst="textNoShape">
              <a:avLst/>
            </a:prstTxWarp>
          </a:bodyPr>
          <a:lstStyle/>
          <a:p>
            <a:pPr defTabSz="612579"/>
            <a:endParaRPr lang="en-US" sz="1162">
              <a:solidFill>
                <a:prstClr val="black"/>
              </a:solidFill>
            </a:endParaRPr>
          </a:p>
        </p:txBody>
      </p:sp>
    </p:spTree>
    <p:extLst>
      <p:ext uri="{BB962C8B-B14F-4D97-AF65-F5344CB8AC3E}">
        <p14:creationId xmlns:p14="http://schemas.microsoft.com/office/powerpoint/2010/main" val="2550565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B3E6DC2-BED7-4E5C-8C90-92CCBD7B67FB}"/>
              </a:ext>
            </a:extLst>
          </p:cNvPr>
          <p:cNvSpPr>
            <a:spLocks noGrp="1"/>
          </p:cNvSpPr>
          <p:nvPr>
            <p:ph type="title"/>
          </p:nvPr>
        </p:nvSpPr>
        <p:spPr/>
        <p:txBody>
          <a:bodyPr vert="horz" lIns="0" tIns="45720" rIns="0" bIns="0" rtlCol="0" anchor="b" anchorCtr="0">
            <a:normAutofit fontScale="90000"/>
          </a:bodyPr>
          <a:lstStyle/>
          <a:p>
            <a:r>
              <a:rPr lang="en-ZA" sz="2800" b="1" dirty="0">
                <a:solidFill>
                  <a:schemeClr val="accent4">
                    <a:lumMod val="75000"/>
                  </a:schemeClr>
                </a:solidFill>
              </a:rPr>
              <a:t>Data, Information, Knowledge Exchange 2020</a:t>
            </a:r>
            <a:endParaRPr lang="en-US" sz="2800" b="1" dirty="0">
              <a:solidFill>
                <a:schemeClr val="accent4">
                  <a:lumMod val="75000"/>
                </a:schemeClr>
              </a:solidFill>
            </a:endParaRPr>
          </a:p>
        </p:txBody>
      </p:sp>
      <p:sp>
        <p:nvSpPr>
          <p:cNvPr id="3" name="Text Placeholder 2">
            <a:extLst>
              <a:ext uri="{FF2B5EF4-FFF2-40B4-BE49-F238E27FC236}">
                <a16:creationId xmlns:a16="http://schemas.microsoft.com/office/drawing/2014/main" xmlns="" id="{E39F74E1-8B35-4139-942F-CAA1F529D38A}"/>
              </a:ext>
            </a:extLst>
          </p:cNvPr>
          <p:cNvSpPr>
            <a:spLocks noGrp="1"/>
          </p:cNvSpPr>
          <p:nvPr>
            <p:ph type="body" sz="quarter" idx="14"/>
          </p:nvPr>
        </p:nvSpPr>
        <p:spPr>
          <a:xfrm>
            <a:off x="633129" y="1224170"/>
            <a:ext cx="7772160" cy="3075772"/>
          </a:xfrm>
        </p:spPr>
        <p:txBody>
          <a:bodyPr>
            <a:normAutofit fontScale="92500" lnSpcReduction="20000"/>
          </a:bodyPr>
          <a:lstStyle/>
          <a:p>
            <a:pPr marL="285750" indent="-285750">
              <a:buFont typeface="Arial" panose="020B0604020202020204" pitchFamily="34" charset="0"/>
              <a:buChar char="•"/>
            </a:pPr>
            <a:r>
              <a:rPr lang="en-ZA" sz="2400" dirty="0"/>
              <a:t>No more portal uploads – Only web services</a:t>
            </a:r>
          </a:p>
          <a:p>
            <a:pPr marL="285750" indent="-285750">
              <a:buFont typeface="Arial" panose="020B0604020202020204" pitchFamily="34" charset="0"/>
              <a:buChar char="•"/>
            </a:pPr>
            <a:endParaRPr lang="en-ZA" sz="2400" dirty="0"/>
          </a:p>
          <a:p>
            <a:pPr marL="285750" indent="-285750">
              <a:buFont typeface="Arial" panose="020B0604020202020204" pitchFamily="34" charset="0"/>
              <a:buChar char="•"/>
            </a:pPr>
            <a:r>
              <a:rPr lang="en-ZA" sz="2400" dirty="0"/>
              <a:t>Potential for improved systems integration</a:t>
            </a:r>
          </a:p>
          <a:p>
            <a:pPr marL="628650" lvl="1" indent="-285750"/>
            <a:r>
              <a:rPr lang="en-ZA" sz="2000" dirty="0"/>
              <a:t>Registration Data – Push/Pull?</a:t>
            </a:r>
          </a:p>
          <a:p>
            <a:pPr marL="628650" lvl="1" indent="-285750"/>
            <a:r>
              <a:rPr lang="en-ZA" sz="2000" dirty="0"/>
              <a:t>TOP Ups - Adjustments</a:t>
            </a:r>
          </a:p>
          <a:p>
            <a:pPr marL="628650" lvl="1" indent="-285750"/>
            <a:r>
              <a:rPr lang="en-ZA" sz="2000" dirty="0"/>
              <a:t>Academic Results</a:t>
            </a:r>
          </a:p>
          <a:p>
            <a:pPr marL="628650" lvl="1" indent="-285750"/>
            <a:r>
              <a:rPr lang="en-ZA" sz="2000" dirty="0"/>
              <a:t>Student Status</a:t>
            </a:r>
          </a:p>
          <a:p>
            <a:pPr marL="285750" indent="-285750">
              <a:buFont typeface="Arial" panose="020B0604020202020204" pitchFamily="34" charset="0"/>
              <a:buChar char="•"/>
            </a:pPr>
            <a:endParaRPr lang="en-ZA" sz="1600" dirty="0"/>
          </a:p>
          <a:p>
            <a:pPr marL="285750" indent="-285750">
              <a:buFont typeface="Arial" panose="020B0604020202020204" pitchFamily="34" charset="0"/>
              <a:buChar char="•"/>
            </a:pPr>
            <a:r>
              <a:rPr lang="en-ZA" sz="2200" dirty="0"/>
              <a:t>Improved Collaborative relationships between NSFAS, DHET, Institutions, 3</a:t>
            </a:r>
            <a:r>
              <a:rPr lang="en-ZA" sz="2200" baseline="30000" dirty="0"/>
              <a:t>rd</a:t>
            </a:r>
            <a:r>
              <a:rPr lang="en-ZA" sz="2200" dirty="0"/>
              <a:t> Party Providers and Government</a:t>
            </a:r>
          </a:p>
          <a:p>
            <a:pPr marL="285750" indent="-285750">
              <a:buFont typeface="Arial" panose="020B0604020202020204" pitchFamily="34" charset="0"/>
              <a:buChar char="•"/>
            </a:pPr>
            <a:endParaRPr lang="en-ZA" sz="1600" dirty="0"/>
          </a:p>
          <a:p>
            <a:pPr marL="285750" indent="-285750">
              <a:buFont typeface="Arial" panose="020B0604020202020204" pitchFamily="34" charset="0"/>
              <a:buChar char="•"/>
            </a:pPr>
            <a:endParaRPr lang="en-ZA" sz="1600" dirty="0"/>
          </a:p>
        </p:txBody>
      </p:sp>
      <p:sp>
        <p:nvSpPr>
          <p:cNvPr id="5" name="Slide Number Placeholder 4">
            <a:extLst>
              <a:ext uri="{FF2B5EF4-FFF2-40B4-BE49-F238E27FC236}">
                <a16:creationId xmlns:a16="http://schemas.microsoft.com/office/drawing/2014/main" xmlns="" id="{3E158C7A-90E4-43B4-8E76-CB61609096B4}"/>
              </a:ext>
            </a:extLst>
          </p:cNvPr>
          <p:cNvSpPr>
            <a:spLocks noGrp="1"/>
          </p:cNvSpPr>
          <p:nvPr>
            <p:ph type="sldNum" sz="quarter" idx="4"/>
          </p:nvPr>
        </p:nvSpPr>
        <p:spPr/>
        <p:txBody>
          <a:bodyPr/>
          <a:lstStyle/>
          <a:p>
            <a:fld id="{0CFEC368-1D7A-4F81-ABF6-AE0E36BAF64C}" type="slidenum">
              <a:rPr lang="en-US" smtClean="0"/>
              <a:pPr/>
              <a:t>15</a:t>
            </a:fld>
            <a:endParaRPr lang="en-US" dirty="0"/>
          </a:p>
        </p:txBody>
      </p:sp>
    </p:spTree>
    <p:extLst>
      <p:ext uri="{BB962C8B-B14F-4D97-AF65-F5344CB8AC3E}">
        <p14:creationId xmlns:p14="http://schemas.microsoft.com/office/powerpoint/2010/main" val="6713272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34FB15B-7DB4-46C3-9073-99961012B83F}"/>
              </a:ext>
            </a:extLst>
          </p:cNvPr>
          <p:cNvSpPr>
            <a:spLocks noGrp="1"/>
          </p:cNvSpPr>
          <p:nvPr>
            <p:ph type="title"/>
          </p:nvPr>
        </p:nvSpPr>
        <p:spPr>
          <a:xfrm>
            <a:off x="2382864" y="1569204"/>
            <a:ext cx="4231038" cy="1778431"/>
          </a:xfrm>
        </p:spPr>
        <p:txBody>
          <a:bodyPr>
            <a:normAutofit/>
          </a:bodyPr>
          <a:lstStyle/>
          <a:p>
            <a:r>
              <a:rPr lang="en-ZA" sz="6000" dirty="0">
                <a:solidFill>
                  <a:schemeClr val="accent4">
                    <a:lumMod val="75000"/>
                  </a:schemeClr>
                </a:solidFill>
              </a:rPr>
              <a:t>Thank you</a:t>
            </a:r>
            <a:endParaRPr lang="en-US" sz="6000" dirty="0">
              <a:solidFill>
                <a:schemeClr val="accent4">
                  <a:lumMod val="75000"/>
                </a:schemeClr>
              </a:solidFill>
            </a:endParaRPr>
          </a:p>
        </p:txBody>
      </p:sp>
    </p:spTree>
    <p:extLst>
      <p:ext uri="{BB962C8B-B14F-4D97-AF65-F5344CB8AC3E}">
        <p14:creationId xmlns:p14="http://schemas.microsoft.com/office/powerpoint/2010/main" val="6421789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D9E6C5D-EA70-4CF5-A945-92EB97E8F2CF}"/>
              </a:ext>
            </a:extLst>
          </p:cNvPr>
          <p:cNvSpPr>
            <a:spLocks noGrp="1"/>
          </p:cNvSpPr>
          <p:nvPr>
            <p:ph type="title"/>
          </p:nvPr>
        </p:nvSpPr>
        <p:spPr/>
        <p:txBody>
          <a:bodyPr/>
          <a:lstStyle/>
          <a:p>
            <a:r>
              <a:rPr lang="en-ZA" dirty="0">
                <a:solidFill>
                  <a:schemeClr val="accent4">
                    <a:lumMod val="75000"/>
                  </a:schemeClr>
                </a:solidFill>
              </a:rPr>
              <a:t>Discussion Points</a:t>
            </a:r>
            <a:endParaRPr lang="en-US" dirty="0">
              <a:solidFill>
                <a:schemeClr val="accent4">
                  <a:lumMod val="75000"/>
                </a:schemeClr>
              </a:solidFill>
            </a:endParaRPr>
          </a:p>
        </p:txBody>
      </p:sp>
      <p:sp>
        <p:nvSpPr>
          <p:cNvPr id="5" name="Text Placeholder 3">
            <a:extLst>
              <a:ext uri="{FF2B5EF4-FFF2-40B4-BE49-F238E27FC236}">
                <a16:creationId xmlns:a16="http://schemas.microsoft.com/office/drawing/2014/main" xmlns="" id="{6417B723-88CC-43D5-BB20-75F897856C20}"/>
              </a:ext>
            </a:extLst>
          </p:cNvPr>
          <p:cNvSpPr>
            <a:spLocks noGrp="1"/>
          </p:cNvSpPr>
          <p:nvPr>
            <p:ph type="body" sz="quarter" idx="13"/>
          </p:nvPr>
        </p:nvSpPr>
        <p:spPr>
          <a:xfrm>
            <a:off x="294085" y="999641"/>
            <a:ext cx="8221265" cy="3947561"/>
          </a:xfrm>
        </p:spPr>
        <p:txBody>
          <a:bodyPr>
            <a:normAutofit/>
          </a:bodyPr>
          <a:lstStyle/>
          <a:p>
            <a:pPr marL="557213" indent="-557213">
              <a:buFont typeface="Arial" panose="020B0604020202020204" pitchFamily="34" charset="0"/>
              <a:buAutoNum type="arabicPeriod"/>
            </a:pPr>
            <a:r>
              <a:rPr lang="en-ZA" sz="2700" dirty="0"/>
              <a:t>NSFAS Funding </a:t>
            </a:r>
          </a:p>
          <a:p>
            <a:pPr marL="557213" indent="-557213">
              <a:buAutoNum type="arabicPeriod"/>
            </a:pPr>
            <a:r>
              <a:rPr lang="en-ZA" sz="2700" dirty="0"/>
              <a:t>Close Out 2017/2018 Project</a:t>
            </a:r>
          </a:p>
          <a:p>
            <a:pPr marL="557213" indent="-557213">
              <a:buAutoNum type="arabicPeriod"/>
            </a:pPr>
            <a:r>
              <a:rPr lang="en-ZA" sz="2700" dirty="0"/>
              <a:t>2019 data exchange process </a:t>
            </a:r>
          </a:p>
          <a:p>
            <a:pPr marL="557213" indent="-557213">
              <a:buAutoNum type="arabicPeriod"/>
            </a:pPr>
            <a:r>
              <a:rPr lang="en-ZA" sz="2700" dirty="0"/>
              <a:t>2020 Data Exchange</a:t>
            </a:r>
          </a:p>
          <a:p>
            <a:pPr marL="557213" indent="-557213">
              <a:buAutoNum type="arabicPeriod"/>
            </a:pPr>
            <a:r>
              <a:rPr lang="en-ZA" sz="2700" dirty="0"/>
              <a:t>Envisioning the Future</a:t>
            </a:r>
          </a:p>
          <a:p>
            <a:pPr marL="557213" indent="-557213">
              <a:buAutoNum type="arabicPeriod"/>
            </a:pPr>
            <a:endParaRPr lang="en-ZA" sz="2700" dirty="0"/>
          </a:p>
        </p:txBody>
      </p:sp>
    </p:spTree>
    <p:extLst>
      <p:ext uri="{BB962C8B-B14F-4D97-AF65-F5344CB8AC3E}">
        <p14:creationId xmlns:p14="http://schemas.microsoft.com/office/powerpoint/2010/main" val="15428766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D9E6C5D-EA70-4CF5-A945-92EB97E8F2CF}"/>
              </a:ext>
            </a:extLst>
          </p:cNvPr>
          <p:cNvSpPr>
            <a:spLocks noGrp="1"/>
          </p:cNvSpPr>
          <p:nvPr>
            <p:ph type="title"/>
          </p:nvPr>
        </p:nvSpPr>
        <p:spPr>
          <a:xfrm>
            <a:off x="293508" y="196298"/>
            <a:ext cx="7215421" cy="623597"/>
          </a:xfrm>
        </p:spPr>
        <p:txBody>
          <a:bodyPr>
            <a:normAutofit/>
          </a:bodyPr>
          <a:lstStyle/>
          <a:p>
            <a:r>
              <a:rPr lang="en-ZA" sz="2000" dirty="0">
                <a:solidFill>
                  <a:schemeClr val="accent4">
                    <a:lumMod val="75000"/>
                  </a:schemeClr>
                </a:solidFill>
              </a:rPr>
              <a:t>NSFAS Award Processing Stages</a:t>
            </a:r>
            <a:endParaRPr lang="en-US" sz="2000" dirty="0">
              <a:solidFill>
                <a:schemeClr val="accent4">
                  <a:lumMod val="75000"/>
                </a:schemeClr>
              </a:solidFill>
            </a:endParaRPr>
          </a:p>
        </p:txBody>
      </p:sp>
      <p:graphicFrame>
        <p:nvGraphicFramePr>
          <p:cNvPr id="6" name="Diagram 5">
            <a:extLst>
              <a:ext uri="{FF2B5EF4-FFF2-40B4-BE49-F238E27FC236}">
                <a16:creationId xmlns:a16="http://schemas.microsoft.com/office/drawing/2014/main" xmlns="" id="{B42D1FD8-C516-45C0-B979-10D8814130C2}"/>
              </a:ext>
            </a:extLst>
          </p:cNvPr>
          <p:cNvGraphicFramePr/>
          <p:nvPr>
            <p:extLst>
              <p:ext uri="{D42A27DB-BD31-4B8C-83A1-F6EECF244321}">
                <p14:modId xmlns:p14="http://schemas.microsoft.com/office/powerpoint/2010/main" val="1446868088"/>
              </p:ext>
            </p:extLst>
          </p:nvPr>
        </p:nvGraphicFramePr>
        <p:xfrm>
          <a:off x="146755" y="1313481"/>
          <a:ext cx="8850491" cy="18033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Left Brace 6">
            <a:extLst>
              <a:ext uri="{FF2B5EF4-FFF2-40B4-BE49-F238E27FC236}">
                <a16:creationId xmlns:a16="http://schemas.microsoft.com/office/drawing/2014/main" xmlns="" id="{0A0397B3-69C3-4EB8-B121-48AC21B9CC6F}"/>
              </a:ext>
            </a:extLst>
          </p:cNvPr>
          <p:cNvSpPr/>
          <p:nvPr/>
        </p:nvSpPr>
        <p:spPr>
          <a:xfrm rot="16200000">
            <a:off x="2295571" y="633375"/>
            <a:ext cx="507322" cy="4828202"/>
          </a:xfrm>
          <a:prstGeom prst="leftBrace">
            <a:avLst>
              <a:gd name="adj1" fmla="val 8333"/>
              <a:gd name="adj2" fmla="val 48931"/>
            </a:avLst>
          </a:prstGeom>
        </p:spPr>
        <p:style>
          <a:lnRef idx="1">
            <a:schemeClr val="accent1"/>
          </a:lnRef>
          <a:fillRef idx="0">
            <a:schemeClr val="accent1"/>
          </a:fillRef>
          <a:effectRef idx="0">
            <a:schemeClr val="accent1"/>
          </a:effectRef>
          <a:fontRef idx="minor">
            <a:schemeClr val="tx1"/>
          </a:fontRef>
        </p:style>
        <p:txBody>
          <a:bodyPr rtlCol="0" anchor="ctr"/>
          <a:lstStyle/>
          <a:p>
            <a:pPr algn="ctr" defTabSz="685800"/>
            <a:endParaRPr lang="en-US" sz="1350">
              <a:solidFill>
                <a:prstClr val="black"/>
              </a:solidFill>
              <a:latin typeface="Calibri" panose="020F0502020204030204"/>
            </a:endParaRPr>
          </a:p>
        </p:txBody>
      </p:sp>
      <p:sp>
        <p:nvSpPr>
          <p:cNvPr id="8" name="Left Brace 7">
            <a:extLst>
              <a:ext uri="{FF2B5EF4-FFF2-40B4-BE49-F238E27FC236}">
                <a16:creationId xmlns:a16="http://schemas.microsoft.com/office/drawing/2014/main" xmlns="" id="{7E608627-EAEB-4E35-8465-899D8E4B5991}"/>
              </a:ext>
            </a:extLst>
          </p:cNvPr>
          <p:cNvSpPr/>
          <p:nvPr/>
        </p:nvSpPr>
        <p:spPr>
          <a:xfrm rot="16200000">
            <a:off x="6273066" y="1937412"/>
            <a:ext cx="460826" cy="2266627"/>
          </a:xfrm>
          <a:prstGeom prst="leftBrace">
            <a:avLst>
              <a:gd name="adj1" fmla="val 8333"/>
              <a:gd name="adj2" fmla="val 49687"/>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85800"/>
            <a:endParaRPr lang="en-US" sz="1350">
              <a:solidFill>
                <a:prstClr val="black"/>
              </a:solidFill>
              <a:latin typeface="Calibri" panose="020F0502020204030204"/>
            </a:endParaRPr>
          </a:p>
        </p:txBody>
      </p:sp>
      <p:sp>
        <p:nvSpPr>
          <p:cNvPr id="9" name="TextBox 8">
            <a:extLst>
              <a:ext uri="{FF2B5EF4-FFF2-40B4-BE49-F238E27FC236}">
                <a16:creationId xmlns:a16="http://schemas.microsoft.com/office/drawing/2014/main" xmlns="" id="{17A95BC0-FF99-477C-9E35-41F5A9719CE4}"/>
              </a:ext>
            </a:extLst>
          </p:cNvPr>
          <p:cNvSpPr txBox="1"/>
          <p:nvPr/>
        </p:nvSpPr>
        <p:spPr>
          <a:xfrm>
            <a:off x="146754" y="3309949"/>
            <a:ext cx="4700341" cy="646331"/>
          </a:xfrm>
          <a:prstGeom prst="rect">
            <a:avLst/>
          </a:prstGeom>
          <a:noFill/>
        </p:spPr>
        <p:txBody>
          <a:bodyPr wrap="square" rtlCol="0">
            <a:spAutoFit/>
          </a:bodyPr>
          <a:lstStyle/>
          <a:p>
            <a:pPr algn="ctr" defTabSz="685800"/>
            <a:r>
              <a:rPr lang="en-ZA" b="1" dirty="0" err="1">
                <a:solidFill>
                  <a:srgbClr val="4472C4">
                    <a:lumMod val="75000"/>
                  </a:srgbClr>
                </a:solidFill>
                <a:latin typeface="Calibri" panose="020F0502020204030204"/>
              </a:rPr>
              <a:t>Cordys</a:t>
            </a:r>
            <a:r>
              <a:rPr lang="en-ZA" b="1" dirty="0">
                <a:solidFill>
                  <a:srgbClr val="4472C4">
                    <a:lumMod val="75000"/>
                  </a:srgbClr>
                </a:solidFill>
                <a:latin typeface="Calibri" panose="020F0502020204030204"/>
              </a:rPr>
              <a:t> (Business Process Modelling)</a:t>
            </a:r>
          </a:p>
          <a:p>
            <a:pPr algn="ctr" defTabSz="685800"/>
            <a:r>
              <a:rPr lang="en-ZA" b="1" dirty="0">
                <a:solidFill>
                  <a:srgbClr val="4472C4">
                    <a:lumMod val="75000"/>
                  </a:srgbClr>
                </a:solidFill>
                <a:latin typeface="Calibri" panose="020F0502020204030204"/>
              </a:rPr>
              <a:t>“In-house”- developed System</a:t>
            </a:r>
            <a:endParaRPr lang="en-US" b="1" dirty="0">
              <a:solidFill>
                <a:srgbClr val="4472C4">
                  <a:lumMod val="75000"/>
                </a:srgbClr>
              </a:solidFill>
              <a:latin typeface="Calibri" panose="020F0502020204030204"/>
            </a:endParaRPr>
          </a:p>
        </p:txBody>
      </p:sp>
      <p:sp>
        <p:nvSpPr>
          <p:cNvPr id="10" name="TextBox 9">
            <a:extLst>
              <a:ext uri="{FF2B5EF4-FFF2-40B4-BE49-F238E27FC236}">
                <a16:creationId xmlns:a16="http://schemas.microsoft.com/office/drawing/2014/main" xmlns="" id="{9D77BC6A-F63F-4DD1-91C5-5569D8B5F59E}"/>
              </a:ext>
            </a:extLst>
          </p:cNvPr>
          <p:cNvSpPr txBox="1"/>
          <p:nvPr/>
        </p:nvSpPr>
        <p:spPr>
          <a:xfrm>
            <a:off x="5243272" y="3275079"/>
            <a:ext cx="2520412" cy="923330"/>
          </a:xfrm>
          <a:prstGeom prst="rect">
            <a:avLst/>
          </a:prstGeom>
          <a:noFill/>
        </p:spPr>
        <p:txBody>
          <a:bodyPr wrap="square" rtlCol="0">
            <a:spAutoFit/>
          </a:bodyPr>
          <a:lstStyle/>
          <a:p>
            <a:pPr algn="ctr" defTabSz="685800"/>
            <a:r>
              <a:rPr lang="en-ZA" b="1" dirty="0">
                <a:solidFill>
                  <a:srgbClr val="ED7D31">
                    <a:lumMod val="75000"/>
                  </a:srgbClr>
                </a:solidFill>
                <a:latin typeface="Calibri" panose="020F0502020204030204"/>
              </a:rPr>
              <a:t>Phoenix</a:t>
            </a:r>
          </a:p>
          <a:p>
            <a:pPr algn="ctr" defTabSz="685800"/>
            <a:r>
              <a:rPr lang="en-ZA" b="1" dirty="0">
                <a:solidFill>
                  <a:srgbClr val="ED7D31">
                    <a:lumMod val="75000"/>
                  </a:srgbClr>
                </a:solidFill>
                <a:latin typeface="Calibri" panose="020F0502020204030204"/>
              </a:rPr>
              <a:t>Student accounting System</a:t>
            </a:r>
            <a:endParaRPr lang="en-US" b="1" dirty="0">
              <a:solidFill>
                <a:srgbClr val="ED7D31">
                  <a:lumMod val="75000"/>
                </a:srgbClr>
              </a:solidFill>
              <a:latin typeface="Calibri" panose="020F0502020204030204"/>
            </a:endParaRPr>
          </a:p>
        </p:txBody>
      </p:sp>
      <p:sp>
        <p:nvSpPr>
          <p:cNvPr id="11" name="TextBox 10">
            <a:extLst>
              <a:ext uri="{FF2B5EF4-FFF2-40B4-BE49-F238E27FC236}">
                <a16:creationId xmlns:a16="http://schemas.microsoft.com/office/drawing/2014/main" xmlns="" id="{C1595AA6-417B-4B14-9CA0-1819B86D3E38}"/>
              </a:ext>
            </a:extLst>
          </p:cNvPr>
          <p:cNvSpPr txBox="1"/>
          <p:nvPr/>
        </p:nvSpPr>
        <p:spPr>
          <a:xfrm>
            <a:off x="7763684" y="3389759"/>
            <a:ext cx="1532395" cy="553998"/>
          </a:xfrm>
          <a:prstGeom prst="rect">
            <a:avLst/>
          </a:prstGeom>
          <a:noFill/>
        </p:spPr>
        <p:txBody>
          <a:bodyPr wrap="square" rtlCol="0">
            <a:spAutoFit/>
          </a:bodyPr>
          <a:lstStyle/>
          <a:p>
            <a:pPr algn="ctr" defTabSz="685800"/>
            <a:r>
              <a:rPr lang="en-ZA" sz="1500" b="1" dirty="0">
                <a:solidFill>
                  <a:prstClr val="black"/>
                </a:solidFill>
                <a:latin typeface="Calibri" panose="020F0502020204030204"/>
              </a:rPr>
              <a:t>NSFAS Wallet</a:t>
            </a:r>
          </a:p>
          <a:p>
            <a:pPr algn="ctr" defTabSz="685800"/>
            <a:r>
              <a:rPr lang="en-ZA" sz="1500" b="1" dirty="0">
                <a:solidFill>
                  <a:prstClr val="black"/>
                </a:solidFill>
                <a:latin typeface="Calibri" panose="020F0502020204030204"/>
              </a:rPr>
              <a:t>Or VIA FNB</a:t>
            </a:r>
            <a:endParaRPr lang="en-US" sz="1500" b="1" dirty="0">
              <a:solidFill>
                <a:prstClr val="black"/>
              </a:solidFill>
              <a:latin typeface="Calibri" panose="020F0502020204030204"/>
            </a:endParaRPr>
          </a:p>
        </p:txBody>
      </p:sp>
      <p:sp>
        <p:nvSpPr>
          <p:cNvPr id="13" name="Left Brace 12">
            <a:extLst>
              <a:ext uri="{FF2B5EF4-FFF2-40B4-BE49-F238E27FC236}">
                <a16:creationId xmlns:a16="http://schemas.microsoft.com/office/drawing/2014/main" xmlns="" id="{981226E8-1AB7-40CD-AD59-B50674601A88}"/>
              </a:ext>
            </a:extLst>
          </p:cNvPr>
          <p:cNvSpPr/>
          <p:nvPr/>
        </p:nvSpPr>
        <p:spPr>
          <a:xfrm rot="16200000">
            <a:off x="8312057" y="2628054"/>
            <a:ext cx="460826" cy="974458"/>
          </a:xfrm>
          <a:prstGeom prst="leftBrace">
            <a:avLst>
              <a:gd name="adj1" fmla="val 8333"/>
              <a:gd name="adj2" fmla="val 49687"/>
            </a:avLst>
          </a:prstGeom>
          <a:ln/>
        </p:spPr>
        <p:style>
          <a:lnRef idx="3">
            <a:schemeClr val="accent6"/>
          </a:lnRef>
          <a:fillRef idx="0">
            <a:schemeClr val="accent6"/>
          </a:fillRef>
          <a:effectRef idx="2">
            <a:schemeClr val="accent6"/>
          </a:effectRef>
          <a:fontRef idx="minor">
            <a:schemeClr val="tx1"/>
          </a:fontRef>
        </p:style>
        <p:txBody>
          <a:bodyPr rtlCol="0" anchor="ctr"/>
          <a:lstStyle/>
          <a:p>
            <a:pPr algn="ctr" defTabSz="685800"/>
            <a:endParaRPr lang="en-US" sz="1350">
              <a:solidFill>
                <a:prstClr val="black"/>
              </a:solidFill>
              <a:latin typeface="Calibri" panose="020F0502020204030204"/>
            </a:endParaRPr>
          </a:p>
        </p:txBody>
      </p:sp>
    </p:spTree>
    <p:extLst>
      <p:ext uri="{BB962C8B-B14F-4D97-AF65-F5344CB8AC3E}">
        <p14:creationId xmlns:p14="http://schemas.microsoft.com/office/powerpoint/2010/main" val="8822697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AFF47A-A55E-4D9B-B274-2582C3077AD2}"/>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xmlns="" id="{838E35C0-5DD1-4DD9-AF98-70B51FCCA5CC}"/>
              </a:ext>
            </a:extLst>
          </p:cNvPr>
          <p:cNvSpPr>
            <a:spLocks noGrp="1"/>
          </p:cNvSpPr>
          <p:nvPr>
            <p:ph type="body" sz="quarter" idx="13"/>
          </p:nvPr>
        </p:nvSpPr>
        <p:spPr/>
        <p:txBody>
          <a:bodyPr/>
          <a:lstStyle/>
          <a:p>
            <a:pPr algn="ctr"/>
            <a:r>
              <a:rPr lang="en-ZA" sz="2400" b="1" dirty="0">
                <a:solidFill>
                  <a:prstClr val="black"/>
                </a:solidFill>
                <a:latin typeface="Calibri" panose="020F0502020204030204"/>
              </a:rPr>
              <a:t>System problems still exist in virtually all processing stages</a:t>
            </a:r>
          </a:p>
          <a:p>
            <a:pPr algn="ctr"/>
            <a:r>
              <a:rPr lang="en-ZA" sz="2400" b="1" dirty="0">
                <a:solidFill>
                  <a:prstClr val="black"/>
                </a:solidFill>
                <a:latin typeface="Calibri" panose="020F0502020204030204"/>
              </a:rPr>
              <a:t>Systems Integration Challenges – Lots of manual interventions </a:t>
            </a:r>
          </a:p>
          <a:p>
            <a:pPr algn="ctr"/>
            <a:r>
              <a:rPr lang="en-US" sz="2400" b="1" dirty="0">
                <a:solidFill>
                  <a:prstClr val="black"/>
                </a:solidFill>
                <a:latin typeface="Calibri" panose="020F0502020204030204"/>
              </a:rPr>
              <a:t>Insufficient Operational, Management and BI Reporting</a:t>
            </a:r>
          </a:p>
          <a:p>
            <a:pPr algn="ctr"/>
            <a:r>
              <a:rPr lang="en-US" sz="2400" b="1" dirty="0">
                <a:solidFill>
                  <a:prstClr val="black"/>
                </a:solidFill>
                <a:latin typeface="Calibri" panose="020F0502020204030204"/>
              </a:rPr>
              <a:t>Cross-functional In-house systems knowledge a problem</a:t>
            </a:r>
          </a:p>
          <a:p>
            <a:endParaRPr lang="en-US" dirty="0"/>
          </a:p>
        </p:txBody>
      </p:sp>
    </p:spTree>
    <p:extLst>
      <p:ext uri="{BB962C8B-B14F-4D97-AF65-F5344CB8AC3E}">
        <p14:creationId xmlns:p14="http://schemas.microsoft.com/office/powerpoint/2010/main" val="3583471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xmlns="" id="{7F481043-A21C-474E-B4B5-599F22870AAF}"/>
              </a:ext>
            </a:extLst>
          </p:cNvPr>
          <p:cNvSpPr>
            <a:spLocks noGrp="1"/>
          </p:cNvSpPr>
          <p:nvPr>
            <p:ph type="sldNum" sz="quarter" idx="4"/>
          </p:nvPr>
        </p:nvSpPr>
        <p:spPr/>
        <p:txBody>
          <a:bodyPr/>
          <a:lstStyle/>
          <a:p>
            <a:fld id="{0CFEC368-1D7A-4F81-ABF6-AE0E36BAF64C}" type="slidenum">
              <a:rPr lang="en-US" smtClean="0"/>
              <a:pPr/>
              <a:t>5</a:t>
            </a:fld>
            <a:endParaRPr lang="en-US" dirty="0"/>
          </a:p>
        </p:txBody>
      </p:sp>
      <p:sp>
        <p:nvSpPr>
          <p:cNvPr id="8" name="TextBox 7">
            <a:extLst>
              <a:ext uri="{FF2B5EF4-FFF2-40B4-BE49-F238E27FC236}">
                <a16:creationId xmlns:a16="http://schemas.microsoft.com/office/drawing/2014/main" xmlns="" id="{AFB23B04-258D-455C-8C54-81DEDEAC77C5}"/>
              </a:ext>
            </a:extLst>
          </p:cNvPr>
          <p:cNvSpPr txBox="1"/>
          <p:nvPr/>
        </p:nvSpPr>
        <p:spPr>
          <a:xfrm>
            <a:off x="107504" y="3994487"/>
            <a:ext cx="8784976" cy="954107"/>
          </a:xfrm>
          <a:prstGeom prst="rect">
            <a:avLst/>
          </a:prstGeom>
          <a:noFill/>
        </p:spPr>
        <p:txBody>
          <a:bodyPr wrap="square" rtlCol="0">
            <a:spAutoFit/>
          </a:bodyPr>
          <a:lstStyle/>
          <a:p>
            <a:pPr marL="285750" indent="-285750">
              <a:buFont typeface="Arial" panose="020B0604020202020204" pitchFamily="34" charset="0"/>
              <a:buChar char="•"/>
            </a:pPr>
            <a:r>
              <a:rPr lang="en-ZA" sz="1400" dirty="0"/>
              <a:t>Whilst </a:t>
            </a:r>
            <a:r>
              <a:rPr lang="en-ZA" sz="1200" dirty="0"/>
              <a:t>there</a:t>
            </a:r>
            <a:r>
              <a:rPr lang="en-ZA" sz="1400" dirty="0"/>
              <a:t> were fewer errors </a:t>
            </a:r>
            <a:r>
              <a:rPr lang="en-ZA" sz="1400"/>
              <a:t>in 2018 </a:t>
            </a:r>
            <a:r>
              <a:rPr lang="en-ZA" sz="1400" dirty="0"/>
              <a:t>than </a:t>
            </a:r>
            <a:r>
              <a:rPr lang="en-ZA" sz="1400"/>
              <a:t>in 2017, </a:t>
            </a:r>
            <a:r>
              <a:rPr lang="en-ZA" sz="1400" dirty="0"/>
              <a:t>there are more unresolved errors. 2017 errors were largely processing errors that resulted in data mismatches.</a:t>
            </a:r>
          </a:p>
          <a:p>
            <a:pPr marL="285750" indent="-285750">
              <a:buFont typeface="Arial" panose="020B0604020202020204" pitchFamily="34" charset="0"/>
              <a:buChar char="•"/>
            </a:pPr>
            <a:r>
              <a:rPr lang="en-ZA" sz="1400" dirty="0"/>
              <a:t>The 2018 errors resolved were largely due to end-to-end processing glitches.</a:t>
            </a:r>
          </a:p>
          <a:p>
            <a:pPr marL="285750" indent="-285750">
              <a:buFont typeface="Arial" panose="020B0604020202020204" pitchFamily="34" charset="0"/>
              <a:buChar char="•"/>
            </a:pPr>
            <a:r>
              <a:rPr lang="en-ZA" sz="1400" dirty="0"/>
              <a:t>2019 Errors are mainly due to students who did not sign Agreements in previous years.</a:t>
            </a:r>
          </a:p>
        </p:txBody>
      </p:sp>
      <p:pic>
        <p:nvPicPr>
          <p:cNvPr id="3" name="Picture 2">
            <a:extLst>
              <a:ext uri="{FF2B5EF4-FFF2-40B4-BE49-F238E27FC236}">
                <a16:creationId xmlns:a16="http://schemas.microsoft.com/office/drawing/2014/main" xmlns="" id="{C0144B62-84D8-46CC-857E-8E560D4F3B88}"/>
              </a:ext>
            </a:extLst>
          </p:cNvPr>
          <p:cNvPicPr>
            <a:picLocks noChangeAspect="1"/>
          </p:cNvPicPr>
          <p:nvPr/>
        </p:nvPicPr>
        <p:blipFill>
          <a:blip r:embed="rId2"/>
          <a:stretch>
            <a:fillRect/>
          </a:stretch>
        </p:blipFill>
        <p:spPr>
          <a:xfrm>
            <a:off x="2051720" y="606764"/>
            <a:ext cx="5230132" cy="3333138"/>
          </a:xfrm>
          <a:prstGeom prst="rect">
            <a:avLst/>
          </a:prstGeom>
        </p:spPr>
      </p:pic>
      <p:sp>
        <p:nvSpPr>
          <p:cNvPr id="9" name="Title 2">
            <a:extLst>
              <a:ext uri="{FF2B5EF4-FFF2-40B4-BE49-F238E27FC236}">
                <a16:creationId xmlns:a16="http://schemas.microsoft.com/office/drawing/2014/main" xmlns="" id="{7C4C6BFA-4D90-4082-9AE3-8E120FC2F505}"/>
              </a:ext>
            </a:extLst>
          </p:cNvPr>
          <p:cNvSpPr>
            <a:spLocks noGrp="1"/>
          </p:cNvSpPr>
          <p:nvPr>
            <p:ph type="title"/>
          </p:nvPr>
        </p:nvSpPr>
        <p:spPr>
          <a:xfrm>
            <a:off x="293508" y="123478"/>
            <a:ext cx="6164442" cy="359228"/>
          </a:xfrm>
        </p:spPr>
        <p:txBody>
          <a:bodyPr>
            <a:normAutofit fontScale="90000"/>
          </a:bodyPr>
          <a:lstStyle/>
          <a:p>
            <a:r>
              <a:rPr lang="en-ZA" sz="2800" b="1" dirty="0">
                <a:solidFill>
                  <a:schemeClr val="accent4">
                    <a:lumMod val="75000"/>
                  </a:schemeClr>
                </a:solidFill>
              </a:rPr>
              <a:t>Data Integrity</a:t>
            </a:r>
            <a:endParaRPr lang="en-US" sz="2800" b="1" dirty="0">
              <a:solidFill>
                <a:schemeClr val="accent4">
                  <a:lumMod val="75000"/>
                </a:schemeClr>
              </a:solidFill>
            </a:endParaRPr>
          </a:p>
        </p:txBody>
      </p:sp>
    </p:spTree>
    <p:extLst>
      <p:ext uri="{BB962C8B-B14F-4D97-AF65-F5344CB8AC3E}">
        <p14:creationId xmlns:p14="http://schemas.microsoft.com/office/powerpoint/2010/main" val="32787969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xmlns="" id="{E401FA52-0F83-46E5-9309-F35B74BA0702}"/>
              </a:ext>
            </a:extLst>
          </p:cNvPr>
          <p:cNvSpPr>
            <a:spLocks noGrp="1"/>
          </p:cNvSpPr>
          <p:nvPr>
            <p:ph type="sldNum" sz="quarter" idx="4"/>
          </p:nvPr>
        </p:nvSpPr>
        <p:spPr/>
        <p:txBody>
          <a:bodyPr/>
          <a:lstStyle/>
          <a:p>
            <a:fld id="{0CFEC368-1D7A-4F81-ABF6-AE0E36BAF64C}" type="slidenum">
              <a:rPr lang="en-US" smtClean="0"/>
              <a:pPr/>
              <a:t>6</a:t>
            </a:fld>
            <a:endParaRPr lang="en-US" dirty="0"/>
          </a:p>
        </p:txBody>
      </p:sp>
      <p:sp>
        <p:nvSpPr>
          <p:cNvPr id="4" name="TextBox 3">
            <a:extLst>
              <a:ext uri="{FF2B5EF4-FFF2-40B4-BE49-F238E27FC236}">
                <a16:creationId xmlns:a16="http://schemas.microsoft.com/office/drawing/2014/main" xmlns="" id="{DDB64BA3-A5DA-486C-AC5E-A111BF6F539D}"/>
              </a:ext>
            </a:extLst>
          </p:cNvPr>
          <p:cNvSpPr txBox="1"/>
          <p:nvPr/>
        </p:nvSpPr>
        <p:spPr>
          <a:xfrm>
            <a:off x="611559" y="4299942"/>
            <a:ext cx="7704856" cy="784830"/>
          </a:xfrm>
          <a:prstGeom prst="rect">
            <a:avLst/>
          </a:prstGeom>
          <a:noFill/>
        </p:spPr>
        <p:txBody>
          <a:bodyPr wrap="square" rtlCol="0">
            <a:spAutoFit/>
          </a:bodyPr>
          <a:lstStyle/>
          <a:p>
            <a:r>
              <a:rPr lang="en-ZA" sz="900" dirty="0"/>
              <a:t>The “Data Mismatch between Award and Disbursement” is exceptionally high in 2017. This category included cases where NSFAS paid the wrong student or university.</a:t>
            </a:r>
          </a:p>
          <a:p>
            <a:endParaRPr lang="en-ZA" sz="900" dirty="0"/>
          </a:p>
          <a:p>
            <a:r>
              <a:rPr lang="en-ZA" sz="900" dirty="0"/>
              <a:t>The “Unsigned agreements but Funded” category is highest. From 2017, all students should have signed agreements that extended for the duration of the course. If not, all amounts paid are irregular. Most of the errors in 2019 emanate from returning students that did not sign previously.</a:t>
            </a:r>
            <a:endParaRPr lang="en-US" sz="900" dirty="0"/>
          </a:p>
        </p:txBody>
      </p:sp>
      <p:pic>
        <p:nvPicPr>
          <p:cNvPr id="9" name="Picture 8">
            <a:extLst>
              <a:ext uri="{FF2B5EF4-FFF2-40B4-BE49-F238E27FC236}">
                <a16:creationId xmlns:a16="http://schemas.microsoft.com/office/drawing/2014/main" xmlns="" id="{8F1DEFA6-4A65-4AA1-873F-8C447B807DEA}"/>
              </a:ext>
            </a:extLst>
          </p:cNvPr>
          <p:cNvPicPr>
            <a:picLocks noChangeAspect="1"/>
          </p:cNvPicPr>
          <p:nvPr/>
        </p:nvPicPr>
        <p:blipFill>
          <a:blip r:embed="rId2"/>
          <a:stretch>
            <a:fillRect/>
          </a:stretch>
        </p:blipFill>
        <p:spPr>
          <a:xfrm>
            <a:off x="2011995" y="661981"/>
            <a:ext cx="5149131" cy="3709969"/>
          </a:xfrm>
          <a:prstGeom prst="rect">
            <a:avLst/>
          </a:prstGeom>
        </p:spPr>
      </p:pic>
      <p:sp>
        <p:nvSpPr>
          <p:cNvPr id="10" name="Title 2">
            <a:extLst>
              <a:ext uri="{FF2B5EF4-FFF2-40B4-BE49-F238E27FC236}">
                <a16:creationId xmlns:a16="http://schemas.microsoft.com/office/drawing/2014/main" xmlns="" id="{7E669AC9-E2DA-476C-9F51-F82CF74424B5}"/>
              </a:ext>
            </a:extLst>
          </p:cNvPr>
          <p:cNvSpPr>
            <a:spLocks noGrp="1"/>
          </p:cNvSpPr>
          <p:nvPr>
            <p:ph type="title"/>
          </p:nvPr>
        </p:nvSpPr>
        <p:spPr>
          <a:xfrm>
            <a:off x="293508" y="123478"/>
            <a:ext cx="6164442" cy="359228"/>
          </a:xfrm>
        </p:spPr>
        <p:txBody>
          <a:bodyPr>
            <a:normAutofit fontScale="90000"/>
          </a:bodyPr>
          <a:lstStyle/>
          <a:p>
            <a:r>
              <a:rPr lang="en-ZA" sz="2800" b="1" dirty="0">
                <a:solidFill>
                  <a:schemeClr val="accent4">
                    <a:lumMod val="75000"/>
                  </a:schemeClr>
                </a:solidFill>
              </a:rPr>
              <a:t>Data Integrity</a:t>
            </a:r>
            <a:endParaRPr lang="en-US" sz="2800" b="1" dirty="0">
              <a:solidFill>
                <a:schemeClr val="accent4">
                  <a:lumMod val="75000"/>
                </a:schemeClr>
              </a:solidFill>
            </a:endParaRPr>
          </a:p>
        </p:txBody>
      </p:sp>
    </p:spTree>
    <p:extLst>
      <p:ext uri="{BB962C8B-B14F-4D97-AF65-F5344CB8AC3E}">
        <p14:creationId xmlns:p14="http://schemas.microsoft.com/office/powerpoint/2010/main" val="2581768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B3E6DC2-BED7-4E5C-8C90-92CCBD7B67FB}"/>
              </a:ext>
            </a:extLst>
          </p:cNvPr>
          <p:cNvSpPr>
            <a:spLocks noGrp="1"/>
          </p:cNvSpPr>
          <p:nvPr>
            <p:ph type="title"/>
          </p:nvPr>
        </p:nvSpPr>
        <p:spPr/>
        <p:txBody>
          <a:bodyPr vert="horz" lIns="0" tIns="45720" rIns="0" bIns="0" rtlCol="0" anchor="b" anchorCtr="0">
            <a:normAutofit fontScale="90000"/>
          </a:bodyPr>
          <a:lstStyle/>
          <a:p>
            <a:r>
              <a:rPr lang="en-ZA" sz="2800" b="1" dirty="0">
                <a:solidFill>
                  <a:schemeClr val="accent4">
                    <a:lumMod val="75000"/>
                  </a:schemeClr>
                </a:solidFill>
              </a:rPr>
              <a:t>Root Causes of Errors</a:t>
            </a:r>
            <a:endParaRPr lang="en-US" sz="2800" b="1" dirty="0">
              <a:solidFill>
                <a:schemeClr val="accent4">
                  <a:lumMod val="75000"/>
                </a:schemeClr>
              </a:solidFill>
            </a:endParaRPr>
          </a:p>
        </p:txBody>
      </p:sp>
      <p:sp>
        <p:nvSpPr>
          <p:cNvPr id="3" name="Text Placeholder 2">
            <a:extLst>
              <a:ext uri="{FF2B5EF4-FFF2-40B4-BE49-F238E27FC236}">
                <a16:creationId xmlns:a16="http://schemas.microsoft.com/office/drawing/2014/main" xmlns="" id="{E39F74E1-8B35-4139-942F-CAA1F529D38A}"/>
              </a:ext>
            </a:extLst>
          </p:cNvPr>
          <p:cNvSpPr>
            <a:spLocks noGrp="1"/>
          </p:cNvSpPr>
          <p:nvPr>
            <p:ph type="body" sz="quarter" idx="14"/>
          </p:nvPr>
        </p:nvSpPr>
        <p:spPr>
          <a:xfrm>
            <a:off x="633129" y="1224170"/>
            <a:ext cx="7772160" cy="3615832"/>
          </a:xfrm>
        </p:spPr>
        <p:txBody>
          <a:bodyPr>
            <a:normAutofit fontScale="85000" lnSpcReduction="20000"/>
          </a:bodyPr>
          <a:lstStyle/>
          <a:p>
            <a:pPr marL="285750" indent="-285750">
              <a:buFont typeface="Arial" panose="020B0604020202020204" pitchFamily="34" charset="0"/>
              <a:buChar char="•"/>
            </a:pPr>
            <a:r>
              <a:rPr lang="en-ZA" sz="1600" dirty="0"/>
              <a:t>The core ICT Systems are not adequately aligned to efficiently, effectively and accurately fulfil the NSFAS mandate.</a:t>
            </a:r>
          </a:p>
          <a:p>
            <a:pPr marL="285750" indent="-285750">
              <a:buFont typeface="Arial" panose="020B0604020202020204" pitchFamily="34" charset="0"/>
              <a:buChar char="•"/>
            </a:pPr>
            <a:endParaRPr lang="en-ZA" sz="1600" dirty="0"/>
          </a:p>
          <a:p>
            <a:pPr marL="285750" indent="-285750">
              <a:buFont typeface="Arial" panose="020B0604020202020204" pitchFamily="34" charset="0"/>
              <a:buChar char="•"/>
            </a:pPr>
            <a:r>
              <a:rPr lang="en-ZA" sz="1600" dirty="0"/>
              <a:t>Extremely Poor Systems Design.</a:t>
            </a:r>
          </a:p>
          <a:p>
            <a:pPr marL="285750" indent="-285750">
              <a:buFont typeface="Arial" panose="020B0604020202020204" pitchFamily="34" charset="0"/>
              <a:buChar char="•"/>
            </a:pPr>
            <a:endParaRPr lang="en-ZA" sz="1600" dirty="0"/>
          </a:p>
          <a:p>
            <a:pPr marL="285750" indent="-285750">
              <a:buFont typeface="Arial" panose="020B0604020202020204" pitchFamily="34" charset="0"/>
              <a:buChar char="•"/>
            </a:pPr>
            <a:r>
              <a:rPr lang="en-ZA" sz="1600" dirty="0"/>
              <a:t>Poor systems integration of In-house systems leading to data integrity problems</a:t>
            </a:r>
          </a:p>
          <a:p>
            <a:pPr marL="285750" indent="-285750">
              <a:buFont typeface="Arial" panose="020B0604020202020204" pitchFamily="34" charset="0"/>
              <a:buChar char="•"/>
            </a:pPr>
            <a:endParaRPr lang="en-ZA" sz="1600" dirty="0"/>
          </a:p>
          <a:p>
            <a:pPr marL="285750" indent="-285750">
              <a:buFont typeface="Arial" panose="020B0604020202020204" pitchFamily="34" charset="0"/>
              <a:buChar char="•"/>
            </a:pPr>
            <a:r>
              <a:rPr lang="en-ZA" sz="1600" dirty="0"/>
              <a:t>Poor integration between NSFAS and Institutions as well as insufficient data integrity checks.</a:t>
            </a:r>
          </a:p>
          <a:p>
            <a:pPr marL="285750" indent="-285750">
              <a:buFont typeface="Arial" panose="020B0604020202020204" pitchFamily="34" charset="0"/>
              <a:buChar char="•"/>
            </a:pPr>
            <a:endParaRPr lang="en-ZA" sz="1600" dirty="0"/>
          </a:p>
          <a:p>
            <a:pPr marL="285750" indent="-285750">
              <a:buFont typeface="Arial" panose="020B0604020202020204" pitchFamily="34" charset="0"/>
              <a:buChar char="•"/>
            </a:pPr>
            <a:r>
              <a:rPr lang="en-ZA" sz="1600" dirty="0"/>
              <a:t>NSFAS was assessed to be at the lowest level of ICT Corporate Governance (CGICT Level 1)</a:t>
            </a:r>
          </a:p>
          <a:p>
            <a:pPr marL="285750" indent="-285750">
              <a:buFont typeface="Arial" panose="020B0604020202020204" pitchFamily="34" charset="0"/>
              <a:buChar char="•"/>
            </a:pPr>
            <a:endParaRPr lang="en-ZA" sz="1600" dirty="0"/>
          </a:p>
          <a:p>
            <a:pPr marL="285750" indent="-285750">
              <a:buFont typeface="Arial" panose="020B0604020202020204" pitchFamily="34" charset="0"/>
              <a:buChar char="•"/>
            </a:pPr>
            <a:r>
              <a:rPr lang="en-ZA" sz="1600" dirty="0"/>
              <a:t>Silo approach to end-to-end processing that requires collective, managerial oversight.</a:t>
            </a:r>
          </a:p>
          <a:p>
            <a:pPr marL="285750" indent="-285750">
              <a:buFont typeface="Arial" panose="020B0604020202020204" pitchFamily="34" charset="0"/>
              <a:buChar char="•"/>
            </a:pPr>
            <a:endParaRPr lang="en-ZA" sz="1600" dirty="0"/>
          </a:p>
          <a:p>
            <a:pPr marL="285750" indent="-285750">
              <a:buFont typeface="Arial" panose="020B0604020202020204" pitchFamily="34" charset="0"/>
              <a:buChar char="•"/>
            </a:pPr>
            <a:r>
              <a:rPr lang="en-ZA" sz="1600" dirty="0"/>
              <a:t>Grossly insufficient and inaccurate operational, management and BI reporting.</a:t>
            </a:r>
          </a:p>
          <a:p>
            <a:pPr marL="285750" indent="-285750">
              <a:buFont typeface="Arial" panose="020B0604020202020204" pitchFamily="34" charset="0"/>
              <a:buChar char="•"/>
            </a:pPr>
            <a:endParaRPr lang="en-ZA" sz="1600" dirty="0"/>
          </a:p>
          <a:p>
            <a:pPr marL="285750" indent="-285750">
              <a:buFont typeface="Arial" panose="020B0604020202020204" pitchFamily="34" charset="0"/>
              <a:buChar char="•"/>
            </a:pPr>
            <a:r>
              <a:rPr lang="en-ZA" sz="1600" dirty="0"/>
              <a:t>Lack of Systems knowledge</a:t>
            </a:r>
          </a:p>
        </p:txBody>
      </p:sp>
      <p:sp>
        <p:nvSpPr>
          <p:cNvPr id="5" name="Slide Number Placeholder 4">
            <a:extLst>
              <a:ext uri="{FF2B5EF4-FFF2-40B4-BE49-F238E27FC236}">
                <a16:creationId xmlns:a16="http://schemas.microsoft.com/office/drawing/2014/main" xmlns="" id="{3E158C7A-90E4-43B4-8E76-CB61609096B4}"/>
              </a:ext>
            </a:extLst>
          </p:cNvPr>
          <p:cNvSpPr>
            <a:spLocks noGrp="1"/>
          </p:cNvSpPr>
          <p:nvPr>
            <p:ph type="sldNum" sz="quarter" idx="4"/>
          </p:nvPr>
        </p:nvSpPr>
        <p:spPr/>
        <p:txBody>
          <a:bodyPr/>
          <a:lstStyle/>
          <a:p>
            <a:fld id="{0CFEC368-1D7A-4F81-ABF6-AE0E36BAF64C}" type="slidenum">
              <a:rPr lang="en-US" smtClean="0"/>
              <a:pPr/>
              <a:t>7</a:t>
            </a:fld>
            <a:endParaRPr lang="en-US" dirty="0"/>
          </a:p>
        </p:txBody>
      </p:sp>
    </p:spTree>
    <p:extLst>
      <p:ext uri="{BB962C8B-B14F-4D97-AF65-F5344CB8AC3E}">
        <p14:creationId xmlns:p14="http://schemas.microsoft.com/office/powerpoint/2010/main" val="32882148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xmlns="" id="{85CE5F79-8BF6-45F7-962F-8C4B2FB78CEE}"/>
              </a:ext>
            </a:extLst>
          </p:cNvPr>
          <p:cNvSpPr>
            <a:spLocks noGrp="1"/>
          </p:cNvSpPr>
          <p:nvPr>
            <p:ph type="sldNum" sz="quarter" idx="4"/>
          </p:nvPr>
        </p:nvSpPr>
        <p:spPr/>
        <p:txBody>
          <a:bodyPr/>
          <a:lstStyle/>
          <a:p>
            <a:fld id="{0CFEC368-1D7A-4F81-ABF6-AE0E36BAF64C}" type="slidenum">
              <a:rPr lang="en-US" smtClean="0"/>
              <a:pPr/>
              <a:t>8</a:t>
            </a:fld>
            <a:endParaRPr lang="en-US" dirty="0"/>
          </a:p>
        </p:txBody>
      </p:sp>
      <p:sp>
        <p:nvSpPr>
          <p:cNvPr id="14" name="TextBox 13">
            <a:extLst>
              <a:ext uri="{FF2B5EF4-FFF2-40B4-BE49-F238E27FC236}">
                <a16:creationId xmlns:a16="http://schemas.microsoft.com/office/drawing/2014/main" xmlns="" id="{783A432C-F6A0-44C5-9AB3-11F41C6B0EE0}"/>
              </a:ext>
            </a:extLst>
          </p:cNvPr>
          <p:cNvSpPr txBox="1"/>
          <p:nvPr/>
        </p:nvSpPr>
        <p:spPr>
          <a:xfrm>
            <a:off x="3987264" y="2982368"/>
            <a:ext cx="4968552" cy="646331"/>
          </a:xfrm>
          <a:prstGeom prst="rect">
            <a:avLst/>
          </a:prstGeom>
          <a:solidFill>
            <a:schemeClr val="accent4">
              <a:lumMod val="20000"/>
              <a:lumOff val="80000"/>
            </a:schemeClr>
          </a:solidFill>
        </p:spPr>
        <p:txBody>
          <a:bodyPr wrap="square" rtlCol="0">
            <a:spAutoFit/>
          </a:bodyPr>
          <a:lstStyle/>
          <a:p>
            <a:r>
              <a:rPr lang="en-ZA" b="1" dirty="0"/>
              <a:t>NSFAS incorrectly disbursed R 387 million to TVET colleges in 2017/2018</a:t>
            </a:r>
            <a:endParaRPr lang="en-US" b="1" dirty="0"/>
          </a:p>
        </p:txBody>
      </p:sp>
      <p:sp>
        <p:nvSpPr>
          <p:cNvPr id="16" name="TextBox 15">
            <a:extLst>
              <a:ext uri="{FF2B5EF4-FFF2-40B4-BE49-F238E27FC236}">
                <a16:creationId xmlns:a16="http://schemas.microsoft.com/office/drawing/2014/main" xmlns="" id="{E4F1E078-FA8A-418E-B49F-7CF72E07B7F9}"/>
              </a:ext>
            </a:extLst>
          </p:cNvPr>
          <p:cNvSpPr txBox="1"/>
          <p:nvPr/>
        </p:nvSpPr>
        <p:spPr>
          <a:xfrm>
            <a:off x="3987264" y="3940463"/>
            <a:ext cx="5184576" cy="738664"/>
          </a:xfrm>
          <a:prstGeom prst="rect">
            <a:avLst/>
          </a:prstGeom>
          <a:noFill/>
        </p:spPr>
        <p:txBody>
          <a:bodyPr wrap="square" rtlCol="0">
            <a:spAutoFit/>
          </a:bodyPr>
          <a:lstStyle/>
          <a:p>
            <a:pPr marL="228600" indent="-228600">
              <a:buFont typeface="+mj-lt"/>
              <a:buAutoNum type="arabicPeriod"/>
            </a:pPr>
            <a:r>
              <a:rPr lang="en-ZA" sz="1050" dirty="0"/>
              <a:t>2019 Figures are year-to-date. Trimester 3 data will still need to be processed</a:t>
            </a:r>
          </a:p>
          <a:p>
            <a:pPr marL="228600" indent="-228600">
              <a:buFont typeface="+mj-lt"/>
              <a:buAutoNum type="arabicPeriod"/>
            </a:pPr>
            <a:r>
              <a:rPr lang="en-ZA" sz="1050" dirty="0"/>
              <a:t>2019 Accuracy levels currently stand at 99%. </a:t>
            </a:r>
          </a:p>
          <a:p>
            <a:pPr marL="228600" indent="-228600">
              <a:buFont typeface="+mj-lt"/>
              <a:buAutoNum type="arabicPeriod"/>
            </a:pPr>
            <a:r>
              <a:rPr lang="en-ZA" sz="1050" dirty="0"/>
              <a:t>The 2019 errors (1%) are largely due to returning students who did not sign agreements at the commencement of their course in previous years. </a:t>
            </a:r>
            <a:endParaRPr lang="en-US" sz="1050" dirty="0"/>
          </a:p>
        </p:txBody>
      </p:sp>
      <p:graphicFrame>
        <p:nvGraphicFramePr>
          <p:cNvPr id="7" name="Chart 6">
            <a:extLst>
              <a:ext uri="{FF2B5EF4-FFF2-40B4-BE49-F238E27FC236}">
                <a16:creationId xmlns:a16="http://schemas.microsoft.com/office/drawing/2014/main" xmlns="" id="{E28DEC23-A822-4A0A-812B-7B57AC2B5AFD}"/>
              </a:ext>
            </a:extLst>
          </p:cNvPr>
          <p:cNvGraphicFramePr>
            <a:graphicFrameLocks/>
          </p:cNvGraphicFramePr>
          <p:nvPr>
            <p:extLst>
              <p:ext uri="{D42A27DB-BD31-4B8C-83A1-F6EECF244321}">
                <p14:modId xmlns:p14="http://schemas.microsoft.com/office/powerpoint/2010/main" val="2292909325"/>
              </p:ext>
            </p:extLst>
          </p:nvPr>
        </p:nvGraphicFramePr>
        <p:xfrm>
          <a:off x="-13522" y="2859781"/>
          <a:ext cx="4133850" cy="27400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Table 2">
            <a:extLst>
              <a:ext uri="{FF2B5EF4-FFF2-40B4-BE49-F238E27FC236}">
                <a16:creationId xmlns:a16="http://schemas.microsoft.com/office/drawing/2014/main" xmlns="" id="{BCD18850-D4B9-4D92-B1F6-182BDDC713D0}"/>
              </a:ext>
            </a:extLst>
          </p:cNvPr>
          <p:cNvGraphicFramePr>
            <a:graphicFrameLocks noGrp="1"/>
          </p:cNvGraphicFramePr>
          <p:nvPr>
            <p:extLst>
              <p:ext uri="{D42A27DB-BD31-4B8C-83A1-F6EECF244321}">
                <p14:modId xmlns:p14="http://schemas.microsoft.com/office/powerpoint/2010/main" val="2377424132"/>
              </p:ext>
            </p:extLst>
          </p:nvPr>
        </p:nvGraphicFramePr>
        <p:xfrm>
          <a:off x="381192" y="-26629"/>
          <a:ext cx="8079241" cy="3046413"/>
        </p:xfrm>
        <a:graphic>
          <a:graphicData uri="http://schemas.openxmlformats.org/drawingml/2006/table">
            <a:tbl>
              <a:tblPr/>
              <a:tblGrid>
                <a:gridCol w="582944">
                  <a:extLst>
                    <a:ext uri="{9D8B030D-6E8A-4147-A177-3AD203B41FA5}">
                      <a16:colId xmlns:a16="http://schemas.microsoft.com/office/drawing/2014/main" xmlns="" val="1938399496"/>
                    </a:ext>
                  </a:extLst>
                </a:gridCol>
                <a:gridCol w="1080875">
                  <a:extLst>
                    <a:ext uri="{9D8B030D-6E8A-4147-A177-3AD203B41FA5}">
                      <a16:colId xmlns:a16="http://schemas.microsoft.com/office/drawing/2014/main" xmlns="" val="3875487547"/>
                    </a:ext>
                  </a:extLst>
                </a:gridCol>
                <a:gridCol w="874416">
                  <a:extLst>
                    <a:ext uri="{9D8B030D-6E8A-4147-A177-3AD203B41FA5}">
                      <a16:colId xmlns:a16="http://schemas.microsoft.com/office/drawing/2014/main" xmlns="" val="148712547"/>
                    </a:ext>
                  </a:extLst>
                </a:gridCol>
                <a:gridCol w="1047478">
                  <a:extLst>
                    <a:ext uri="{9D8B030D-6E8A-4147-A177-3AD203B41FA5}">
                      <a16:colId xmlns:a16="http://schemas.microsoft.com/office/drawing/2014/main" xmlns="" val="2358399664"/>
                    </a:ext>
                  </a:extLst>
                </a:gridCol>
                <a:gridCol w="595089">
                  <a:extLst>
                    <a:ext uri="{9D8B030D-6E8A-4147-A177-3AD203B41FA5}">
                      <a16:colId xmlns:a16="http://schemas.microsoft.com/office/drawing/2014/main" xmlns="" val="770045055"/>
                    </a:ext>
                  </a:extLst>
                </a:gridCol>
                <a:gridCol w="910850">
                  <a:extLst>
                    <a:ext uri="{9D8B030D-6E8A-4147-A177-3AD203B41FA5}">
                      <a16:colId xmlns:a16="http://schemas.microsoft.com/office/drawing/2014/main" xmlns="" val="11089901"/>
                    </a:ext>
                  </a:extLst>
                </a:gridCol>
                <a:gridCol w="995864">
                  <a:extLst>
                    <a:ext uri="{9D8B030D-6E8A-4147-A177-3AD203B41FA5}">
                      <a16:colId xmlns:a16="http://schemas.microsoft.com/office/drawing/2014/main" xmlns="" val="12354078"/>
                    </a:ext>
                  </a:extLst>
                </a:gridCol>
                <a:gridCol w="1080875">
                  <a:extLst>
                    <a:ext uri="{9D8B030D-6E8A-4147-A177-3AD203B41FA5}">
                      <a16:colId xmlns:a16="http://schemas.microsoft.com/office/drawing/2014/main" xmlns="" val="1679858947"/>
                    </a:ext>
                  </a:extLst>
                </a:gridCol>
                <a:gridCol w="910850">
                  <a:extLst>
                    <a:ext uri="{9D8B030D-6E8A-4147-A177-3AD203B41FA5}">
                      <a16:colId xmlns:a16="http://schemas.microsoft.com/office/drawing/2014/main" xmlns="" val="3360211624"/>
                    </a:ext>
                  </a:extLst>
                </a:gridCol>
              </a:tblGrid>
              <a:tr h="177117">
                <a:tc gridSpan="2">
                  <a:txBody>
                    <a:bodyPr/>
                    <a:lstStyle/>
                    <a:p>
                      <a:pPr algn="l" fontAlgn="b"/>
                      <a:r>
                        <a:rPr lang="en-US" sz="1000" b="0" i="0" u="none" strike="noStrike">
                          <a:solidFill>
                            <a:srgbClr val="FF0000"/>
                          </a:solidFill>
                          <a:effectLst/>
                          <a:latin typeface="Calibri" panose="020F0502020204030204" pitchFamily="34" charset="0"/>
                        </a:rPr>
                        <a:t>Data as at 20/09/2019</a:t>
                      </a:r>
                    </a:p>
                  </a:txBody>
                  <a:tcPr marL="8434" marR="8434" marT="8434"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34" marR="8434" marT="8434"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34" marR="8434" marT="8434"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34" marR="8434" marT="8434"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34" marR="8434" marT="8434"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34" marR="8434" marT="8434"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34" marR="8434" marT="8434"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34" marR="8434" marT="8434"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158082657"/>
                  </a:ext>
                </a:extLst>
              </a:tr>
              <a:tr h="514483">
                <a:tc>
                  <a:txBody>
                    <a:bodyPr/>
                    <a:lstStyle/>
                    <a:p>
                      <a:pPr algn="ctr" fontAlgn="ctr"/>
                      <a:r>
                        <a:rPr lang="en-US" sz="1000" b="1" i="0" u="none" strike="noStrike">
                          <a:solidFill>
                            <a:srgbClr val="000000"/>
                          </a:solidFill>
                          <a:effectLst/>
                          <a:latin typeface="Calibri" panose="020F0502020204030204" pitchFamily="34" charset="0"/>
                        </a:rPr>
                        <a:t>Year</a:t>
                      </a:r>
                    </a:p>
                  </a:txBody>
                  <a:tcPr marL="8434" marR="8434" marT="843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DCE4"/>
                    </a:solidFill>
                  </a:tcPr>
                </a:tc>
                <a:tc>
                  <a:txBody>
                    <a:bodyPr/>
                    <a:lstStyle/>
                    <a:p>
                      <a:pPr algn="ctr" fontAlgn="ctr"/>
                      <a:r>
                        <a:rPr lang="en-US" sz="1000" b="1" i="0" u="none" strike="noStrike">
                          <a:solidFill>
                            <a:srgbClr val="000000"/>
                          </a:solidFill>
                          <a:effectLst/>
                          <a:latin typeface="Calibri" panose="020F0502020204030204" pitchFamily="34" charset="0"/>
                        </a:rPr>
                        <a:t>Actually Funded</a:t>
                      </a:r>
                    </a:p>
                  </a:txBody>
                  <a:tcPr marL="8434" marR="8434" marT="84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1F2"/>
                    </a:solidFill>
                  </a:tcPr>
                </a:tc>
                <a:tc>
                  <a:txBody>
                    <a:bodyPr/>
                    <a:lstStyle/>
                    <a:p>
                      <a:pPr algn="ctr" fontAlgn="ctr"/>
                      <a:r>
                        <a:rPr lang="en-US" sz="1000" b="1" i="0" u="none" strike="noStrike">
                          <a:solidFill>
                            <a:srgbClr val="000000"/>
                          </a:solidFill>
                          <a:effectLst/>
                          <a:latin typeface="Calibri" panose="020F0502020204030204" pitchFamily="34" charset="0"/>
                        </a:rPr>
                        <a:t>Should not have been funded</a:t>
                      </a:r>
                    </a:p>
                  </a:txBody>
                  <a:tcPr marL="8434" marR="8434" marT="84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1F2"/>
                    </a:solidFill>
                  </a:tcPr>
                </a:tc>
                <a:tc>
                  <a:txBody>
                    <a:bodyPr/>
                    <a:lstStyle/>
                    <a:p>
                      <a:pPr algn="ctr" fontAlgn="ctr"/>
                      <a:r>
                        <a:rPr lang="en-US" sz="1000" b="1" i="0" u="none" strike="noStrike">
                          <a:solidFill>
                            <a:srgbClr val="000000"/>
                          </a:solidFill>
                          <a:effectLst/>
                          <a:latin typeface="Calibri" panose="020F0502020204030204" pitchFamily="34" charset="0"/>
                        </a:rPr>
                        <a:t>Correctly Funded</a:t>
                      </a:r>
                    </a:p>
                  </a:txBody>
                  <a:tcPr marL="8434" marR="8434" marT="84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0B4"/>
                    </a:solidFill>
                  </a:tcPr>
                </a:tc>
                <a:tc>
                  <a:txBody>
                    <a:bodyPr/>
                    <a:lstStyle/>
                    <a:p>
                      <a:pPr algn="ctr" fontAlgn="ctr"/>
                      <a:r>
                        <a:rPr lang="en-US" sz="1000" b="1" i="0" u="none" strike="noStrike">
                          <a:solidFill>
                            <a:srgbClr val="000000"/>
                          </a:solidFill>
                          <a:effectLst/>
                          <a:latin typeface="Calibri" panose="020F0502020204030204" pitchFamily="34" charset="0"/>
                        </a:rPr>
                        <a:t>% Correctly Funded</a:t>
                      </a:r>
                    </a:p>
                  </a:txBody>
                  <a:tcPr marL="8434" marR="8434" marT="84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0B4"/>
                    </a:solidFill>
                  </a:tcPr>
                </a:tc>
                <a:tc>
                  <a:txBody>
                    <a:bodyPr/>
                    <a:lstStyle/>
                    <a:p>
                      <a:pPr algn="ctr" fontAlgn="ctr"/>
                      <a:r>
                        <a:rPr lang="en-US" sz="1000" b="1" i="0" u="none" strike="noStrike">
                          <a:solidFill>
                            <a:srgbClr val="000000"/>
                          </a:solidFill>
                          <a:effectLst/>
                          <a:latin typeface="Calibri" panose="020F0502020204030204" pitchFamily="34" charset="0"/>
                        </a:rPr>
                        <a:t>Incorrectly Funded</a:t>
                      </a:r>
                    </a:p>
                  </a:txBody>
                  <a:tcPr marL="8434" marR="8434" marT="84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7979"/>
                    </a:solidFill>
                  </a:tcPr>
                </a:tc>
                <a:tc>
                  <a:txBody>
                    <a:bodyPr/>
                    <a:lstStyle/>
                    <a:p>
                      <a:pPr algn="ctr" fontAlgn="ctr"/>
                      <a:r>
                        <a:rPr lang="en-US" sz="1000" b="1" i="0" u="none" strike="noStrike">
                          <a:solidFill>
                            <a:srgbClr val="000000"/>
                          </a:solidFill>
                          <a:effectLst/>
                          <a:latin typeface="Calibri" panose="020F0502020204030204" pitchFamily="34" charset="0"/>
                        </a:rPr>
                        <a:t>Total Actually Disbursed</a:t>
                      </a:r>
                    </a:p>
                  </a:txBody>
                  <a:tcPr marL="8434" marR="8434" marT="84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n-US" sz="1000" b="1" i="0" u="none" strike="noStrike">
                          <a:solidFill>
                            <a:srgbClr val="000000"/>
                          </a:solidFill>
                          <a:effectLst/>
                          <a:latin typeface="Calibri" panose="020F0502020204030204" pitchFamily="34" charset="0"/>
                        </a:rPr>
                        <a:t>Correctly Disbursed to Date</a:t>
                      </a:r>
                    </a:p>
                  </a:txBody>
                  <a:tcPr marL="8434" marR="8434" marT="843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ctr" fontAlgn="ctr"/>
                      <a:r>
                        <a:rPr lang="en-US" sz="1000" b="1" i="0" u="none" strike="noStrike">
                          <a:solidFill>
                            <a:srgbClr val="000000"/>
                          </a:solidFill>
                          <a:effectLst/>
                          <a:latin typeface="Calibri" panose="020F0502020204030204" pitchFamily="34" charset="0"/>
                        </a:rPr>
                        <a:t>Incorrectly Disbursed</a:t>
                      </a:r>
                    </a:p>
                  </a:txBody>
                  <a:tcPr marL="8434" marR="8434" marT="843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B7B7"/>
                    </a:solidFill>
                  </a:tcPr>
                </a:tc>
                <a:extLst>
                  <a:ext uri="{0D108BD9-81ED-4DB2-BD59-A6C34878D82A}">
                    <a16:rowId xmlns:a16="http://schemas.microsoft.com/office/drawing/2014/main" xmlns="" val="2778925820"/>
                  </a:ext>
                </a:extLst>
              </a:tr>
              <a:tr h="177117">
                <a:tc gridSpan="2">
                  <a:txBody>
                    <a:bodyPr/>
                    <a:lstStyle/>
                    <a:p>
                      <a:pPr algn="l" fontAlgn="b"/>
                      <a:r>
                        <a:rPr lang="en-US" sz="1000" b="1" i="0" u="none" strike="noStrike">
                          <a:solidFill>
                            <a:srgbClr val="000000"/>
                          </a:solidFill>
                          <a:effectLst/>
                          <a:latin typeface="Calibri" panose="020F0502020204030204" pitchFamily="34" charset="0"/>
                        </a:rPr>
                        <a:t>Student Numbers</a:t>
                      </a:r>
                    </a:p>
                  </a:txBody>
                  <a:tcPr marL="8434" marR="8434" marT="8434"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hMerge="1">
                  <a:txBody>
                    <a:bodyPr/>
                    <a:lstStyle/>
                    <a:p>
                      <a:endParaRPr lang="en-US"/>
                    </a:p>
                  </a:txBody>
                  <a:tcPr/>
                </a:tc>
                <a:tc>
                  <a:txBody>
                    <a:bodyPr/>
                    <a:lstStyle/>
                    <a:p>
                      <a:pPr algn="l" fontAlgn="b"/>
                      <a:r>
                        <a:rPr lang="en-US" sz="1000" b="1" i="0" u="none" strike="noStrike">
                          <a:solidFill>
                            <a:srgbClr val="000000"/>
                          </a:solidFill>
                          <a:effectLst/>
                          <a:latin typeface="Calibri" panose="020F0502020204030204" pitchFamily="34" charset="0"/>
                        </a:rPr>
                        <a:t> </a:t>
                      </a:r>
                    </a:p>
                  </a:txBody>
                  <a:tcPr marL="8434" marR="8434" marT="8434"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l" fontAlgn="b"/>
                      <a:r>
                        <a:rPr lang="en-US" sz="1000" b="1" i="0" u="none" strike="noStrike">
                          <a:solidFill>
                            <a:srgbClr val="000000"/>
                          </a:solidFill>
                          <a:effectLst/>
                          <a:latin typeface="Calibri" panose="020F0502020204030204" pitchFamily="34" charset="0"/>
                        </a:rPr>
                        <a:t> </a:t>
                      </a:r>
                    </a:p>
                  </a:txBody>
                  <a:tcPr marL="8434" marR="8434" marT="8434"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l" fontAlgn="b"/>
                      <a:r>
                        <a:rPr lang="en-US" sz="1000" b="1" i="0" u="none" strike="noStrike">
                          <a:solidFill>
                            <a:srgbClr val="000000"/>
                          </a:solidFill>
                          <a:effectLst/>
                          <a:latin typeface="Calibri" panose="020F0502020204030204" pitchFamily="34" charset="0"/>
                        </a:rPr>
                        <a:t> </a:t>
                      </a:r>
                    </a:p>
                  </a:txBody>
                  <a:tcPr marL="8434" marR="8434" marT="8434"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l" fontAlgn="b"/>
                      <a:r>
                        <a:rPr lang="en-US" sz="1000" b="1" i="0" u="none" strike="noStrike">
                          <a:solidFill>
                            <a:srgbClr val="000000"/>
                          </a:solidFill>
                          <a:effectLst/>
                          <a:latin typeface="Calibri" panose="020F0502020204030204" pitchFamily="34" charset="0"/>
                        </a:rPr>
                        <a:t> </a:t>
                      </a:r>
                    </a:p>
                  </a:txBody>
                  <a:tcPr marL="8434" marR="8434" marT="8434"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l" fontAlgn="b"/>
                      <a:r>
                        <a:rPr lang="en-US" sz="1000" b="1" i="0" u="none" strike="noStrike">
                          <a:solidFill>
                            <a:srgbClr val="000000"/>
                          </a:solidFill>
                          <a:effectLst/>
                          <a:latin typeface="Calibri" panose="020F0502020204030204" pitchFamily="34" charset="0"/>
                        </a:rPr>
                        <a:t> </a:t>
                      </a:r>
                    </a:p>
                  </a:txBody>
                  <a:tcPr marL="8434" marR="8434" marT="8434"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l" fontAlgn="b"/>
                      <a:r>
                        <a:rPr lang="en-US" sz="1000" b="1" i="0" u="none" strike="noStrike">
                          <a:solidFill>
                            <a:srgbClr val="000000"/>
                          </a:solidFill>
                          <a:effectLst/>
                          <a:latin typeface="Calibri" panose="020F0502020204030204" pitchFamily="34" charset="0"/>
                        </a:rPr>
                        <a:t> </a:t>
                      </a:r>
                    </a:p>
                  </a:txBody>
                  <a:tcPr marL="8434" marR="8434" marT="8434"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l" fontAlgn="b"/>
                      <a:r>
                        <a:rPr lang="en-US" sz="1000" b="1" i="0" u="none" strike="noStrike">
                          <a:solidFill>
                            <a:srgbClr val="000000"/>
                          </a:solidFill>
                          <a:effectLst/>
                          <a:latin typeface="Calibri" panose="020F0502020204030204" pitchFamily="34" charset="0"/>
                        </a:rPr>
                        <a:t> </a:t>
                      </a:r>
                    </a:p>
                  </a:txBody>
                  <a:tcPr marL="8434" marR="8434" marT="8434"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extLst>
                  <a:ext uri="{0D108BD9-81ED-4DB2-BD59-A6C34878D82A}">
                    <a16:rowId xmlns:a16="http://schemas.microsoft.com/office/drawing/2014/main" xmlns="" val="2122618003"/>
                  </a:ext>
                </a:extLst>
              </a:tr>
              <a:tr h="305316">
                <a:tc>
                  <a:txBody>
                    <a:bodyPr/>
                    <a:lstStyle/>
                    <a:p>
                      <a:pPr algn="r" fontAlgn="b"/>
                      <a:r>
                        <a:rPr lang="en-US" sz="1000" b="0" i="0" u="none" strike="noStrike">
                          <a:solidFill>
                            <a:srgbClr val="000000"/>
                          </a:solidFill>
                          <a:effectLst/>
                          <a:latin typeface="Calibri" panose="020F0502020204030204" pitchFamily="34" charset="0"/>
                        </a:rPr>
                        <a:t>2017</a:t>
                      </a:r>
                    </a:p>
                  </a:txBody>
                  <a:tcPr marL="8434" marR="8434" marT="843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253,905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31,838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222,067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rgbClr val="000000"/>
                          </a:solidFill>
                          <a:effectLst/>
                          <a:latin typeface="Calibri" panose="020F0502020204030204" pitchFamily="34" charset="0"/>
                        </a:rPr>
                        <a:t>87%</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31,838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253,821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221,961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31,860 </a:t>
                      </a:r>
                    </a:p>
                  </a:txBody>
                  <a:tcPr marL="8434" marR="8434" marT="843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93700668"/>
                  </a:ext>
                </a:extLst>
              </a:tr>
              <a:tr h="305316">
                <a:tc>
                  <a:txBody>
                    <a:bodyPr/>
                    <a:lstStyle/>
                    <a:p>
                      <a:pPr algn="r" fontAlgn="b"/>
                      <a:r>
                        <a:rPr lang="en-US" sz="1000" b="0" i="0" u="none" strike="noStrike">
                          <a:solidFill>
                            <a:srgbClr val="000000"/>
                          </a:solidFill>
                          <a:effectLst/>
                          <a:latin typeface="Calibri" panose="020F0502020204030204" pitchFamily="34" charset="0"/>
                        </a:rPr>
                        <a:t>2018</a:t>
                      </a:r>
                    </a:p>
                  </a:txBody>
                  <a:tcPr marL="8434" marR="8434" marT="843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257,174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22,480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233,131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rgbClr val="000000"/>
                          </a:solidFill>
                          <a:effectLst/>
                          <a:latin typeface="Calibri" panose="020F0502020204030204" pitchFamily="34" charset="0"/>
                        </a:rPr>
                        <a:t>91%</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22,480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255,581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233,102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22,479 </a:t>
                      </a:r>
                    </a:p>
                  </a:txBody>
                  <a:tcPr marL="8434" marR="8434" marT="843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775853408"/>
                  </a:ext>
                </a:extLst>
              </a:tr>
              <a:tr h="305316">
                <a:tc>
                  <a:txBody>
                    <a:bodyPr/>
                    <a:lstStyle/>
                    <a:p>
                      <a:pPr algn="r" fontAlgn="b"/>
                      <a:r>
                        <a:rPr lang="en-US" sz="1000" b="0" i="0" u="none" strike="noStrike">
                          <a:solidFill>
                            <a:srgbClr val="000000"/>
                          </a:solidFill>
                          <a:effectLst/>
                          <a:latin typeface="Calibri" panose="020F0502020204030204" pitchFamily="34" charset="0"/>
                        </a:rPr>
                        <a:t>2019</a:t>
                      </a:r>
                    </a:p>
                  </a:txBody>
                  <a:tcPr marL="8434" marR="8434" marT="843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257,494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3,932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253,562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rgbClr val="000000"/>
                          </a:solidFill>
                          <a:effectLst/>
                          <a:latin typeface="Calibri" panose="020F0502020204030204" pitchFamily="34" charset="0"/>
                        </a:rPr>
                        <a:t>98%</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3,932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257,494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253,562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3,932 </a:t>
                      </a:r>
                    </a:p>
                  </a:txBody>
                  <a:tcPr marL="8434" marR="8434" marT="843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48774978"/>
                  </a:ext>
                </a:extLst>
              </a:tr>
              <a:tr h="177117">
                <a:tc>
                  <a:txBody>
                    <a:bodyPr/>
                    <a:lstStyle/>
                    <a:p>
                      <a:pPr algn="l" fontAlgn="b"/>
                      <a:r>
                        <a:rPr lang="en-US" sz="1000" b="1" i="0" u="none" strike="noStrike">
                          <a:solidFill>
                            <a:srgbClr val="000000"/>
                          </a:solidFill>
                          <a:effectLst/>
                          <a:latin typeface="Calibri" panose="020F0502020204030204" pitchFamily="34" charset="0"/>
                        </a:rPr>
                        <a:t>Amounts</a:t>
                      </a:r>
                    </a:p>
                  </a:txBody>
                  <a:tcPr marL="8434" marR="8434" marT="8434"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l" fontAlgn="b"/>
                      <a:r>
                        <a:rPr lang="en-US" sz="1000" b="1" i="0" u="none" strike="noStrike">
                          <a:solidFill>
                            <a:srgbClr val="000000"/>
                          </a:solidFill>
                          <a:effectLst/>
                          <a:latin typeface="Calibri" panose="020F0502020204030204" pitchFamily="34" charset="0"/>
                        </a:rPr>
                        <a:t> </a:t>
                      </a:r>
                    </a:p>
                  </a:txBody>
                  <a:tcPr marL="8434" marR="8434" marT="8434"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l" fontAlgn="b"/>
                      <a:r>
                        <a:rPr lang="en-US" sz="1000" b="1" i="0" u="none" strike="noStrike">
                          <a:solidFill>
                            <a:srgbClr val="000000"/>
                          </a:solidFill>
                          <a:effectLst/>
                          <a:latin typeface="Calibri" panose="020F0502020204030204" pitchFamily="34" charset="0"/>
                        </a:rPr>
                        <a:t> </a:t>
                      </a:r>
                    </a:p>
                  </a:txBody>
                  <a:tcPr marL="8434" marR="8434" marT="8434"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l" fontAlgn="b"/>
                      <a:r>
                        <a:rPr lang="en-US" sz="1000" b="1" i="0" u="none" strike="noStrike">
                          <a:solidFill>
                            <a:srgbClr val="000000"/>
                          </a:solidFill>
                          <a:effectLst/>
                          <a:latin typeface="Calibri" panose="020F0502020204030204" pitchFamily="34" charset="0"/>
                        </a:rPr>
                        <a:t> </a:t>
                      </a:r>
                    </a:p>
                  </a:txBody>
                  <a:tcPr marL="8434" marR="8434" marT="8434"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l" fontAlgn="b"/>
                      <a:r>
                        <a:rPr lang="en-US" sz="1000" b="1" i="0" u="none" strike="noStrike">
                          <a:solidFill>
                            <a:srgbClr val="000000"/>
                          </a:solidFill>
                          <a:effectLst/>
                          <a:latin typeface="Calibri" panose="020F0502020204030204" pitchFamily="34" charset="0"/>
                        </a:rPr>
                        <a:t> </a:t>
                      </a:r>
                    </a:p>
                  </a:txBody>
                  <a:tcPr marL="8434" marR="8434" marT="8434"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l" fontAlgn="b"/>
                      <a:r>
                        <a:rPr lang="en-US" sz="1000" b="1" i="0" u="none" strike="noStrike">
                          <a:solidFill>
                            <a:srgbClr val="000000"/>
                          </a:solidFill>
                          <a:effectLst/>
                          <a:latin typeface="Calibri" panose="020F0502020204030204" pitchFamily="34" charset="0"/>
                        </a:rPr>
                        <a:t> </a:t>
                      </a:r>
                    </a:p>
                  </a:txBody>
                  <a:tcPr marL="8434" marR="8434" marT="8434"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l" fontAlgn="b"/>
                      <a:r>
                        <a:rPr lang="en-US" sz="1000" b="1" i="0" u="none" strike="noStrike">
                          <a:solidFill>
                            <a:srgbClr val="000000"/>
                          </a:solidFill>
                          <a:effectLst/>
                          <a:latin typeface="Calibri" panose="020F0502020204030204" pitchFamily="34" charset="0"/>
                        </a:rPr>
                        <a:t> </a:t>
                      </a:r>
                    </a:p>
                  </a:txBody>
                  <a:tcPr marL="8434" marR="8434" marT="8434"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l" fontAlgn="b"/>
                      <a:r>
                        <a:rPr lang="en-US" sz="1000" b="1" i="0" u="none" strike="noStrike">
                          <a:solidFill>
                            <a:srgbClr val="000000"/>
                          </a:solidFill>
                          <a:effectLst/>
                          <a:latin typeface="Calibri" panose="020F0502020204030204" pitchFamily="34" charset="0"/>
                        </a:rPr>
                        <a:t> </a:t>
                      </a:r>
                    </a:p>
                  </a:txBody>
                  <a:tcPr marL="8434" marR="8434" marT="8434"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l" fontAlgn="b"/>
                      <a:r>
                        <a:rPr lang="en-US" sz="1000" b="1" i="0" u="none" strike="noStrike">
                          <a:solidFill>
                            <a:srgbClr val="000000"/>
                          </a:solidFill>
                          <a:effectLst/>
                          <a:latin typeface="Calibri" panose="020F0502020204030204" pitchFamily="34" charset="0"/>
                        </a:rPr>
                        <a:t> </a:t>
                      </a:r>
                    </a:p>
                  </a:txBody>
                  <a:tcPr marL="8434" marR="8434" marT="8434"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extLst>
                  <a:ext uri="{0D108BD9-81ED-4DB2-BD59-A6C34878D82A}">
                    <a16:rowId xmlns:a16="http://schemas.microsoft.com/office/drawing/2014/main" xmlns="" val="3115072816"/>
                  </a:ext>
                </a:extLst>
              </a:tr>
              <a:tr h="305316">
                <a:tc>
                  <a:txBody>
                    <a:bodyPr/>
                    <a:lstStyle/>
                    <a:p>
                      <a:pPr algn="r" fontAlgn="b"/>
                      <a:r>
                        <a:rPr lang="en-US" sz="1000" b="0" i="0" u="none" strike="noStrike">
                          <a:solidFill>
                            <a:srgbClr val="000000"/>
                          </a:solidFill>
                          <a:effectLst/>
                          <a:latin typeface="Calibri" panose="020F0502020204030204" pitchFamily="34" charset="0"/>
                        </a:rPr>
                        <a:t>2017</a:t>
                      </a:r>
                    </a:p>
                  </a:txBody>
                  <a:tcPr marL="8434" marR="8434" marT="843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2,135,012,167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243,679,151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1,891,333,016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rgbClr val="000000"/>
                          </a:solidFill>
                          <a:effectLst/>
                          <a:latin typeface="Calibri" panose="020F0502020204030204" pitchFamily="34" charset="0"/>
                        </a:rPr>
                        <a:t>89%</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243,679,151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2,110,798,820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1,869,044,111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241,754,709 </a:t>
                      </a:r>
                    </a:p>
                  </a:txBody>
                  <a:tcPr marL="8434" marR="8434" marT="843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360968820"/>
                  </a:ext>
                </a:extLst>
              </a:tr>
              <a:tr h="305316">
                <a:tc>
                  <a:txBody>
                    <a:bodyPr/>
                    <a:lstStyle/>
                    <a:p>
                      <a:pPr algn="r" fontAlgn="b"/>
                      <a:r>
                        <a:rPr lang="en-US" sz="1000" b="0" i="0" u="none" strike="noStrike">
                          <a:solidFill>
                            <a:srgbClr val="000000"/>
                          </a:solidFill>
                          <a:effectLst/>
                          <a:latin typeface="Calibri" panose="020F0502020204030204" pitchFamily="34" charset="0"/>
                        </a:rPr>
                        <a:t>2018</a:t>
                      </a:r>
                    </a:p>
                  </a:txBody>
                  <a:tcPr marL="8434" marR="8434" marT="843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3,020,891,911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109,325,889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2,911,566,022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rgbClr val="000000"/>
                          </a:solidFill>
                          <a:effectLst/>
                          <a:latin typeface="Calibri" panose="020F0502020204030204" pitchFamily="34" charset="0"/>
                        </a:rPr>
                        <a:t>96%</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109,325,889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2,944,072,647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2,837,601,625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106,471,022 </a:t>
                      </a:r>
                    </a:p>
                  </a:txBody>
                  <a:tcPr marL="8434" marR="8434" marT="843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731213685"/>
                  </a:ext>
                </a:extLst>
              </a:tr>
              <a:tr h="305316">
                <a:tc>
                  <a:txBody>
                    <a:bodyPr/>
                    <a:lstStyle/>
                    <a:p>
                      <a:pPr algn="r" fontAlgn="b"/>
                      <a:r>
                        <a:rPr lang="en-US" sz="1000" b="0" i="0" u="none" strike="noStrike">
                          <a:solidFill>
                            <a:srgbClr val="000000"/>
                          </a:solidFill>
                          <a:effectLst/>
                          <a:latin typeface="Calibri" panose="020F0502020204030204" pitchFamily="34" charset="0"/>
                        </a:rPr>
                        <a:t>2019</a:t>
                      </a:r>
                    </a:p>
                  </a:txBody>
                  <a:tcPr marL="8434" marR="8434" marT="843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2,258,687,479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19,148,653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2,239,538,826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rgbClr val="000000"/>
                          </a:solidFill>
                          <a:effectLst/>
                          <a:latin typeface="Calibri" panose="020F0502020204030204" pitchFamily="34" charset="0"/>
                        </a:rPr>
                        <a:t>99%</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19,148,653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2,258,687,479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2,239,538,826 </a:t>
                      </a:r>
                    </a:p>
                  </a:txBody>
                  <a:tcPr marL="8434" marR="8434" marT="84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         19,148,653 </a:t>
                      </a:r>
                    </a:p>
                  </a:txBody>
                  <a:tcPr marL="8434" marR="8434" marT="8434"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335341543"/>
                  </a:ext>
                </a:extLst>
              </a:tr>
              <a:tr h="168683">
                <a:tc>
                  <a:txBody>
                    <a:bodyPr/>
                    <a:lstStyle/>
                    <a:p>
                      <a:pPr algn="l" fontAlgn="b"/>
                      <a:endParaRPr lang="en-US" sz="1000" b="0" i="0" u="none" strike="noStrike">
                        <a:solidFill>
                          <a:srgbClr val="000000"/>
                        </a:solidFill>
                        <a:effectLst/>
                        <a:latin typeface="Calibri" panose="020F0502020204030204" pitchFamily="34" charset="0"/>
                      </a:endParaRPr>
                    </a:p>
                  </a:txBody>
                  <a:tcPr marL="8434" marR="8434" marT="8434"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34" marR="8434" marT="8434"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34" marR="8434" marT="8434"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34" marR="8434" marT="8434"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34" marR="8434" marT="8434"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34" marR="8434" marT="8434"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34" marR="8434" marT="8434"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solidFill>
                          <a:srgbClr val="000000"/>
                        </a:solidFill>
                        <a:effectLst/>
                        <a:latin typeface="Calibri" panose="020F0502020204030204" pitchFamily="34" charset="0"/>
                      </a:endParaRPr>
                    </a:p>
                  </a:txBody>
                  <a:tcPr marL="8434" marR="8434" marT="8434"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dirty="0">
                        <a:solidFill>
                          <a:srgbClr val="000000"/>
                        </a:solidFill>
                        <a:effectLst/>
                        <a:latin typeface="Calibri" panose="020F0502020204030204" pitchFamily="34" charset="0"/>
                      </a:endParaRPr>
                    </a:p>
                  </a:txBody>
                  <a:tcPr marL="8434" marR="8434" marT="8434"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xmlns="" val="205265297"/>
                  </a:ext>
                </a:extLst>
              </a:tr>
            </a:tbl>
          </a:graphicData>
        </a:graphic>
      </p:graphicFrame>
    </p:spTree>
    <p:extLst>
      <p:ext uri="{BB962C8B-B14F-4D97-AF65-F5344CB8AC3E}">
        <p14:creationId xmlns:p14="http://schemas.microsoft.com/office/powerpoint/2010/main" val="5165433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B3E6DC2-BED7-4E5C-8C90-92CCBD7B67FB}"/>
              </a:ext>
            </a:extLst>
          </p:cNvPr>
          <p:cNvSpPr>
            <a:spLocks noGrp="1"/>
          </p:cNvSpPr>
          <p:nvPr>
            <p:ph type="title"/>
          </p:nvPr>
        </p:nvSpPr>
        <p:spPr/>
        <p:txBody>
          <a:bodyPr vert="horz" lIns="0" tIns="45720" rIns="0" bIns="0" rtlCol="0" anchor="b" anchorCtr="0">
            <a:normAutofit fontScale="90000"/>
          </a:bodyPr>
          <a:lstStyle/>
          <a:p>
            <a:r>
              <a:rPr lang="en-ZA" sz="2800" b="1" dirty="0">
                <a:solidFill>
                  <a:schemeClr val="accent4">
                    <a:lumMod val="75000"/>
                  </a:schemeClr>
                </a:solidFill>
              </a:rPr>
              <a:t>Close Out – Next Steps</a:t>
            </a:r>
            <a:endParaRPr lang="en-US" sz="2800" b="1" dirty="0">
              <a:solidFill>
                <a:schemeClr val="accent4">
                  <a:lumMod val="75000"/>
                </a:schemeClr>
              </a:solidFill>
            </a:endParaRPr>
          </a:p>
        </p:txBody>
      </p:sp>
      <p:sp>
        <p:nvSpPr>
          <p:cNvPr id="3" name="Text Placeholder 2">
            <a:extLst>
              <a:ext uri="{FF2B5EF4-FFF2-40B4-BE49-F238E27FC236}">
                <a16:creationId xmlns:a16="http://schemas.microsoft.com/office/drawing/2014/main" xmlns="" id="{E39F74E1-8B35-4139-942F-CAA1F529D38A}"/>
              </a:ext>
            </a:extLst>
          </p:cNvPr>
          <p:cNvSpPr>
            <a:spLocks noGrp="1"/>
          </p:cNvSpPr>
          <p:nvPr>
            <p:ph type="body" sz="quarter" idx="14"/>
          </p:nvPr>
        </p:nvSpPr>
        <p:spPr>
          <a:xfrm>
            <a:off x="633129" y="1224170"/>
            <a:ext cx="7772160" cy="3075772"/>
          </a:xfrm>
        </p:spPr>
        <p:txBody>
          <a:bodyPr>
            <a:normAutofit/>
          </a:bodyPr>
          <a:lstStyle/>
          <a:p>
            <a:pPr marL="285750" indent="-285750">
              <a:buFont typeface="Arial" panose="020B0604020202020204" pitchFamily="34" charset="0"/>
              <a:buChar char="•"/>
            </a:pPr>
            <a:r>
              <a:rPr lang="en-ZA" sz="1600" dirty="0"/>
              <a:t>The Data Analysis has now been completed.</a:t>
            </a:r>
          </a:p>
          <a:p>
            <a:pPr marL="285750" indent="-285750">
              <a:buFont typeface="Arial" panose="020B0604020202020204" pitchFamily="34" charset="0"/>
              <a:buChar char="•"/>
            </a:pPr>
            <a:endParaRPr lang="en-ZA" sz="1600" dirty="0"/>
          </a:p>
          <a:p>
            <a:pPr marL="285750" indent="-285750">
              <a:buFont typeface="Arial" panose="020B0604020202020204" pitchFamily="34" charset="0"/>
              <a:buChar char="•"/>
            </a:pPr>
            <a:r>
              <a:rPr lang="en-ZA" sz="1600" dirty="0"/>
              <a:t>NSFAS is currently correcting data errors.</a:t>
            </a:r>
          </a:p>
          <a:p>
            <a:pPr marL="285750" indent="-285750">
              <a:buFont typeface="Arial" panose="020B0604020202020204" pitchFamily="34" charset="0"/>
              <a:buChar char="•"/>
            </a:pPr>
            <a:endParaRPr lang="en-ZA" sz="1600" dirty="0"/>
          </a:p>
          <a:p>
            <a:pPr marL="285750" indent="-285750">
              <a:buFont typeface="Arial" panose="020B0604020202020204" pitchFamily="34" charset="0"/>
              <a:buChar char="•"/>
            </a:pPr>
            <a:r>
              <a:rPr lang="en-ZA" sz="1600" dirty="0"/>
              <a:t>NSFAS is updating 2017/2018 additional information received from Institutions.</a:t>
            </a:r>
          </a:p>
          <a:p>
            <a:pPr marL="285750" indent="-285750">
              <a:buFont typeface="Arial" panose="020B0604020202020204" pitchFamily="34" charset="0"/>
              <a:buChar char="•"/>
            </a:pPr>
            <a:endParaRPr lang="en-ZA" sz="1600" dirty="0"/>
          </a:p>
          <a:p>
            <a:pPr marL="285750" indent="-285750">
              <a:buFont typeface="Arial" panose="020B0604020202020204" pitchFamily="34" charset="0"/>
              <a:buChar char="•"/>
            </a:pPr>
            <a:r>
              <a:rPr lang="en-ZA" sz="1600" dirty="0"/>
              <a:t>Close out statistics to be confirmed with Institutions during October 2019.</a:t>
            </a:r>
          </a:p>
          <a:p>
            <a:pPr marL="285750" indent="-285750">
              <a:buFont typeface="Arial" panose="020B0604020202020204" pitchFamily="34" charset="0"/>
              <a:buChar char="•"/>
            </a:pPr>
            <a:endParaRPr lang="en-ZA" sz="1600" dirty="0"/>
          </a:p>
          <a:p>
            <a:pPr marL="285750" indent="-285750">
              <a:buFont typeface="Arial" panose="020B0604020202020204" pitchFamily="34" charset="0"/>
              <a:buChar char="•"/>
            </a:pPr>
            <a:r>
              <a:rPr lang="en-ZA" sz="1600" dirty="0"/>
              <a:t>Target Completion date = 30 November 2019.</a:t>
            </a:r>
          </a:p>
          <a:p>
            <a:pPr marL="285750" indent="-285750">
              <a:buFont typeface="Arial" panose="020B0604020202020204" pitchFamily="34" charset="0"/>
              <a:buChar char="•"/>
            </a:pPr>
            <a:endParaRPr lang="en-ZA" sz="1600" dirty="0"/>
          </a:p>
        </p:txBody>
      </p:sp>
      <p:sp>
        <p:nvSpPr>
          <p:cNvPr id="5" name="Slide Number Placeholder 4">
            <a:extLst>
              <a:ext uri="{FF2B5EF4-FFF2-40B4-BE49-F238E27FC236}">
                <a16:creationId xmlns:a16="http://schemas.microsoft.com/office/drawing/2014/main" xmlns="" id="{3E158C7A-90E4-43B4-8E76-CB61609096B4}"/>
              </a:ext>
            </a:extLst>
          </p:cNvPr>
          <p:cNvSpPr>
            <a:spLocks noGrp="1"/>
          </p:cNvSpPr>
          <p:nvPr>
            <p:ph type="sldNum" sz="quarter" idx="4"/>
          </p:nvPr>
        </p:nvSpPr>
        <p:spPr/>
        <p:txBody>
          <a:bodyPr/>
          <a:lstStyle/>
          <a:p>
            <a:fld id="{0CFEC368-1D7A-4F81-ABF6-AE0E36BAF64C}" type="slidenum">
              <a:rPr lang="en-US" smtClean="0"/>
              <a:pPr/>
              <a:t>9</a:t>
            </a:fld>
            <a:endParaRPr lang="en-US" dirty="0"/>
          </a:p>
        </p:txBody>
      </p:sp>
    </p:spTree>
    <p:extLst>
      <p:ext uri="{BB962C8B-B14F-4D97-AF65-F5344CB8AC3E}">
        <p14:creationId xmlns:p14="http://schemas.microsoft.com/office/powerpoint/2010/main" val="267874415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tuEF7o5k0mxtG0EnGml7A"/>
</p:tagLst>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NSFAS">
  <a:themeElements>
    <a:clrScheme name="Custom 3">
      <a:dk1>
        <a:sysClr val="windowText" lastClr="000000"/>
      </a:dk1>
      <a:lt1>
        <a:sysClr val="window" lastClr="FFFFFF"/>
      </a:lt1>
      <a:dk2>
        <a:srgbClr val="595959"/>
      </a:dk2>
      <a:lt2>
        <a:srgbClr val="DDDDDD"/>
      </a:lt2>
      <a:accent1>
        <a:srgbClr val="EAAB21"/>
      </a:accent1>
      <a:accent2>
        <a:srgbClr val="D36E28"/>
      </a:accent2>
      <a:accent3>
        <a:srgbClr val="A71F23"/>
      </a:accent3>
      <a:accent4>
        <a:srgbClr val="A51212"/>
      </a:accent4>
      <a:accent5>
        <a:srgbClr val="C8C7C7"/>
      </a:accent5>
      <a:accent6>
        <a:srgbClr val="838486"/>
      </a:accent6>
      <a:hlink>
        <a:srgbClr val="7F7F7F"/>
      </a:hlink>
      <a:folHlink>
        <a:srgbClr val="0C0C0C"/>
      </a:folHlink>
    </a:clrScheme>
    <a:fontScheme name="NSFAS Fonts">
      <a:majorFont>
        <a:latin typeface="Arial"/>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0692FBEC358C149902D8B7848CCE5E9" ma:contentTypeVersion="5" ma:contentTypeDescription="Create a new document." ma:contentTypeScope="" ma:versionID="bca16abc3ac47972c4517570ed327fe2">
  <xsd:schema xmlns:xsd="http://www.w3.org/2001/XMLSchema" xmlns:xs="http://www.w3.org/2001/XMLSchema" xmlns:p="http://schemas.microsoft.com/office/2006/metadata/properties" xmlns:ns3="2546a40e-7c79-47b5-b158-9e3b6880159b" xmlns:ns4="cf814883-b750-4b39-a443-008de10d33cb" targetNamespace="http://schemas.microsoft.com/office/2006/metadata/properties" ma:root="true" ma:fieldsID="720e36ce38ab18a2d4114e4dc6494757" ns3:_="" ns4:_="">
    <xsd:import namespace="2546a40e-7c79-47b5-b158-9e3b6880159b"/>
    <xsd:import namespace="cf814883-b750-4b39-a443-008de10d33cb"/>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46a40e-7c79-47b5-b158-9e3b688015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14883-b750-4b39-a443-008de10d33c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44D23EC-3E9D-4899-AA84-6AF1C1704F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546a40e-7c79-47b5-b158-9e3b6880159b"/>
    <ds:schemaRef ds:uri="cf814883-b750-4b39-a443-008de10d33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92F2FF7-8CE2-40AD-A55B-A2E0D256F7EE}">
  <ds:schemaRefs>
    <ds:schemaRef ds:uri="http://schemas.microsoft.com/sharepoint/v3/contenttype/forms"/>
  </ds:schemaRefs>
</ds:datastoreItem>
</file>

<file path=customXml/itemProps3.xml><?xml version="1.0" encoding="utf-8"?>
<ds:datastoreItem xmlns:ds="http://schemas.openxmlformats.org/officeDocument/2006/customXml" ds:itemID="{187FF3DC-99E3-43A8-B228-0AB4EF909CF7}">
  <ds:schemaRefs>
    <ds:schemaRef ds:uri="http://purl.org/dc/terms/"/>
    <ds:schemaRef ds:uri="cf814883-b750-4b39-a443-008de10d33cb"/>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http://schemas.microsoft.com/office/infopath/2007/PartnerControls"/>
    <ds:schemaRef ds:uri="2546a40e-7c79-47b5-b158-9e3b6880159b"/>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NSFAS</Template>
  <TotalTime>66057</TotalTime>
  <Words>871</Words>
  <Application>Microsoft Office PowerPoint</Application>
  <PresentationFormat>On-screen Show (16:9)</PresentationFormat>
  <Paragraphs>206</Paragraphs>
  <Slides>16</Slides>
  <Notes>1</Notes>
  <HiddenSlides>0</HiddenSlides>
  <MMClips>0</MMClips>
  <ScaleCrop>false</ScaleCrop>
  <HeadingPairs>
    <vt:vector size="8" baseType="variant">
      <vt:variant>
        <vt:lpstr>Fonts Used</vt:lpstr>
      </vt:variant>
      <vt:variant>
        <vt:i4>8</vt:i4>
      </vt:variant>
      <vt:variant>
        <vt:lpstr>Theme</vt:lpstr>
      </vt:variant>
      <vt:variant>
        <vt:i4>3</vt:i4>
      </vt:variant>
      <vt:variant>
        <vt:lpstr>Embedded OLE Servers</vt:lpstr>
      </vt:variant>
      <vt:variant>
        <vt:i4>1</vt:i4>
      </vt:variant>
      <vt:variant>
        <vt:lpstr>Slide Titles</vt:lpstr>
      </vt:variant>
      <vt:variant>
        <vt:i4>16</vt:i4>
      </vt:variant>
    </vt:vector>
  </HeadingPairs>
  <TitlesOfParts>
    <vt:vector size="28" baseType="lpstr">
      <vt:lpstr>ＭＳ Ｐゴシック</vt:lpstr>
      <vt:lpstr>Arial</vt:lpstr>
      <vt:lpstr>Arial Black</vt:lpstr>
      <vt:lpstr>Calibri</vt:lpstr>
      <vt:lpstr>Calibri Light</vt:lpstr>
      <vt:lpstr>Montserrat-Regular</vt:lpstr>
      <vt:lpstr>Nexa Black</vt:lpstr>
      <vt:lpstr>Wingdings</vt:lpstr>
      <vt:lpstr>Office Theme</vt:lpstr>
      <vt:lpstr>2_NSFAS</vt:lpstr>
      <vt:lpstr>1_Office Theme</vt:lpstr>
      <vt:lpstr>think-cell Slide</vt:lpstr>
      <vt:lpstr>PowerPoint Presentation</vt:lpstr>
      <vt:lpstr>Discussion Points</vt:lpstr>
      <vt:lpstr>NSFAS Award Processing Stages</vt:lpstr>
      <vt:lpstr>PowerPoint Presentation</vt:lpstr>
      <vt:lpstr>Data Integrity</vt:lpstr>
      <vt:lpstr>Data Integrity</vt:lpstr>
      <vt:lpstr>Root Causes of Errors</vt:lpstr>
      <vt:lpstr>PowerPoint Presentation</vt:lpstr>
      <vt:lpstr>Close Out – Next Steps</vt:lpstr>
      <vt:lpstr> What changed in 2019 ?</vt:lpstr>
      <vt:lpstr>PowerPoint Presentation</vt:lpstr>
      <vt:lpstr>DECLARATION PROCESS </vt:lpstr>
      <vt:lpstr>PowerPoint Presentation</vt:lpstr>
      <vt:lpstr>PowerPoint Presentation</vt:lpstr>
      <vt:lpstr>Data, Information, Knowledge Exchange 2020</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PMO Weekly Status Report 13122016</dc:title>
  <dc:creator>Phumla Tshilenge</dc:creator>
  <cp:lastModifiedBy>CJ Christowitz</cp:lastModifiedBy>
  <cp:revision>2022</cp:revision>
  <cp:lastPrinted>2018-03-05T10:10:59Z</cp:lastPrinted>
  <dcterms:created xsi:type="dcterms:W3CDTF">2016-07-16T20:39:00Z</dcterms:created>
  <dcterms:modified xsi:type="dcterms:W3CDTF">2019-09-25T08:51:42Z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0x010100D0692FBEC358C149902D8B7848CCE5E9</vt:lpwstr>
  </property>
</Properties>
</file>