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0"/>
  </p:notesMasterIdLst>
  <p:sldIdLst>
    <p:sldId id="323" r:id="rId3"/>
    <p:sldId id="348" r:id="rId4"/>
    <p:sldId id="347" r:id="rId5"/>
    <p:sldId id="349" r:id="rId6"/>
    <p:sldId id="350" r:id="rId7"/>
    <p:sldId id="359" r:id="rId8"/>
    <p:sldId id="361" r:id="rId9"/>
    <p:sldId id="360" r:id="rId10"/>
    <p:sldId id="351" r:id="rId11"/>
    <p:sldId id="362" r:id="rId12"/>
    <p:sldId id="352" r:id="rId13"/>
    <p:sldId id="354" r:id="rId14"/>
    <p:sldId id="355" r:id="rId15"/>
    <p:sldId id="356" r:id="rId16"/>
    <p:sldId id="363" r:id="rId17"/>
    <p:sldId id="358" r:id="rId18"/>
    <p:sldId id="357" r:id="rId19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9E46682-3B03-4BB1-A78B-D1AD1C1E56F9}">
          <p14:sldIdLst>
            <p14:sldId id="323"/>
            <p14:sldId id="348"/>
            <p14:sldId id="347"/>
            <p14:sldId id="349"/>
            <p14:sldId id="350"/>
            <p14:sldId id="359"/>
            <p14:sldId id="361"/>
            <p14:sldId id="360"/>
            <p14:sldId id="351"/>
            <p14:sldId id="362"/>
            <p14:sldId id="352"/>
            <p14:sldId id="354"/>
            <p14:sldId id="355"/>
            <p14:sldId id="356"/>
            <p14:sldId id="363"/>
            <p14:sldId id="358"/>
            <p14:sldId id="357"/>
          </p14:sldIdLst>
        </p14:section>
        <p14:section name="Untitled Section" id="{937C5DBB-BA9B-4280-8B86-9765BADFE2A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9446" autoAdjust="0"/>
  </p:normalViewPr>
  <p:slideViewPr>
    <p:cSldViewPr snapToObjects="1">
      <p:cViewPr>
        <p:scale>
          <a:sx n="70" d="100"/>
          <a:sy n="70" d="100"/>
        </p:scale>
        <p:origin x="408" y="1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1D6E-CD8E-4C62-9B7B-667A36AE3620}" type="datetimeFigureOut">
              <a:rPr lang="en-ZA" smtClean="0"/>
              <a:t>2019/09/25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8B837-8B9A-461A-9F82-3D685F012CE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00460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77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42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43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17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209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97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9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09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1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79AF9-975C-4438-8A2E-05ABB8A7791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7669E-7B0C-467B-81BC-5FFD56AE31F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2610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LIDE LAYOU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490E1-C424-4B9A-A1AE-3741F452B255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520FC-7A42-402B-8B48-2D175EFC86E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0834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4ADBE-CEB7-4ED5-8CD0-374575F25D4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10EB2-3BF0-4793-937B-EEF6764EEAB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434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01B-7CED-45BF-A7A5-D0568620D77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E6E55-51DF-4D89-BD4C-A038E29EBCC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6099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33D0E-CB85-4994-BDA2-FDCF1BFA23A8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1A86-C382-4F59-A53B-829E38BF6F6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879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447C6-300B-41F8-8B37-45A30FA76C02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CC0A-CFCF-4DC5-AFBD-D730DF2E41E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5370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B77E5-BEBE-470E-8592-E59E90A0DB74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5CF06-96A5-4B74-91AE-A4B12BA5F8E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898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ED69-49BF-4D11-8B0D-9EF831324EE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E78A-5862-4B8C-AB83-1EC60C67A69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1033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4DDF-7128-43D7-A1B9-EC55F659D59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524625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D2F48C-4E93-4CCE-98B5-4B11A608B66D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75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79592-717C-44CC-BEF3-7161B78854E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3B8A-8868-4C38-A0C3-1D501BA577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9056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9A1C-DFBB-4C1E-B51B-149A2F81023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D9D9-1372-4E1A-9BC9-D99A256A641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84052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25-Sep-19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2CBBAF3D-530A-43E6-A77A-E7ED6BE56E9B}" type="datetime1">
              <a:rPr lang="en-US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25-Sep-19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>
              <a:defRPr/>
            </a:pPr>
            <a:fld id="{056D0698-ED42-47C7-BB6E-257E88DF14E8}" type="slidenum">
              <a:rPr lang="en-US" altLang="en-US">
                <a:cs typeface="Arial" charset="0"/>
              </a:rPr>
              <a:pPr defTabSz="914400">
                <a:defRPr/>
              </a:pPr>
              <a:t>‹#›</a:t>
            </a:fld>
            <a:endParaRPr lang="en-US" altLang="en-US" dirty="0">
              <a:cs typeface="Arial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7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528" y="-24340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505272" y="1916832"/>
            <a:ext cx="7772400" cy="26642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ZA" sz="3600" b="1" dirty="0">
                <a:latin typeface="Arial" panose="020B0604020202020204" pitchFamily="34" charset="0"/>
                <a:cs typeface="Arial" panose="020B0604020202020204" pitchFamily="34" charset="0"/>
              </a:rPr>
              <a:t>TVETMIS FORUM:</a:t>
            </a:r>
            <a:br>
              <a:rPr lang="en-ZA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Occupational Qualifications, PLP and Higher Certificate</a:t>
            </a:r>
            <a:r>
              <a:rPr lang="en-ZA" sz="3600" b="1" dirty="0">
                <a:solidFill>
                  <a:srgbClr val="00B050"/>
                </a:solidFill>
              </a:rPr>
              <a:t> </a:t>
            </a:r>
            <a:br>
              <a:rPr lang="en-ZA" sz="3600" b="1" dirty="0">
                <a:solidFill>
                  <a:srgbClr val="00B050"/>
                </a:solidFill>
              </a:rPr>
            </a:br>
            <a:br>
              <a:rPr lang="en-ZA" sz="3600" b="1" dirty="0">
                <a:solidFill>
                  <a:srgbClr val="00B050"/>
                </a:solidFill>
              </a:rPr>
            </a:br>
            <a:r>
              <a:rPr lang="en-ZA" sz="3600" b="1" dirty="0">
                <a:solidFill>
                  <a:srgbClr val="00B050"/>
                </a:solidFill>
              </a:rPr>
              <a:t>“</a:t>
            </a:r>
            <a:r>
              <a:rPr lang="en-ZA" sz="3600" b="1" i="1" dirty="0">
                <a:solidFill>
                  <a:srgbClr val="00B050"/>
                </a:solidFill>
              </a:rPr>
              <a:t>How to capture and submit data”</a:t>
            </a:r>
            <a:endParaRPr lang="en-ZA" sz="3600" i="1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433518" y="5269832"/>
            <a:ext cx="5936704" cy="64807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25-26 SEPTEMBER 201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525216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850EA-2EC4-4DA1-9AA6-472CED202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0" y="1052736"/>
            <a:ext cx="4834880" cy="3649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FC360-E0E9-4CF5-ACED-126C67E28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occupational qualifications will be mapped as “part of learnership or apprenticeship”. </a:t>
            </a:r>
          </a:p>
          <a:p>
            <a:r>
              <a:rPr lang="en-US" dirty="0"/>
              <a:t>Which codes to use and where to get them?</a:t>
            </a:r>
          </a:p>
          <a:p>
            <a:r>
              <a:rPr lang="en-US" dirty="0"/>
              <a:t>Do we need a new report for this – Report 63?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/>
              <a:t>QUESTIONS AND CLARIFICATIONS?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24C252-CD69-40EA-B7B6-B38198E76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520FC-7A42-402B-8B48-2D175EFC86EB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B3B9B8-B7F2-4F21-B736-9CE71D24C42F}"/>
              </a:ext>
            </a:extLst>
          </p:cNvPr>
          <p:cNvSpPr txBox="1"/>
          <p:nvPr/>
        </p:nvSpPr>
        <p:spPr>
          <a:xfrm>
            <a:off x="500063" y="500063"/>
            <a:ext cx="8143875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Learnerships and Other Occupational Programmes</a:t>
            </a:r>
          </a:p>
        </p:txBody>
      </p:sp>
    </p:spTree>
    <p:extLst>
      <p:ext uri="{BB962C8B-B14F-4D97-AF65-F5344CB8AC3E}">
        <p14:creationId xmlns:p14="http://schemas.microsoft.com/office/powerpoint/2010/main" val="3253354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Occupational qualifications offered through Centres of Specialisation (</a:t>
            </a:r>
            <a:r>
              <a:rPr lang="en-ZA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</a:t>
            </a: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11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649433"/>
            <a:ext cx="7801073" cy="458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Occupational Trade Qualifications are offered through COS project 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same qualifications are also offered outside of the COS project.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Use applicable SAQA /NQF Qualification ID code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COS enrolment will be distinguished in a look-up file and mapped as “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COS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Occupational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Programmes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(QCTO) have modules –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knowledge, practical and workplace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Module codes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are in the SAQA Qualification Documents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programmes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offered through COS they are called National Occupational Core Curriculum (NOCC) codes.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/>
          </a:p>
          <a:p>
            <a:pPr marL="0" indent="0" algn="just" defTabSz="914400">
              <a:buFont typeface="Arial" charset="0"/>
              <a:buNone/>
            </a:pPr>
            <a:endParaRPr lang="en-ZA" sz="2800" dirty="0"/>
          </a:p>
          <a:p>
            <a:pPr algn="just" defTabSz="914400"/>
            <a:endParaRPr lang="en-ZA" sz="2400" dirty="0"/>
          </a:p>
        </p:txBody>
      </p:sp>
    </p:spTree>
    <p:extLst>
      <p:ext uri="{BB962C8B-B14F-4D97-AF65-F5344CB8AC3E}">
        <p14:creationId xmlns:p14="http://schemas.microsoft.com/office/powerpoint/2010/main" val="2333636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of COS NOCC Codes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12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4744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/>
          </a:p>
          <a:p>
            <a:pPr marL="0" indent="0" algn="just" defTabSz="914400">
              <a:buFont typeface="Arial" charset="0"/>
              <a:buNone/>
            </a:pPr>
            <a:endParaRPr lang="en-ZA" sz="2800" dirty="0"/>
          </a:p>
          <a:p>
            <a:pPr algn="just" defTabSz="914400"/>
            <a:endParaRPr lang="en-ZA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81871"/>
            <a:ext cx="7884368" cy="507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69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 Colleges and mapping the trades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13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4744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/>
          </a:p>
          <a:p>
            <a:pPr marL="0" indent="0" algn="just" defTabSz="914400">
              <a:buFont typeface="Arial" charset="0"/>
              <a:buNone/>
            </a:pPr>
            <a:endParaRPr lang="en-ZA" sz="2800" dirty="0"/>
          </a:p>
          <a:p>
            <a:pPr algn="just" defTabSz="914400"/>
            <a:endParaRPr lang="en-ZA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492380"/>
              </p:ext>
            </p:extLst>
          </p:nvPr>
        </p:nvGraphicFramePr>
        <p:xfrm>
          <a:off x="611560" y="1052736"/>
          <a:ext cx="7744345" cy="533870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71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Z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 these colleges may map these trades as part of COS.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Vuselela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Bricklayer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Cape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Bricklayer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Flavius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Mareka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Plumber, Electrician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Orbit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Electrician, Diesel Mechanic 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Umfolozi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Millwright, Rigger, Boilermaker 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Gert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Sibande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Millwright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Majuba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Boilermaker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Ekurhuleni East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Boilermaker, Electrician –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Plumber -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Ekhurhuleni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 -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Bay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Rigger, Mechanical Fitter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Mopani South East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Pipe Fitter,</a:t>
                      </a:r>
                      <a:r>
                        <a:rPr lang="en-ZA" sz="1200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Diesel Mechanic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College of Cape Town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Plumber, Automotive Motor Mechanic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Boland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Welder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4428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 Cape Midlands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Welder, Electrician -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Tshwane South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Fitter and Turner, Mechanical Fitter, Boilermaker,</a:t>
                      </a:r>
                      <a:r>
                        <a:rPr lang="en-ZA" sz="1200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Electrician, Millwright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Elizabeth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Automotive Motor Mechanic, Electrician –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Plumber -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Sekhukhune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Carpenter and Joiner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Northern Cape Urban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Carpenter and Joiner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Link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Fitter and Turner, Boilermaker, Electrician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 Coast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Pipe Fitter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057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Coding/Mapping PLP and HC Records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14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501323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Policy Directive 4 provides all the details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DHET Codes are used for PLP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PLP does not have SAQA/NQF ID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PLP is mapped at NQF L2 (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Mapped in File ?)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PLP programme code is PLP0000  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PLP Subjects have subject codes: e.g. PLP0001- Foundational Mathematics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ctr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QUESTIONS AND CLARIFICATIONS?</a:t>
            </a:r>
          </a:p>
        </p:txBody>
      </p:sp>
    </p:spTree>
    <p:extLst>
      <p:ext uri="{BB962C8B-B14F-4D97-AF65-F5344CB8AC3E}">
        <p14:creationId xmlns:p14="http://schemas.microsoft.com/office/powerpoint/2010/main" val="2222195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E9BA2-333F-4329-AD7B-5E5D4C70E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30" y="2067813"/>
            <a:ext cx="8229600" cy="4525963"/>
          </a:xfrm>
        </p:spPr>
        <p:txBody>
          <a:bodyPr/>
          <a:lstStyle/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Higher Certificates must be brought in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as a separate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type –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variations do we get?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800" dirty="0">
                <a:latin typeface="Arial" panose="020B0604020202020204" pitchFamily="34" charset="0"/>
                <a:cs typeface="Arial" panose="020B0604020202020204" pitchFamily="34" charset="0"/>
              </a:rPr>
              <a:t>NQF ID exists – </a:t>
            </a:r>
            <a:r>
              <a:rPr lang="en-ZA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could be possible barriers?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71128-C904-4A69-9598-1C6898991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520FC-7A42-402B-8B48-2D175EFC86EB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9B8AFC-595B-4521-B92D-EC631D13672E}"/>
              </a:ext>
            </a:extLst>
          </p:cNvPr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Coding/Mapping Higher Certificate Records</a:t>
            </a:r>
          </a:p>
        </p:txBody>
      </p:sp>
    </p:spTree>
    <p:extLst>
      <p:ext uri="{BB962C8B-B14F-4D97-AF65-F5344CB8AC3E}">
        <p14:creationId xmlns:p14="http://schemas.microsoft.com/office/powerpoint/2010/main" val="1505936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be done in 2019 and 2020?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16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8342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FIX mapping of PLP and  occupational qualifications and report the COS trades – 2019!</a:t>
            </a:r>
          </a:p>
          <a:p>
            <a:pPr marL="0" indent="0" algn="just" defTabSz="914400">
              <a:spcBef>
                <a:spcPts val="0"/>
              </a:spcBef>
              <a:spcAft>
                <a:spcPts val="600"/>
              </a:spcAft>
              <a:buNone/>
            </a:pPr>
            <a:endParaRPr lang="en-US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Certificates and shorter skills courses must be mapped correctly in 2020 and appear in Report 60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95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ZA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matters and barriers?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84784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mage result for thank yo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17" y="2197488"/>
            <a:ext cx="4572000" cy="32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24" y="1590287"/>
            <a:ext cx="2756235" cy="355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8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792087"/>
          </a:xfrm>
        </p:spPr>
        <p:txBody>
          <a:bodyPr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685800" y="3032957"/>
            <a:ext cx="7918648" cy="2664295"/>
          </a:xfrm>
          <a:solidFill>
            <a:schemeClr val="bg2">
              <a:lumMod val="75000"/>
            </a:schemeClr>
          </a:solidFill>
        </p:spPr>
        <p:txBody>
          <a:bodyPr rtlCol="0">
            <a:normAutofit/>
          </a:bodyPr>
          <a:lstStyle/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27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Programmes</a:t>
            </a: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Offered – today and upcoming</a:t>
            </a:r>
          </a:p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Unpacking occupational qualifications (OQ)</a:t>
            </a:r>
          </a:p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 the trades, also for COS</a:t>
            </a:r>
          </a:p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PLP and HC offerings?</a:t>
            </a:r>
          </a:p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be done in 2019 and 2020?</a:t>
            </a:r>
          </a:p>
          <a:p>
            <a:pPr marL="396875" indent="-395288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mapping matters?</a:t>
            </a:r>
          </a:p>
        </p:txBody>
      </p:sp>
    </p:spTree>
    <p:extLst>
      <p:ext uri="{BB962C8B-B14F-4D97-AF65-F5344CB8AC3E}">
        <p14:creationId xmlns:p14="http://schemas.microsoft.com/office/powerpoint/2010/main" val="3943475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DHET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indent="-360000" algn="just" defTabSz="360000">
              <a:lnSpc>
                <a:spcPct val="15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3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7478" y="1613118"/>
            <a:ext cx="792088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Data is collected linked to </a:t>
            </a:r>
            <a:r>
              <a:rPr lang="en-US" sz="3000" dirty="0" err="1"/>
              <a:t>programme</a:t>
            </a:r>
            <a:r>
              <a:rPr lang="en-US" sz="3000" dirty="0"/>
              <a:t> types.</a:t>
            </a:r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What is a </a:t>
            </a:r>
            <a:r>
              <a:rPr lang="en-US" sz="3000" dirty="0" err="1"/>
              <a:t>programme</a:t>
            </a:r>
            <a:r>
              <a:rPr lang="en-US" sz="3000" dirty="0"/>
              <a:t> type?</a:t>
            </a:r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Where does DHET experience challenges? – mapping/coding</a:t>
            </a:r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Implications of in-correct reporting</a:t>
            </a:r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Can we come together on best practices?</a:t>
            </a:r>
          </a:p>
          <a:p>
            <a:pPr>
              <a:spcAft>
                <a:spcPts val="600"/>
              </a:spcAft>
            </a:pP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998996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Programme Types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4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9827" y="1199452"/>
            <a:ext cx="78343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Current programme types in Report 60: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NCV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Report 191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PLP</a:t>
            </a:r>
          </a:p>
          <a:p>
            <a:endParaRPr lang="en-US" sz="32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Occupational qualifications and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Other</a:t>
            </a:r>
          </a:p>
          <a:p>
            <a:endParaRPr lang="en-US" sz="3200" dirty="0"/>
          </a:p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Strategic headcount targets are in terms of  funding source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6624228" y="3461610"/>
            <a:ext cx="792088" cy="1152128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Right Brace 7"/>
          <p:cNvSpPr/>
          <p:nvPr/>
        </p:nvSpPr>
        <p:spPr>
          <a:xfrm>
            <a:off x="3383160" y="1844824"/>
            <a:ext cx="792088" cy="115212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TextBox 6"/>
          <p:cNvSpPr txBox="1"/>
          <p:nvPr/>
        </p:nvSpPr>
        <p:spPr>
          <a:xfrm>
            <a:off x="4484596" y="1978984"/>
            <a:ext cx="2736304" cy="9233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ZA" dirty="0">
                <a:latin typeface="Arial" panose="020B0604020202020204" pitchFamily="34" charset="0"/>
                <a:cs typeface="Arial" panose="020B0604020202020204" pitchFamily="34" charset="0"/>
              </a:rPr>
              <a:t>Ministerial approved programmes – State and college funded targets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94551" y="3461610"/>
            <a:ext cx="1078395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ZA" dirty="0">
                <a:latin typeface="Arial" panose="020B0604020202020204" pitchFamily="34" charset="0"/>
                <a:cs typeface="Arial" panose="020B0604020202020204" pitchFamily="34" charset="0"/>
              </a:rPr>
              <a:t>Other sources funded target</a:t>
            </a:r>
          </a:p>
        </p:txBody>
      </p:sp>
    </p:spTree>
    <p:extLst>
      <p:ext uri="{BB962C8B-B14F-4D97-AF65-F5344CB8AC3E}">
        <p14:creationId xmlns:p14="http://schemas.microsoft.com/office/powerpoint/2010/main" val="2270598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 Types in new Strategic Planning Cycle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5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556792"/>
            <a:ext cx="7744345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Programme types to be in Report 60: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NCV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Report 191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PLP</a:t>
            </a:r>
          </a:p>
          <a:p>
            <a:endParaRPr lang="en-US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Occupational qualifications, inclusive of trades offered by COS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Higher Certificate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Shorter Skills Courses</a:t>
            </a:r>
          </a:p>
          <a:p>
            <a:endParaRPr lang="en-US" sz="2400" dirty="0"/>
          </a:p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Strategic headcount targets are still linked to a funding source but reported as a programme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3419110" y="2276872"/>
            <a:ext cx="792088" cy="115212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TextBox 6"/>
          <p:cNvSpPr txBox="1"/>
          <p:nvPr/>
        </p:nvSpPr>
        <p:spPr>
          <a:xfrm>
            <a:off x="4680012" y="2378296"/>
            <a:ext cx="2736304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ZA" dirty="0">
                <a:latin typeface="Arial" panose="020B0604020202020204" pitchFamily="34" charset="0"/>
                <a:cs typeface="Arial" panose="020B0604020202020204" pitchFamily="34" charset="0"/>
              </a:rPr>
              <a:t>Ministerial approved programmes</a:t>
            </a:r>
          </a:p>
        </p:txBody>
      </p:sp>
    </p:spTree>
    <p:extLst>
      <p:ext uri="{BB962C8B-B14F-4D97-AF65-F5344CB8AC3E}">
        <p14:creationId xmlns:p14="http://schemas.microsoft.com/office/powerpoint/2010/main" val="3154180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C9FD5-E3A4-44F4-BF39-6FFD37182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254" y="627683"/>
            <a:ext cx="6996082" cy="353045"/>
          </a:xfrm>
        </p:spPr>
        <p:txBody>
          <a:bodyPr/>
          <a:lstStyle/>
          <a:p>
            <a:r>
              <a:rPr lang="en-US" sz="3200" dirty="0"/>
              <a:t>Occupational </a:t>
            </a:r>
            <a:r>
              <a:rPr lang="en-US" sz="3200" dirty="0" err="1"/>
              <a:t>Programmes</a:t>
            </a:r>
            <a:r>
              <a:rPr lang="en-US" sz="3200" dirty="0"/>
              <a:t> - QCTO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131668-0EC8-44BE-B58B-C242EF3F3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520FC-7A42-402B-8B48-2D175EFC86EB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9CFC22-F197-4694-84BE-90C98D594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333773"/>
            <a:ext cx="3859061" cy="150495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2FBF5B2-D7EA-43AB-88C6-AEBBF536E7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41668" y="1733462"/>
            <a:ext cx="3275622" cy="32077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C32749-305A-4FDA-977A-612009FD1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5530" y="3068960"/>
            <a:ext cx="4453126" cy="20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71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3A665-E4F3-42E0-BCEC-42C924EF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Learnerships - SETAs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A7429-2496-42BB-82E3-8FD5BC881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520FC-7A42-402B-8B48-2D175EFC86EB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72F4F02-22A9-441B-A522-DDFC0820C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9202" y="3068960"/>
            <a:ext cx="6418889" cy="2613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710FF-D7A0-434C-89A0-EA7EBDC58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340768"/>
            <a:ext cx="2822693" cy="15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38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25FE-73E3-43D2-B415-AE2B2BBE5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118" y="3140968"/>
            <a:ext cx="4022078" cy="1008112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sz="2400" i="1" dirty="0">
                <a:latin typeface="Bahnschrift SemiLight" panose="020B0502040204020203" pitchFamily="34" charset="0"/>
              </a:rPr>
              <a:t>Is this what we have</a:t>
            </a:r>
            <a:r>
              <a:rPr lang="en-US" sz="2400" dirty="0"/>
              <a:t>?</a:t>
            </a:r>
            <a:br>
              <a:rPr lang="en-US" sz="2400" dirty="0"/>
            </a:br>
            <a:r>
              <a:rPr lang="en-US" sz="2400" dirty="0"/>
              <a:t>What is offered by Colleges?</a:t>
            </a:r>
            <a:br>
              <a:rPr lang="en-US" sz="2400" dirty="0"/>
            </a:br>
            <a:r>
              <a:rPr lang="en-US" sz="2400" dirty="0"/>
              <a:t>What data is/to be captured?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EB09AE-1FF3-4614-9EE5-8891E669B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7196" y="548680"/>
            <a:ext cx="4434792" cy="561662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Full Qualifications – level 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Part Qualifications – level 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Occupational Certificate</a:t>
            </a:r>
          </a:p>
          <a:p>
            <a:pPr marL="1257300">
              <a:buFont typeface="Wingdings" panose="05000000000000000000" pitchFamily="2" charset="2"/>
              <a:buChar char="ü"/>
            </a:pPr>
            <a:r>
              <a:rPr lang="en-US" sz="2400" dirty="0"/>
              <a:t>Theoretical Modules (College)</a:t>
            </a:r>
          </a:p>
          <a:p>
            <a:pPr marL="1257300">
              <a:buFont typeface="Wingdings" panose="05000000000000000000" pitchFamily="2" charset="2"/>
              <a:buChar char="ü"/>
            </a:pPr>
            <a:r>
              <a:rPr lang="en-US" sz="2400" dirty="0"/>
              <a:t>Practical Modules (College)</a:t>
            </a:r>
          </a:p>
          <a:p>
            <a:pPr marL="1317625">
              <a:buFont typeface="Wingdings" panose="05000000000000000000" pitchFamily="2" charset="2"/>
              <a:buChar char="ü"/>
            </a:pPr>
            <a:r>
              <a:rPr lang="en-US" sz="2400" dirty="0"/>
              <a:t>Work Experience (Employer)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Technician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Learnerships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Skills </a:t>
            </a:r>
            <a:r>
              <a:rPr lang="en-US" sz="2400" dirty="0" err="1"/>
              <a:t>Programmes</a:t>
            </a:r>
            <a:endParaRPr lang="en-US" sz="2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Higher  Certificates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F8082-2B5C-4FB8-9763-67C2F8EE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520FC-7A42-402B-8B48-2D175EFC86EB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0BF747-C0C5-4193-A9CA-E93C4A6C24E9}"/>
              </a:ext>
            </a:extLst>
          </p:cNvPr>
          <p:cNvSpPr txBox="1">
            <a:spLocks/>
          </p:cNvSpPr>
          <p:nvPr/>
        </p:nvSpPr>
        <p:spPr bwMode="auto">
          <a:xfrm>
            <a:off x="534380" y="417106"/>
            <a:ext cx="3640448" cy="157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/>
            <a:r>
              <a:rPr lang="en-US" sz="3200" dirty="0"/>
              <a:t>Occupational </a:t>
            </a:r>
            <a:r>
              <a:rPr lang="en-US" sz="3200" dirty="0" err="1"/>
              <a:t>Programmes</a:t>
            </a:r>
            <a:endParaRPr lang="en-US" sz="3200" dirty="0"/>
          </a:p>
          <a:p>
            <a:pPr defTabSz="914400"/>
            <a:r>
              <a:rPr lang="en-US" sz="3200" dirty="0"/>
              <a:t> – let us agree!</a:t>
            </a:r>
          </a:p>
        </p:txBody>
      </p:sp>
    </p:spTree>
    <p:extLst>
      <p:ext uri="{BB962C8B-B14F-4D97-AF65-F5344CB8AC3E}">
        <p14:creationId xmlns:p14="http://schemas.microsoft.com/office/powerpoint/2010/main" val="2318965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Codes and Where to find them/ Mapping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9</a:t>
            </a:fld>
            <a:endParaRPr lang="en-US" altLang="en-US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66950" y="1700808"/>
            <a:ext cx="472001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Use SAQA/NQF ID codes</a:t>
            </a:r>
          </a:p>
          <a:p>
            <a:pPr defTabSz="914400"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NQF ID identifies the qualification on the NQF.</a:t>
            </a:r>
          </a:p>
          <a:p>
            <a:pPr defTabSz="914400">
              <a:buFont typeface="Courier New" panose="02070309020205020404" pitchFamily="49" charset="0"/>
              <a:buChar char="o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What about module-codes for theory, practical and workplace modules?</a:t>
            </a:r>
          </a:p>
          <a:p>
            <a:pPr defTabSz="914400">
              <a:buFont typeface="Courier New" panose="02070309020205020404" pitchFamily="49" charset="0"/>
              <a:buChar char="o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>
              <a:buFont typeface="Courier New" panose="02070309020205020404" pitchFamily="49" charset="0"/>
              <a:buChar char="o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Don’t use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OFO codes as they change (not eligible for TVETMIS)</a:t>
            </a:r>
          </a:p>
          <a:p>
            <a:pPr marL="0" indent="0" algn="just" defTabSz="914400">
              <a:buFont typeface="Arial" charset="0"/>
              <a:buNone/>
            </a:pPr>
            <a:endParaRPr lang="en-ZA" sz="2800" dirty="0"/>
          </a:p>
          <a:p>
            <a:pPr marL="0" indent="0" algn="just" defTabSz="914400">
              <a:buFont typeface="Arial" charset="0"/>
              <a:buNone/>
            </a:pPr>
            <a:endParaRPr lang="en-ZA" sz="2800" dirty="0"/>
          </a:p>
          <a:p>
            <a:pPr algn="just" defTabSz="914400"/>
            <a:endParaRPr lang="en-ZA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28693" t="28412" r="29954" b="17577"/>
          <a:stretch/>
        </p:blipFill>
        <p:spPr>
          <a:xfrm>
            <a:off x="4900084" y="1491097"/>
            <a:ext cx="3871296" cy="12592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883F44-AB8F-477A-BB8F-79C38C44E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6799" y="2945632"/>
            <a:ext cx="2292801" cy="225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07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11590</TotalTime>
  <Words>731</Words>
  <Application>Microsoft Office PowerPoint</Application>
  <PresentationFormat>On-screen Show (4:3)</PresentationFormat>
  <Paragraphs>184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Arial Narrow</vt:lpstr>
      <vt:lpstr>Bahnschrift SemiLight</vt:lpstr>
      <vt:lpstr>Calibri</vt:lpstr>
      <vt:lpstr>Courier New</vt:lpstr>
      <vt:lpstr>Wingdings</vt:lpstr>
      <vt:lpstr>Office Theme</vt:lpstr>
      <vt:lpstr>1_Office Theme</vt:lpstr>
      <vt:lpstr>TVETMIS FORUM: Occupational Qualifications, PLP and Higher Certificate   “How to capture and submit data”</vt:lpstr>
      <vt:lpstr>CONTENT</vt:lpstr>
      <vt:lpstr>PowerPoint Presentation</vt:lpstr>
      <vt:lpstr>PowerPoint Presentation</vt:lpstr>
      <vt:lpstr>PowerPoint Presentation</vt:lpstr>
      <vt:lpstr>Occupational Programmes - QCTO</vt:lpstr>
      <vt:lpstr>Learnerships - SETAs</vt:lpstr>
      <vt:lpstr>Is this what we have? What is offered by Colleges? What data is/to be captured?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matters and barriers?</vt:lpstr>
    </vt:vector>
  </TitlesOfParts>
  <Company>African Graphix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Flemming Koch</cp:lastModifiedBy>
  <cp:revision>492</cp:revision>
  <cp:lastPrinted>2014-08-05T12:37:49Z</cp:lastPrinted>
  <dcterms:created xsi:type="dcterms:W3CDTF">2010-05-07T06:42:18Z</dcterms:created>
  <dcterms:modified xsi:type="dcterms:W3CDTF">2019-09-26T05:10:59Z</dcterms:modified>
</cp:coreProperties>
</file>