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3" r:id="rId2"/>
    <p:sldId id="322" r:id="rId3"/>
    <p:sldId id="325" r:id="rId4"/>
    <p:sldId id="356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1" r:id="rId18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571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-24340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26642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ZA" b="1" dirty="0">
                <a:solidFill>
                  <a:srgbClr val="00B050"/>
                </a:solidFill>
              </a:rPr>
              <a:t/>
            </a:r>
            <a:br>
              <a:rPr lang="en-ZA" b="1" dirty="0">
                <a:solidFill>
                  <a:srgbClr val="00B050"/>
                </a:solidFill>
              </a:rPr>
            </a:br>
            <a:r>
              <a:rPr lang="en-ZA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SOP ON ENROLMENT</a:t>
            </a:r>
            <a:r>
              <a:rPr lang="en-ZA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Z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5936704" cy="91365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September 2019</a:t>
            </a:r>
          </a:p>
        </p:txBody>
      </p:sp>
    </p:spTree>
    <p:extLst>
      <p:ext uri="{BB962C8B-B14F-4D97-AF65-F5344CB8AC3E}">
        <p14:creationId xmlns:p14="http://schemas.microsoft.com/office/powerpoint/2010/main" val="15252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Submission of Application by New Students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268760"/>
            <a:ext cx="8075240" cy="4968552"/>
          </a:xfrm>
        </p:spPr>
        <p:txBody>
          <a:bodyPr/>
          <a:lstStyle/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Expectations for implementation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Application form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(electronic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paper)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made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online and off-line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plan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deal with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walk-ins.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Verification and acknowledgement processes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put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place for documents submitted.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list of submitted applications.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76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62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525658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52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marL="605250" lvl="0" indent="-51435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Selection and  Admission of New Students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15271" y="1412776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To carry out student selection in accordance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with the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college admission policy approved by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college council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in turn complies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with the Departmental policies and guidelines.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allow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colleges and campus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enrol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right students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the right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programmes. 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Ownership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College council is responsible for the approval of the college admission policy.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The execution of the processes is undertaken at campus level where the college/ campus selection committee is overall responsible.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ZA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29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800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Selection and  Admission of New </a:t>
            </a:r>
            <a:r>
              <a:rPr lang="en-US" sz="2800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84784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Expectations for implementation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Adopted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college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admission policy.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Selection committee in place.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Processes of selection clearly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defined – points system and criteria.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Communication mechanism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 place to provide feedback to applicants 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Lists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of students who accepted the offer.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List of students provisionally admitted.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37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59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133" y="323507"/>
            <a:ext cx="4395083" cy="586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3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Student Registration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34380" y="1412776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To register provisionally admitted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and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provide proof of registration.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This includes the allocation of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a class and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assistance relating to financial aid and bursary application.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Ownership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Registrar (or responsible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senior executive)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is accountable for the process. 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College Student Registration/ Student Administration is responsible for the actual registration of the student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and capturing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BMS.  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Student Support Services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responsible for bursary arrangements, e.g. NSFAS. 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ZA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93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Student </a:t>
            </a:r>
            <a:r>
              <a:rPr lang="en-US" sz="3200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Registration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84784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Expectations for implementation</a:t>
            </a:r>
          </a:p>
          <a:p>
            <a:pPr marL="714375" indent="-623888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An updated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BMS for capturing of registered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students. </a:t>
            </a:r>
          </a:p>
          <a:p>
            <a:pPr marL="714375" indent="-623888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plan to manage registration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(logistical arrangements – </a:t>
            </a:r>
            <a:r>
              <a:rPr lang="en-US" sz="2800" b="1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standardised</a:t>
            </a:r>
            <a:r>
              <a:rPr lang="en-US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already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indent="-623888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Signed registration forms and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captured in BMS.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indent="-623888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Records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 lists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of registered students.</a:t>
            </a:r>
          </a:p>
          <a:p>
            <a:pPr marL="714375" indent="-623888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Document management plan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(filing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archiving of forms).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42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ZA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Let’s take </a:t>
            </a:r>
            <a:r>
              <a:rPr lang="en-ZA" sz="2800"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ZA" sz="28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steps </a:t>
            </a:r>
            <a:r>
              <a:rPr lang="en-ZA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towards </a:t>
            </a:r>
            <a:r>
              <a:rPr lang="en-ZA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implementation!</a:t>
            </a:r>
            <a:endParaRPr lang="en-U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84784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mage result for thank yo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17" y="2197488"/>
            <a:ext cx="4572000" cy="32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24" y="1590287"/>
            <a:ext cx="2756235" cy="355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792087"/>
          </a:xfrm>
        </p:spPr>
        <p:txBody>
          <a:bodyPr/>
          <a:lstStyle/>
          <a:p>
            <a:pPr eaLnBrk="1" hangingPunct="1"/>
            <a:r>
              <a:rPr lang="en-US" b="1" dirty="0" smtClean="0"/>
              <a:t>CONTENT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99592" y="2492896"/>
            <a:ext cx="7558608" cy="3600400"/>
          </a:xfrm>
          <a:solidFill>
            <a:schemeClr val="bg2">
              <a:lumMod val="75000"/>
            </a:schemeClr>
          </a:solidFill>
        </p:spPr>
        <p:txBody>
          <a:bodyPr rtlCol="0">
            <a:normAutofit lnSpcReduction="10000"/>
          </a:bodyPr>
          <a:lstStyle/>
          <a:p>
            <a:pPr marL="742950" indent="-742950" algn="l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to SOPs</a:t>
            </a:r>
          </a:p>
          <a:p>
            <a:pPr marL="742950" indent="-742950" algn="l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Enrolment SOP sub-processes</a:t>
            </a:r>
          </a:p>
          <a:p>
            <a:pPr marL="742950" indent="-742950" algn="l" eaLnBrk="1" fontAlgn="auto" hangingPunct="1">
              <a:spcAft>
                <a:spcPts val="0"/>
              </a:spcAft>
              <a:buAutoNum type="arabicPeriod" startAt="3"/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 diagram descriptions</a:t>
            </a:r>
          </a:p>
          <a:p>
            <a:pPr marL="742950" indent="-742950" algn="l" eaLnBrk="1" fontAlgn="auto" hangingPunct="1">
              <a:spcAft>
                <a:spcPts val="0"/>
              </a:spcAft>
              <a:buAutoNum type="arabicPeriod" startAt="3"/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Expectations relating to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129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648071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to SOPs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34380" y="1268760"/>
            <a:ext cx="8075240" cy="4968552"/>
          </a:xfrm>
        </p:spPr>
        <p:txBody>
          <a:bodyPr/>
          <a:lstStyle/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Department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aims to ensure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a minimum level of standardisation of core business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processes, e.g. teaching and learning, examinations, student registration.</a:t>
            </a:r>
          </a:p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36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standard operating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procedures developed to accomplish this standardisation and to establish an optimally functional system.</a:t>
            </a:r>
          </a:p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Standardisation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of student admission and registration processes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was the first to take to implementation.</a:t>
            </a:r>
          </a:p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Aim is an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optimum system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enables colleges to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achieve student enrolment </a:t>
            </a: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targets while directing students towards </a:t>
            </a: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the right programmes and qualifications. </a:t>
            </a: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95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648071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 smtClean="0"/>
              <a:t>Enrolment SOP Sub-Processes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268760"/>
            <a:ext cx="8075240" cy="4968552"/>
          </a:xfrm>
        </p:spPr>
        <p:txBody>
          <a:bodyPr/>
          <a:lstStyle/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Enquiry Management of Prospective Students</a:t>
            </a: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Provision of Career and Programme Advisory Services</a:t>
            </a: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Submission of Application by New Students</a:t>
            </a: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Selection and Admission of New Students</a:t>
            </a: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Selection and Admission of Returning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Student Registration</a:t>
            </a:r>
          </a:p>
          <a:p>
            <a:pPr marL="605250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Student Enrolment Management and Verification</a:t>
            </a:r>
          </a:p>
          <a:p>
            <a:pPr marL="4338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51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59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1"/>
            <a:ext cx="532859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9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800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 of Career and Programme Advisory </a:t>
            </a:r>
            <a:r>
              <a:rPr lang="en-US" sz="2800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12776"/>
            <a:ext cx="8075240" cy="4824536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provide student applicants for all approved programme offerings </a:t>
            </a:r>
            <a:r>
              <a:rPr lang="en-US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guidance to decide on their 1st and 2nd (even 3rd) choice of the study in line with their capabilities and pre-requisites for these </a:t>
            </a:r>
            <a:r>
              <a:rPr lang="en-US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studies.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7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Ownership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Student Support Services and Campus Management co-own the responsibility </a:t>
            </a:r>
            <a:r>
              <a:rPr lang="en-US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for logistics – e.g. to set up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the test </a:t>
            </a:r>
            <a:r>
              <a:rPr lang="en-US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facilities and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scheduling.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ZA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0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1008112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800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Provision of Career and Programme Advisory </a:t>
            </a:r>
            <a:r>
              <a:rPr lang="en-US" sz="2800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34380" y="1693676"/>
            <a:ext cx="8075240" cy="5184576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Expectations for implementation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plan for placement testing which include the venue/s, dates, time, group selection and a booking slip (optional). 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Advisory services team in place.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Records of students tested and results thereof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14375" indent="-623888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Records of placement advice or recommendations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3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59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6672"/>
            <a:ext cx="4680520" cy="52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69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Submission of Application by New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12776"/>
            <a:ext cx="8075240" cy="4824536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To receive applications of intended applicants for a (preferred) programme offered at a TVET college and campus as well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as assorted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documents of evidence. 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Ownership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DP Registrar should lead; although in some colleges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responsibility lies with the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DP Academic.  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Campus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managers play a key role. </a:t>
            </a: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ZA" sz="24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76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8801</TotalTime>
  <Words>645</Words>
  <Application>Microsoft Office PowerPoint</Application>
  <PresentationFormat>On-screen Show (4:3)</PresentationFormat>
  <Paragraphs>75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Courier New</vt:lpstr>
      <vt:lpstr>Office Theme</vt:lpstr>
      <vt:lpstr> IMPLEMENTATION OF SOP ON ENROLMENT  </vt:lpstr>
      <vt:lpstr>CONTENT</vt:lpstr>
      <vt:lpstr>Background to SOPs</vt:lpstr>
      <vt:lpstr>Enrolment SOP Sub-Processes</vt:lpstr>
      <vt:lpstr>PowerPoint Presentation</vt:lpstr>
      <vt:lpstr>Provision of Career and Programme Advisory Services</vt:lpstr>
      <vt:lpstr>Provision of Career and Programme Advisory Services</vt:lpstr>
      <vt:lpstr>PowerPoint Presentation</vt:lpstr>
      <vt:lpstr>Submission of Application by New Students</vt:lpstr>
      <vt:lpstr>Submission of Application by New Students</vt:lpstr>
      <vt:lpstr>PowerPoint Presentation</vt:lpstr>
      <vt:lpstr>Selection and  Admission of New Students</vt:lpstr>
      <vt:lpstr>Selection and  Admission of New Students</vt:lpstr>
      <vt:lpstr>PowerPoint Presentation</vt:lpstr>
      <vt:lpstr>Student Registration</vt:lpstr>
      <vt:lpstr>Student Registration</vt:lpstr>
      <vt:lpstr>Let’s take the steps towards implementation!</vt:lpstr>
    </vt:vector>
  </TitlesOfParts>
  <Company>African Graphix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Swart.Marietta</cp:lastModifiedBy>
  <cp:revision>483</cp:revision>
  <cp:lastPrinted>2014-08-05T12:37:49Z</cp:lastPrinted>
  <dcterms:created xsi:type="dcterms:W3CDTF">2010-05-07T06:42:18Z</dcterms:created>
  <dcterms:modified xsi:type="dcterms:W3CDTF">2019-09-24T19:55:23Z</dcterms:modified>
</cp:coreProperties>
</file>