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5"/>
  </p:notesMasterIdLst>
  <p:sldIdLst>
    <p:sldId id="323" r:id="rId3"/>
    <p:sldId id="348" r:id="rId4"/>
    <p:sldId id="347" r:id="rId5"/>
    <p:sldId id="349" r:id="rId6"/>
    <p:sldId id="350" r:id="rId7"/>
    <p:sldId id="351" r:id="rId8"/>
    <p:sldId id="352" r:id="rId9"/>
    <p:sldId id="354" r:id="rId10"/>
    <p:sldId id="355" r:id="rId11"/>
    <p:sldId id="356" r:id="rId12"/>
    <p:sldId id="358" r:id="rId13"/>
    <p:sldId id="357" r:id="rId14"/>
  </p:sldIdLst>
  <p:sldSz cx="9144000" cy="6858000" type="screen4x3"/>
  <p:notesSz cx="6797675" cy="98726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9E46682-3B03-4BB1-A78B-D1AD1C1E56F9}">
          <p14:sldIdLst>
            <p14:sldId id="323"/>
            <p14:sldId id="348"/>
            <p14:sldId id="347"/>
            <p14:sldId id="349"/>
            <p14:sldId id="350"/>
            <p14:sldId id="351"/>
            <p14:sldId id="352"/>
            <p14:sldId id="354"/>
            <p14:sldId id="355"/>
            <p14:sldId id="356"/>
            <p14:sldId id="358"/>
            <p14:sldId id="357"/>
          </p14:sldIdLst>
        </p14:section>
        <p14:section name="Untitled Section" id="{937C5DBB-BA9B-4280-8B86-9765BADFE2A6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89446" autoAdjust="0"/>
  </p:normalViewPr>
  <p:slideViewPr>
    <p:cSldViewPr snapToObjects="1">
      <p:cViewPr varScale="1">
        <p:scale>
          <a:sx n="61" d="100"/>
          <a:sy n="61" d="100"/>
        </p:scale>
        <p:origin x="691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F1D6E-CD8E-4C62-9B7B-667A36AE3620}" type="datetimeFigureOut">
              <a:rPr lang="en-ZA" smtClean="0"/>
              <a:t>2019/09/24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8B837-8B9A-461A-9F82-3D685F012CE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00460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677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642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843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517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209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697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290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309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BFCD1C-62BE-4327-903A-EF45D18D450B}" type="slidenum">
              <a:rPr lang="en-ZA" alt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ZA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017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60E60-CC57-4399-8E78-4177D7D25052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DDB7A-FEC8-4F4F-9D43-498816012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03A62-CE01-4457-941B-D6307105DE28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F6165-5968-4BAA-B564-7F70A896C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86737-0D84-4248-88B5-24108370DB5C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3CDBA-28D7-4E6B-BB7A-21FD9408F7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79AF9-975C-4438-8A2E-05ABB8A77917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7669E-7B0C-467B-81BC-5FFD56AE31F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22610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LIDE LAYOU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490E1-C424-4B9A-A1AE-3741F452B255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520FC-7A42-402B-8B48-2D175EFC86E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60834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4ADBE-CEB7-4ED5-8CD0-374575F25D4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10EB2-3BF0-4793-937B-EEF6764EEAB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64344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B01B-7CED-45BF-A7A5-D0568620D77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E6E55-51DF-4D89-BD4C-A038E29EBCC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6099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33D0E-CB85-4994-BDA2-FDCF1BFA23A8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81A86-C382-4F59-A53B-829E38BF6F6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387965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447C6-300B-41F8-8B37-45A30FA76C02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ECC0A-CFCF-4DC5-AFBD-D730DF2E41E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053705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B77E5-BEBE-470E-8592-E59E90A0DB74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5CF06-96A5-4B74-91AE-A4B12BA5F8E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38982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FED69-49BF-4D11-8B0D-9EF831324EE0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CE78A-5862-4B8C-AB83-1EC60C67A69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1033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ACA9B-0E8E-4AD1-9EEB-35D8B797404B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945FA-A073-4867-8A6A-D45FF81C52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4DDF-7128-43D7-A1B9-EC55F659D596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6524625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D2F48C-4E93-4CCE-98B5-4B11A608B66D}" type="slidenum">
              <a:rPr lang="en-US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2758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79592-717C-44CC-BEF3-7161B78854E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63B8A-8868-4C38-A0C3-1D501BA577B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790568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D9A1C-DFBB-4C1E-B51B-149A2F81023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ED9D9-1372-4E1A-9BC9-D99A256A641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84052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9613A-9AD0-4508-8735-94668380DCFB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3C0D3-97A2-4288-A8BC-A164D594A1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00309-E5BC-44E6-BC4A-301F23C0A32F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1B2E-28D1-48EB-87B3-351AD4352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C25CA-B3EF-480E-93CC-EA02FB3CFB7A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23743-FC90-43AA-B5E9-5AF0BC210A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2E7EF-A3A7-4754-9A70-04C6B283D467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F812A-6E2E-46D2-BDE9-03172671C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A2A9-0509-4096-959E-EBD11C03A952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30E7E-17A3-4C2C-ADF1-BEE401B2C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C11D1-915F-441C-9F19-C61770812F84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C07A0-C0EB-4410-AE7C-985BE20192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E9FD0-F1EC-47E9-90FB-5E9C29E7F00D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D70F9-5012-4956-A3C2-47CBDE3C21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9B713D-E87B-4141-8C7A-B4790BDDBF9B}" type="datetimeFigureOut">
              <a:rPr lang="en-US"/>
              <a:pPr>
                <a:defRPr/>
              </a:pPr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76F0F1-40DE-4284-8F3B-487B3AE9FD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2CBBAF3D-530A-43E6-A77A-E7ED6BE56E9B}" type="datetime1">
              <a:rPr lang="en-US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400">
              <a:defRPr/>
            </a:pPr>
            <a:fld id="{056D0698-ED42-47C7-BB6E-257E88DF14E8}" type="slidenum">
              <a:rPr lang="en-US" altLang="en-US">
                <a:cs typeface="Arial" charset="0"/>
              </a:rPr>
              <a:pPr defTabSz="914400">
                <a:defRPr/>
              </a:pPr>
              <a:t>‹#›</a:t>
            </a:fld>
            <a:endParaRPr lang="en-US" altLang="en-US" dirty="0">
              <a:cs typeface="Arial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671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528" y="-24340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505272" y="1916832"/>
            <a:ext cx="7772400" cy="266429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ZA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TVETMIS </a:t>
            </a:r>
            <a:r>
              <a:rPr lang="en-ZA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FORUM:</a:t>
            </a:r>
            <a:br>
              <a:rPr lang="en-ZA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sz="3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Occupational </a:t>
            </a:r>
            <a:r>
              <a:rPr lang="en-ZA" sz="3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Qualifications, PLP and HC data </a:t>
            </a:r>
            <a:r>
              <a:rPr lang="en-ZA" sz="3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submission</a:t>
            </a:r>
            <a:r>
              <a:rPr lang="en-ZA" sz="3600" b="1" dirty="0" smtClean="0">
                <a:solidFill>
                  <a:srgbClr val="00B050"/>
                </a:solidFill>
              </a:rPr>
              <a:t>s</a:t>
            </a:r>
            <a:endParaRPr lang="en-ZA" sz="3600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5936704" cy="91365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25-26 </a:t>
            </a: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SEPTEMBER 201</a:t>
            </a: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52521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Mapping PLP and HC Records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10</a:t>
            </a:fld>
            <a:endParaRPr lang="en-US" altLang="en-US" sz="1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71462" y="1128342"/>
            <a:ext cx="7801073" cy="511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PLP mapping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fixed to larger extent.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PLP programme code -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PLP0000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– no NQF ID.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Subjects to be mapped with subject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codes (issued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by DHET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), e.g.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PLP0001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Foundational Mathematics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Reminder: PLP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does not have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NQF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it mapped at NQF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L2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Mapped in File ????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Policy Directive 4 was issued in this regard.</a:t>
            </a:r>
          </a:p>
          <a:p>
            <a:pPr marL="0" indent="0" algn="just" defTabSz="9144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Higher Certificates must be brought in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as a separate programme type –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 variations do we get?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Z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NQF ID exists – </a:t>
            </a:r>
            <a:r>
              <a:rPr lang="en-ZA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 could be possible barriers?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19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be done in 2019 and 2020?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11</a:t>
            </a:fld>
            <a:endParaRPr lang="en-US" altLang="en-US" sz="1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71462" y="1128342"/>
            <a:ext cx="7801073" cy="511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FIX mapping of PLP and  occupational qualifications and report the COS trades – 2019!</a:t>
            </a:r>
          </a:p>
          <a:p>
            <a:pPr marL="0" indent="0" algn="just" defTabSz="914400">
              <a:spcBef>
                <a:spcPts val="0"/>
              </a:spcBef>
              <a:spcAft>
                <a:spcPts val="600"/>
              </a:spcAft>
              <a:buNone/>
            </a:pPr>
            <a:endParaRPr lang="en-US" sz="36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Higher Certificates and shorter skills courses must be mapped correctly in 2020 and appear in Report 60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95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SLIDE LAY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34380" y="548680"/>
            <a:ext cx="8075240" cy="79208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/>
            <a:r>
              <a:rPr lang="en-ZA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Other matters and barriers?</a:t>
            </a:r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Content Placeholder 2"/>
          <p:cNvSpPr>
            <a:spLocks noGrp="1"/>
          </p:cNvSpPr>
          <p:nvPr>
            <p:ph idx="1"/>
          </p:nvPr>
        </p:nvSpPr>
        <p:spPr>
          <a:xfrm>
            <a:off x="565539" y="1484784"/>
            <a:ext cx="8075240" cy="4968552"/>
          </a:xfrm>
        </p:spPr>
        <p:txBody>
          <a:bodyPr/>
          <a:lstStyle/>
          <a:p>
            <a:pPr marL="9090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Image result for thank yo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017" y="2197488"/>
            <a:ext cx="4572000" cy="324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324" y="1590287"/>
            <a:ext cx="2756235" cy="355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8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49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685800" y="1700809"/>
            <a:ext cx="7772400" cy="792087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899592" y="2492896"/>
            <a:ext cx="7558608" cy="3600400"/>
          </a:xfrm>
          <a:solidFill>
            <a:schemeClr val="bg2">
              <a:lumMod val="75000"/>
            </a:schemeClr>
          </a:solidFill>
        </p:spPr>
        <p:txBody>
          <a:bodyPr rtlCol="0">
            <a:normAutofit/>
          </a:bodyPr>
          <a:lstStyle/>
          <a:p>
            <a:pPr marL="714375" indent="-712788" algn="l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 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types currently and in new strategic cycle</a:t>
            </a:r>
            <a:endParaRPr lang="en-US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5762" indent="-742950" algn="l" eaLnBrk="1" fontAlgn="auto" hangingPunct="1">
              <a:spcBef>
                <a:spcPts val="0"/>
              </a:spcBef>
              <a:spcAft>
                <a:spcPts val="0"/>
              </a:spcAft>
              <a:buAutoNum type="arabicPeriod" startAt="2"/>
              <a:defRPr/>
            </a:pP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Unpacking 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nature of occupational qualifications and mapping the trades, also for 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</a:t>
            </a:r>
          </a:p>
          <a:p>
            <a:pPr marL="745762" indent="-742950" algn="l" eaLnBrk="1" fontAlgn="auto" hangingPunct="1">
              <a:spcBef>
                <a:spcPts val="0"/>
              </a:spcBef>
              <a:spcAft>
                <a:spcPts val="0"/>
              </a:spcAft>
              <a:buAutoNum type="arabicPeriod" startAt="2"/>
              <a:defRPr/>
            </a:pP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about PLP and HC offerings?</a:t>
            </a:r>
          </a:p>
          <a:p>
            <a:pPr marL="745762" indent="-742950" algn="l" eaLnBrk="1" fontAlgn="auto" hangingPunct="1">
              <a:spcBef>
                <a:spcPts val="0"/>
              </a:spcBef>
              <a:spcAft>
                <a:spcPts val="0"/>
              </a:spcAft>
              <a:buAutoNum type="arabicPeriod" startAt="2"/>
              <a:defRPr/>
            </a:pP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be done in 2019 and 2020?</a:t>
            </a:r>
          </a:p>
          <a:p>
            <a:pPr marL="745762" indent="-742950" algn="l" eaLnBrk="1" fontAlgn="auto" hangingPunct="1">
              <a:spcBef>
                <a:spcPts val="0"/>
              </a:spcBef>
              <a:spcAft>
                <a:spcPts val="0"/>
              </a:spcAft>
              <a:buAutoNum type="arabicPeriod" startAt="2"/>
              <a:defRPr/>
            </a:pP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mapping matters?</a:t>
            </a:r>
            <a:endParaRPr lang="en-US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47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indent="-360000" algn="just" defTabSz="360000">
              <a:lnSpc>
                <a:spcPct val="15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3</a:t>
            </a:fld>
            <a:endParaRPr lang="en-US" altLang="en-US" sz="1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0063" y="1123799"/>
            <a:ext cx="7920880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000" dirty="0"/>
              <a:t>Data is collected in terms of programme </a:t>
            </a:r>
            <a:r>
              <a:rPr lang="en-US" sz="3000" dirty="0" smtClean="0"/>
              <a:t>types.</a:t>
            </a:r>
            <a:endParaRPr lang="en-US" sz="3000" dirty="0"/>
          </a:p>
          <a:p>
            <a:pPr marL="457200" indent="-4572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000" dirty="0"/>
              <a:t>Programme types must be </a:t>
            </a:r>
            <a:r>
              <a:rPr lang="en-US" sz="3000" dirty="0" smtClean="0"/>
              <a:t>distinguished.</a:t>
            </a:r>
            <a:endParaRPr lang="en-US" sz="3000" dirty="0"/>
          </a:p>
          <a:p>
            <a:pPr marL="457200" indent="-4572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000" dirty="0"/>
              <a:t>Mapping of PLP, OCCUPATIONAL PROGRAMMES and </a:t>
            </a:r>
            <a:r>
              <a:rPr lang="en-US" sz="3000" dirty="0" smtClean="0"/>
              <a:t>the COS TRADES is </a:t>
            </a:r>
            <a:r>
              <a:rPr lang="en-US" sz="3000" dirty="0"/>
              <a:t>still a problem.</a:t>
            </a:r>
          </a:p>
          <a:p>
            <a:pPr marL="457200" indent="-4572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3000" dirty="0"/>
              <a:t>Colleges to </a:t>
            </a:r>
            <a:r>
              <a:rPr lang="en-US" sz="3000" dirty="0" smtClean="0"/>
              <a:t>use correct </a:t>
            </a:r>
            <a:r>
              <a:rPr lang="en-US" sz="3000" dirty="0"/>
              <a:t>codes in their system so that data can pull through correctly in </a:t>
            </a:r>
            <a:r>
              <a:rPr lang="en-US" sz="3000" dirty="0" smtClean="0"/>
              <a:t>TVETMIS repor</a:t>
            </a:r>
            <a:r>
              <a:rPr lang="en-US" sz="2800" dirty="0" smtClean="0"/>
              <a:t>t </a:t>
            </a:r>
            <a:r>
              <a:rPr lang="en-US" sz="3000" dirty="0" smtClean="0"/>
              <a:t>60 – unduplicated enrolment cycle count.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99899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Programme Types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4</a:t>
            </a:fld>
            <a:endParaRPr lang="en-US" altLang="en-US" sz="1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99827" y="1199452"/>
            <a:ext cx="783433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Current programme </a:t>
            </a:r>
            <a:r>
              <a:rPr lang="en-US" sz="3200" dirty="0" smtClean="0"/>
              <a:t>types in Report 60:</a:t>
            </a:r>
            <a:endParaRPr lang="en-US" sz="3200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 smtClean="0"/>
              <a:t>NCV</a:t>
            </a:r>
            <a:endParaRPr lang="en-US" sz="3200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/>
              <a:t>Report 191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 smtClean="0"/>
              <a:t>PLP</a:t>
            </a:r>
          </a:p>
          <a:p>
            <a:endParaRPr lang="en-US" sz="3200" dirty="0" smtClean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 smtClean="0"/>
              <a:t>Occupational qualifications </a:t>
            </a:r>
            <a:r>
              <a:rPr lang="en-US" sz="3200" dirty="0"/>
              <a:t>and 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/>
              <a:t>Other</a:t>
            </a:r>
          </a:p>
          <a:p>
            <a:endParaRPr lang="en-US" sz="3200" dirty="0" smtClean="0"/>
          </a:p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Strategic headcount targets 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are in terms of  funding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source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6624228" y="3461610"/>
            <a:ext cx="792088" cy="1152128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Right Brace 7"/>
          <p:cNvSpPr/>
          <p:nvPr/>
        </p:nvSpPr>
        <p:spPr>
          <a:xfrm>
            <a:off x="3383160" y="1844824"/>
            <a:ext cx="792088" cy="1152128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TextBox 6"/>
          <p:cNvSpPr txBox="1"/>
          <p:nvPr/>
        </p:nvSpPr>
        <p:spPr>
          <a:xfrm>
            <a:off x="4484596" y="1978984"/>
            <a:ext cx="2736304" cy="92333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ZA" dirty="0" smtClean="0">
                <a:latin typeface="Arial" panose="020B0604020202020204" pitchFamily="34" charset="0"/>
                <a:cs typeface="Arial" panose="020B0604020202020204" pitchFamily="34" charset="0"/>
              </a:rPr>
              <a:t>Ministerial approved programmes – State and college funded targets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94551" y="3461610"/>
            <a:ext cx="1078395" cy="12003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ZA" dirty="0" smtClean="0">
                <a:latin typeface="Arial" panose="020B0604020202020204" pitchFamily="34" charset="0"/>
                <a:cs typeface="Arial" panose="020B0604020202020204" pitchFamily="34" charset="0"/>
              </a:rPr>
              <a:t>Other sources funded target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59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95410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 </a:t>
            </a:r>
            <a:r>
              <a:rPr lang="en-US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Types in 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en-US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Strategic Planning Cycle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5</a:t>
            </a:fld>
            <a:endParaRPr lang="en-US" altLang="en-US" sz="1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5576" y="1556792"/>
            <a:ext cx="7744345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Programme types to be in Report 60:</a:t>
            </a:r>
            <a:endParaRPr lang="en-US" sz="2400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NCV</a:t>
            </a:r>
            <a:endParaRPr lang="en-US" sz="2400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/>
              <a:t>Report 191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PLP</a:t>
            </a:r>
          </a:p>
          <a:p>
            <a:endParaRPr lang="en-US" sz="2400" dirty="0" smtClean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Occupational qualifications, inclusive of trades offered by COS </a:t>
            </a:r>
            <a:endParaRPr lang="en-US" sz="2400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Higher Certificate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Shorter Skills Courses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Strategic headcount targets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still linked to a funding source but reported as a programme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ight Brace 7"/>
          <p:cNvSpPr/>
          <p:nvPr/>
        </p:nvSpPr>
        <p:spPr>
          <a:xfrm>
            <a:off x="3419110" y="2276872"/>
            <a:ext cx="792088" cy="1152128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TextBox 6"/>
          <p:cNvSpPr txBox="1"/>
          <p:nvPr/>
        </p:nvSpPr>
        <p:spPr>
          <a:xfrm>
            <a:off x="4680012" y="2378296"/>
            <a:ext cx="2736304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ZA" dirty="0" smtClean="0">
                <a:latin typeface="Arial" panose="020B0604020202020204" pitchFamily="34" charset="0"/>
                <a:cs typeface="Arial" panose="020B0604020202020204" pitchFamily="34" charset="0"/>
              </a:rPr>
              <a:t>Ministerial approved programmes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18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Occupational Qualifications Mapping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6</a:t>
            </a:fld>
            <a:endParaRPr lang="en-US" altLang="en-US" sz="1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71462" y="3697585"/>
            <a:ext cx="7801073" cy="2539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None/>
            </a:pPr>
            <a:r>
              <a:rPr lang="en-ZA" sz="2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NOTES</a:t>
            </a:r>
            <a:r>
              <a:rPr lang="en-ZA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SAQA/NQF ID</a:t>
            </a:r>
          </a:p>
          <a:p>
            <a:pPr algn="just" defTabSz="914400">
              <a:buFont typeface="Courier New" panose="02070309020205020404" pitchFamily="49" charset="0"/>
              <a:buChar char="o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NQF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ID is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 framework ID and it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identifies the qualification on the NQF.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914400">
              <a:buFont typeface="Courier New" panose="02070309020205020404" pitchFamily="49" charset="0"/>
              <a:buChar char="o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Don’t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OFO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codes as they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cnage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OFO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codes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can be used at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college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level but not when submitting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data to TVETMIS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914400">
              <a:buFont typeface="Arial" charset="0"/>
              <a:buNone/>
            </a:pPr>
            <a:endParaRPr lang="en-ZA" sz="2800" dirty="0" smtClean="0"/>
          </a:p>
          <a:p>
            <a:pPr marL="0" indent="0" algn="just" defTabSz="914400">
              <a:buFont typeface="Arial" charset="0"/>
              <a:buNone/>
            </a:pPr>
            <a:endParaRPr lang="en-ZA" sz="2800" dirty="0" smtClean="0"/>
          </a:p>
          <a:p>
            <a:pPr algn="just" defTabSz="914400"/>
            <a:endParaRPr lang="en-ZA" sz="24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28693" t="28412" r="29954" b="17577"/>
          <a:stretch/>
        </p:blipFill>
        <p:spPr>
          <a:xfrm>
            <a:off x="611560" y="1128570"/>
            <a:ext cx="7969297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00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Mapping the COS trades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7</a:t>
            </a:fld>
            <a:endParaRPr lang="en-US" altLang="en-US" sz="1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71462" y="1124744"/>
            <a:ext cx="7801073" cy="511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ALL COS trade offerings are occupational qualifications and be mapped as such.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These trades are also offered outside of the COS project.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All trade and occupational qualifications must be mapped with the NQF qualification (and sometimes programme as well) ID.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COS enrolment will be distinguished in a look-up file and mapped as “</a:t>
            </a:r>
            <a:r>
              <a:rPr lang="en-US" sz="20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of COS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”. Other occupational qualifications will be mapped as “</a:t>
            </a:r>
            <a:r>
              <a:rPr lang="en-US" sz="20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of learnership or apprenticeship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”. 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new report is required for this – Report 63?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Whereas NCV, Report 191 and PLP curricula have subjects and related codes for mapping, these trades offerings have modules –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knowledge, practical and workplace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– and these have been assigned National Occupational Core Curriculum (NOCC) codes.</a:t>
            </a:r>
          </a:p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914400">
              <a:buFont typeface="Arial" charset="0"/>
              <a:buNone/>
            </a:pPr>
            <a:endParaRPr lang="en-ZA" sz="2800" b="1" dirty="0" smtClean="0"/>
          </a:p>
          <a:p>
            <a:pPr marL="0" indent="0" algn="just" defTabSz="914400">
              <a:buFont typeface="Arial" charset="0"/>
              <a:buNone/>
            </a:pPr>
            <a:endParaRPr lang="en-ZA" sz="2800" dirty="0" smtClean="0"/>
          </a:p>
          <a:p>
            <a:pPr algn="just" defTabSz="914400"/>
            <a:endParaRPr lang="en-ZA" sz="2400" dirty="0"/>
          </a:p>
        </p:txBody>
      </p:sp>
    </p:spTree>
    <p:extLst>
      <p:ext uri="{BB962C8B-B14F-4D97-AF65-F5344CB8AC3E}">
        <p14:creationId xmlns:p14="http://schemas.microsoft.com/office/powerpoint/2010/main" val="233363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of COS NOCC Codes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8</a:t>
            </a:fld>
            <a:endParaRPr lang="en-US" altLang="en-US" sz="1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71462" y="1124744"/>
            <a:ext cx="7801073" cy="511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914400">
              <a:buFont typeface="Arial" charset="0"/>
              <a:buNone/>
            </a:pPr>
            <a:endParaRPr lang="en-ZA" sz="2800" b="1" dirty="0" smtClean="0"/>
          </a:p>
          <a:p>
            <a:pPr marL="0" indent="0" algn="just" defTabSz="914400">
              <a:buFont typeface="Arial" charset="0"/>
              <a:buNone/>
            </a:pPr>
            <a:endParaRPr lang="en-ZA" sz="2800" dirty="0" smtClean="0"/>
          </a:p>
          <a:p>
            <a:pPr algn="just" defTabSz="914400"/>
            <a:endParaRPr lang="en-ZA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081871"/>
            <a:ext cx="7884368" cy="507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56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63" y="500063"/>
            <a:ext cx="8143875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1587"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 Colleges and mapping the trades</a:t>
            </a:r>
            <a:endParaRPr lang="en-ZA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54170"/>
            <a:ext cx="8032378" cy="4706917"/>
          </a:xfrm>
        </p:spPr>
        <p:txBody>
          <a:bodyPr/>
          <a:lstStyle/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rgbClr val="556A2C"/>
              </a:solidFill>
              <a:latin typeface="Arial Narrow" panose="020B0606020202030204" pitchFamily="34" charset="0"/>
            </a:endParaRPr>
          </a:p>
          <a:p>
            <a:pPr algn="just" defTabSz="3600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ZA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293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F005DE4-00F7-448E-9A5D-5DF7A31F5AE2}" type="slidenum">
              <a:rPr lang="en-US" altLang="en-US" sz="1400" b="1" smtClean="0">
                <a:solidFill>
                  <a:prstClr val="black"/>
                </a:solidFill>
                <a:latin typeface="Arial Narrow" panose="020B0606020202030204" pitchFamily="34" charset="0"/>
              </a:rPr>
              <a:pPr/>
              <a:t>9</a:t>
            </a:fld>
            <a:endParaRPr lang="en-US" altLang="en-US" sz="14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71462" y="1124744"/>
            <a:ext cx="7801073" cy="511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 algn="just" defTabSz="91440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914400">
              <a:buFont typeface="Arial" charset="0"/>
              <a:buNone/>
            </a:pPr>
            <a:endParaRPr lang="en-ZA" sz="2800" b="1" dirty="0" smtClean="0"/>
          </a:p>
          <a:p>
            <a:pPr marL="0" indent="0" algn="just" defTabSz="914400">
              <a:buFont typeface="Arial" charset="0"/>
              <a:buNone/>
            </a:pPr>
            <a:endParaRPr lang="en-ZA" sz="2800" dirty="0" smtClean="0"/>
          </a:p>
          <a:p>
            <a:pPr algn="just" defTabSz="914400"/>
            <a:endParaRPr lang="en-ZA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492380"/>
              </p:ext>
            </p:extLst>
          </p:nvPr>
        </p:nvGraphicFramePr>
        <p:xfrm>
          <a:off x="611560" y="1052736"/>
          <a:ext cx="7744345" cy="5338708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1800200"/>
                <a:gridCol w="5944145"/>
              </a:tblGrid>
              <a:tr h="25371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ZA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Only these colleges may map these trades as part of COS.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Vuselela</a:t>
                      </a: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Bricklayer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Cape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Bricklayer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Flavius </a:t>
                      </a:r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Mareka</a:t>
                      </a: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Plumber, Electrician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Orbit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Electrician, Diesel Mechanic 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Umfolozi</a:t>
                      </a: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Millwright, Rigger, Boilermaker 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Gert</a:t>
                      </a: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Sibande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Millwright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Majuba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Boilermaker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Ekurhuleni East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Boilermaker, </a:t>
                      </a:r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Electrician – </a:t>
                      </a:r>
                      <a:r>
                        <a:rPr lang="en-ZA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DSPP</a:t>
                      </a:r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Plumber - </a:t>
                      </a:r>
                      <a:r>
                        <a:rPr lang="en-ZA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DSPP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Ekhurhuleni</a:t>
                      </a:r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West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Electrician - </a:t>
                      </a:r>
                      <a:r>
                        <a:rPr lang="en-ZA" sz="12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DSPP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False Bay </a:t>
                      </a:r>
                      <a:endParaRPr lang="en-ZA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Rigger, Mechanical Fitter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Mopani South East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Pipe </a:t>
                      </a:r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Fitter,</a:t>
                      </a:r>
                      <a:r>
                        <a:rPr lang="en-ZA" sz="12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Diesel Mechanic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College of Cape Town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Plumber, </a:t>
                      </a:r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Automotive Motor Mechanic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Boland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Welder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64428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East Cape Midlands </a:t>
                      </a:r>
                      <a:endParaRPr lang="en-ZA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Welder, </a:t>
                      </a:r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Electrician - </a:t>
                      </a:r>
                      <a:r>
                        <a:rPr lang="en-ZA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DSPP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Tshwane South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Fitter and </a:t>
                      </a:r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Turner, Mechanical Fitter, Boilermaker,</a:t>
                      </a:r>
                      <a:r>
                        <a:rPr lang="en-ZA" sz="12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Electrician, Millwright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 Elizabeth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Automotive Motor </a:t>
                      </a:r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Mechanic, Electrician – </a:t>
                      </a:r>
                      <a:r>
                        <a:rPr lang="en-ZA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DSPP</a:t>
                      </a:r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Plumber - </a:t>
                      </a:r>
                      <a:r>
                        <a:rPr lang="en-ZA" sz="12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DSPP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Sekhukhune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Carpenter and Joiner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Northern Cape Urban </a:t>
                      </a:r>
                      <a:endParaRPr lang="en-ZA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Carpenter and Joiner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 Link </a:t>
                      </a:r>
                      <a:endParaRPr lang="en-ZA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Fitter and </a:t>
                      </a:r>
                      <a:r>
                        <a:rPr lang="en-ZA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Turner, Boilermaker, Electrician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  <a:tr h="253714">
                <a:tc>
                  <a:txBody>
                    <a:bodyPr/>
                    <a:lstStyle/>
                    <a:p>
                      <a:pPr algn="l" fontAlgn="b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West Coast </a:t>
                      </a:r>
                      <a:endParaRPr lang="en-ZA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ZA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Pipe Fitter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05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10156</TotalTime>
  <Words>688</Words>
  <Application>Microsoft Office PowerPoint</Application>
  <PresentationFormat>On-screen Show (4:3)</PresentationFormat>
  <Paragraphs>149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 Narrow</vt:lpstr>
      <vt:lpstr>Calibri</vt:lpstr>
      <vt:lpstr>Courier New</vt:lpstr>
      <vt:lpstr>Office Theme</vt:lpstr>
      <vt:lpstr>1_Office Theme</vt:lpstr>
      <vt:lpstr>TVETMIS FORUM: Occupational Qualifications, PLP and HC data submissions</vt:lpstr>
      <vt:lpstr>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Other matters and barriers?</vt:lpstr>
    </vt:vector>
  </TitlesOfParts>
  <Company>African Graphix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Leruo Sandamela</dc:creator>
  <cp:lastModifiedBy>Swart.Marietta</cp:lastModifiedBy>
  <cp:revision>477</cp:revision>
  <cp:lastPrinted>2014-08-05T12:37:49Z</cp:lastPrinted>
  <dcterms:created xsi:type="dcterms:W3CDTF">2010-05-07T06:42:18Z</dcterms:created>
  <dcterms:modified xsi:type="dcterms:W3CDTF">2019-09-24T19:59:10Z</dcterms:modified>
</cp:coreProperties>
</file>