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323" r:id="rId2"/>
    <p:sldId id="325" r:id="rId3"/>
    <p:sldId id="339" r:id="rId4"/>
    <p:sldId id="338" r:id="rId5"/>
  </p:sldIdLst>
  <p:sldSz cx="9144000" cy="6858000" type="screen4x3"/>
  <p:notesSz cx="6797675" cy="98726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 snapToObjects="1">
      <p:cViewPr varScale="1">
        <p:scale>
          <a:sx n="65" d="100"/>
          <a:sy n="65" d="100"/>
        </p:scale>
        <p:origin x="571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48BE6-ADAF-49C0-854D-F9A8BEE2F588}" type="datetimeFigureOut">
              <a:rPr lang="en-ZA" smtClean="0"/>
              <a:t>2019/09/24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07304-A823-46CF-A7EA-F9939ED2FDC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64654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07304-A823-46CF-A7EA-F9939ED2FDC4}" type="slidenum">
              <a:rPr lang="en-ZA" smtClean="0"/>
              <a:t>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48269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60E60-CC57-4399-8E78-4177D7D25052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DDB7A-FEC8-4F4F-9D43-498816012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03A62-CE01-4457-941B-D6307105DE28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F6165-5968-4BAA-B564-7F70A896C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86737-0D84-4248-88B5-24108370DB5C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3CDBA-28D7-4E6B-BB7A-21FD9408F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ACA9B-0E8E-4AD1-9EEB-35D8B797404B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945FA-A073-4867-8A6A-D45FF81C52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9613A-9AD0-4508-8735-94668380DCFB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3C0D3-97A2-4288-A8BC-A164D594A1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00309-E5BC-44E6-BC4A-301F23C0A32F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1B2E-28D1-48EB-87B3-351AD4352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C25CA-B3EF-480E-93CC-EA02FB3CFB7A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23743-FC90-43AA-B5E9-5AF0BC210A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2E7EF-A3A7-4754-9A70-04C6B283D467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F812A-6E2E-46D2-BDE9-03172671C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A2A9-0509-4096-959E-EBD11C03A952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30E7E-17A3-4C2C-ADF1-BEE401B2C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C11D1-915F-441C-9F19-C61770812F84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C07A0-C0EB-4410-AE7C-985BE20192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E9FD0-F1EC-47E9-90FB-5E9C29E7F00D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D70F9-5012-4956-A3C2-47CBDE3C21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9B713D-E87B-4141-8C7A-B4790BDDBF9B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76F0F1-40DE-4284-8F3B-487B3AE9FD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49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611560" y="1988840"/>
            <a:ext cx="7772400" cy="266429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ZA" b="1" dirty="0">
                <a:solidFill>
                  <a:srgbClr val="00B050"/>
                </a:solidFill>
              </a:rPr>
              <a:t/>
            </a:r>
            <a:br>
              <a:rPr lang="en-ZA" b="1" dirty="0">
                <a:solidFill>
                  <a:srgbClr val="00B050"/>
                </a:solidFill>
              </a:rPr>
            </a:br>
            <a:r>
              <a:rPr lang="en-ZA" b="1" dirty="0" smtClean="0"/>
              <a:t>TVETMIS FORUM:</a:t>
            </a:r>
            <a:br>
              <a:rPr lang="en-ZA" b="1" dirty="0" smtClean="0"/>
            </a:br>
            <a:r>
              <a:rPr lang="en-ZA" b="1" dirty="0" smtClean="0">
                <a:solidFill>
                  <a:srgbClr val="00B050"/>
                </a:solidFill>
              </a:rPr>
              <a:t>Helpdesk</a:t>
            </a:r>
            <a:endParaRPr lang="en-ZA" sz="2800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5936704" cy="91365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25 SEPTEMBER 2019</a:t>
            </a:r>
          </a:p>
        </p:txBody>
      </p:sp>
    </p:spTree>
    <p:extLst>
      <p:ext uri="{BB962C8B-B14F-4D97-AF65-F5344CB8AC3E}">
        <p14:creationId xmlns:p14="http://schemas.microsoft.com/office/powerpoint/2010/main" val="152521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648071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3200" b="1" dirty="0"/>
              <a:t>Recurring issues experienced by DHET</a:t>
            </a:r>
            <a:endParaRPr lang="en-US" sz="3200" b="1" dirty="0" smtClean="0"/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714348" y="1628800"/>
            <a:ext cx="7715304" cy="3744416"/>
          </a:xfrm>
        </p:spPr>
        <p:txBody>
          <a:bodyPr/>
          <a:lstStyle/>
          <a:p>
            <a:pPr marL="0" indent="0" algn="just">
              <a:buNone/>
            </a:pPr>
            <a:endParaRPr lang="en-US" sz="2000" dirty="0" smtClean="0"/>
          </a:p>
          <a:p>
            <a:pPr marL="0" indent="0" algn="just">
              <a:buNone/>
            </a:pP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683568" y="1268760"/>
            <a:ext cx="774608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60000">
              <a:spcAft>
                <a:spcPts val="1200"/>
              </a:spcAft>
              <a:buFont typeface="+mj-lt"/>
              <a:buAutoNum type="arabicPeriod"/>
            </a:pPr>
            <a:r>
              <a:rPr lang="en-ZA" sz="2000" dirty="0">
                <a:latin typeface="+mn-lt"/>
              </a:rPr>
              <a:t>Due dates not adhered to</a:t>
            </a:r>
          </a:p>
          <a:p>
            <a:pPr marL="342900" indent="-3600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ZA" sz="2000" dirty="0">
                <a:latin typeface="+mn-lt"/>
              </a:rPr>
              <a:t>Submission dates</a:t>
            </a:r>
          </a:p>
          <a:p>
            <a:pPr marL="342900" indent="-3600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ZA" sz="2000" dirty="0" smtClean="0">
                <a:latin typeface="+mn-lt"/>
              </a:rPr>
              <a:t>Queries </a:t>
            </a:r>
            <a:endParaRPr lang="en-ZA" sz="2000" dirty="0">
              <a:latin typeface="+mn-lt"/>
            </a:endParaRPr>
          </a:p>
          <a:p>
            <a:pPr marL="457200" indent="-457200">
              <a:spcAft>
                <a:spcPts val="1200"/>
              </a:spcAft>
              <a:buFont typeface="+mj-lt"/>
              <a:buAutoNum type="arabicPeriod" startAt="2"/>
            </a:pPr>
            <a:r>
              <a:rPr lang="en-ZA" sz="2000" dirty="0" smtClean="0">
                <a:latin typeface="+mn-lt"/>
              </a:rPr>
              <a:t>Using the TVETMIS e-mail - all </a:t>
            </a:r>
            <a:r>
              <a:rPr lang="en-ZA" sz="2000" dirty="0">
                <a:latin typeface="+mn-lt"/>
              </a:rPr>
              <a:t>data </a:t>
            </a:r>
            <a:r>
              <a:rPr lang="en-ZA" sz="2000" dirty="0" smtClean="0">
                <a:latin typeface="+mn-lt"/>
              </a:rPr>
              <a:t>issues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 startAt="2"/>
            </a:pPr>
            <a:r>
              <a:rPr lang="en-ZA" sz="2000" dirty="0" smtClean="0">
                <a:latin typeface="+mn-lt"/>
              </a:rPr>
              <a:t>Data </a:t>
            </a:r>
            <a:r>
              <a:rPr lang="en-ZA" sz="2000" dirty="0">
                <a:latin typeface="+mn-lt"/>
              </a:rPr>
              <a:t>mapping/ incorrect reporting on </a:t>
            </a:r>
            <a:r>
              <a:rPr lang="en-ZA" sz="2000" dirty="0" smtClean="0">
                <a:latin typeface="+mn-lt"/>
              </a:rPr>
              <a:t>TVETMIS, e.g. PLP, occupational qualifications, disability categories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 startAt="2"/>
            </a:pPr>
            <a:r>
              <a:rPr lang="en-ZA" sz="2000" dirty="0" smtClean="0">
                <a:latin typeface="+mn-lt"/>
              </a:rPr>
              <a:t>Data corrections and retractions to be completed by 30 June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 startAt="2"/>
            </a:pPr>
            <a:r>
              <a:rPr lang="en-ZA" sz="2000" dirty="0" smtClean="0">
                <a:latin typeface="+mn-lt"/>
              </a:rPr>
              <a:t>Student records without IDs or passport numbers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 startAt="2"/>
            </a:pPr>
            <a:r>
              <a:rPr lang="en-ZA" sz="2000" dirty="0" smtClean="0">
                <a:latin typeface="+mn-lt"/>
              </a:rPr>
              <a:t>HR data not reported or incomplete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 startAt="2"/>
            </a:pPr>
            <a:r>
              <a:rPr lang="en-ZA" sz="2000" dirty="0" smtClean="0">
                <a:latin typeface="+mn-lt"/>
              </a:rPr>
              <a:t>Quality assurance of submissions not conducted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 startAt="2"/>
            </a:pPr>
            <a:r>
              <a:rPr lang="en-ZA" sz="2000" dirty="0" smtClean="0">
                <a:latin typeface="+mn-lt"/>
              </a:rPr>
              <a:t>Inform Department of change of BMS provider – let us help you!</a:t>
            </a:r>
            <a:endParaRPr lang="en-ZA" sz="2000" dirty="0">
              <a:latin typeface="+mn-lt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6695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64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477316" y="332656"/>
            <a:ext cx="8075240" cy="648071"/>
          </a:xfrm>
          <a:solidFill>
            <a:schemeClr val="bg2"/>
          </a:solidFill>
        </p:spPr>
        <p:txBody>
          <a:bodyPr/>
          <a:lstStyle/>
          <a:p>
            <a:pPr eaLnBrk="1" hangingPunct="1"/>
            <a:r>
              <a:rPr lang="en-US" sz="3200" b="1" dirty="0" smtClean="0"/>
              <a:t>Good &amp; Best Practices</a:t>
            </a: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755576" y="1124744"/>
            <a:ext cx="7715304" cy="4392488"/>
          </a:xfrm>
        </p:spPr>
        <p:txBody>
          <a:bodyPr/>
          <a:lstStyle/>
          <a:p>
            <a:pPr marL="539750" indent="-360000" algn="just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sz="2800" dirty="0" smtClean="0"/>
              <a:t>Raw data in the </a:t>
            </a:r>
            <a:r>
              <a:rPr lang="en-US" sz="2800" dirty="0" smtClean="0"/>
              <a:t>comprehensive </a:t>
            </a:r>
            <a:r>
              <a:rPr lang="en-US" sz="2800" dirty="0" smtClean="0"/>
              <a:t>report</a:t>
            </a:r>
          </a:p>
          <a:p>
            <a:pPr marL="539750" indent="-360000" algn="just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sz="2800" dirty="0" smtClean="0"/>
              <a:t>Report 62 </a:t>
            </a:r>
            <a:r>
              <a:rPr lang="en-US" sz="2800" dirty="0" smtClean="0"/>
              <a:t>added</a:t>
            </a:r>
            <a:endParaRPr lang="en-US" sz="2800" dirty="0" smtClean="0"/>
          </a:p>
          <a:p>
            <a:pPr marL="539750" indent="-360000" algn="just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sz="2800" dirty="0" smtClean="0"/>
              <a:t>Unqualified audit </a:t>
            </a:r>
            <a:r>
              <a:rPr lang="en-US" sz="2800" dirty="0" smtClean="0"/>
              <a:t>opinion by AG – 2016 &amp; 2017</a:t>
            </a:r>
            <a:endParaRPr lang="en-US" sz="2800" dirty="0" smtClean="0"/>
          </a:p>
          <a:p>
            <a:pPr marL="539750" indent="-360000" algn="just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sz="2800" dirty="0" smtClean="0"/>
              <a:t>Colleges that </a:t>
            </a:r>
            <a:r>
              <a:rPr lang="en-US" sz="2800" dirty="0" smtClean="0"/>
              <a:t>load and declare </a:t>
            </a:r>
            <a:r>
              <a:rPr lang="en-US" sz="2800" dirty="0" smtClean="0"/>
              <a:t>on time</a:t>
            </a:r>
          </a:p>
          <a:p>
            <a:pPr marL="539750" lvl="0" indent="-360000" algn="just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prstClr val="black"/>
                </a:solidFill>
              </a:rPr>
              <a:t>Data dictionary – ensure common definitions an understanding of terms</a:t>
            </a:r>
          </a:p>
          <a:p>
            <a:pPr marL="539750" lvl="0" indent="-360000" algn="just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prstClr val="black"/>
                </a:solidFill>
              </a:rPr>
              <a:t>Data has become important for key processes such as planning</a:t>
            </a:r>
            <a:endParaRPr lang="en-US" sz="2000" dirty="0" smtClean="0"/>
          </a:p>
          <a:p>
            <a:pPr marL="0" indent="0" algn="just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3172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/>
          <a:lstStyle/>
          <a:p>
            <a:r>
              <a:rPr lang="en-ZA" sz="3600" b="1" dirty="0" smtClean="0"/>
              <a:t>	</a:t>
            </a:r>
            <a:r>
              <a:rPr lang="en-ZA" sz="3200" b="1" dirty="0" smtClean="0"/>
              <a:t/>
            </a:r>
            <a:br>
              <a:rPr lang="en-ZA" sz="3200" b="1" dirty="0" smtClean="0"/>
            </a:br>
            <a:endParaRPr lang="en-ZA" sz="3200" dirty="0"/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>
          <a:xfrm>
            <a:off x="611560" y="1412776"/>
            <a:ext cx="8075240" cy="4554551"/>
          </a:xfrm>
        </p:spPr>
        <p:txBody>
          <a:bodyPr/>
          <a:lstStyle/>
          <a:p>
            <a:pPr marL="0" indent="0" algn="ctr">
              <a:buNone/>
            </a:pPr>
            <a:r>
              <a:rPr lang="en-GB" sz="9600" dirty="0" smtClean="0"/>
              <a:t>Thank You</a:t>
            </a:r>
            <a:endParaRPr lang="en-GB" sz="9600" dirty="0"/>
          </a:p>
          <a:p>
            <a:pPr algn="just"/>
            <a:endParaRPr lang="en-ZA" sz="2400" dirty="0" smtClean="0"/>
          </a:p>
        </p:txBody>
      </p:sp>
    </p:spTree>
    <p:extLst>
      <p:ext uri="{BB962C8B-B14F-4D97-AF65-F5344CB8AC3E}">
        <p14:creationId xmlns:p14="http://schemas.microsoft.com/office/powerpoint/2010/main" val="61971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16572</TotalTime>
  <Words>135</Words>
  <Application>Microsoft Office PowerPoint</Application>
  <PresentationFormat>On-screen Show (4:3)</PresentationFormat>
  <Paragraphs>23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Courier New</vt:lpstr>
      <vt:lpstr>Office Theme</vt:lpstr>
      <vt:lpstr> TVETMIS FORUM: Helpdesk</vt:lpstr>
      <vt:lpstr>Recurring issues experienced by DHET</vt:lpstr>
      <vt:lpstr>Good &amp; Best Practices</vt:lpstr>
      <vt:lpstr>  </vt:lpstr>
    </vt:vector>
  </TitlesOfParts>
  <Company>African Graphix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Leruo Sandamela</dc:creator>
  <cp:lastModifiedBy>Swart.Marietta</cp:lastModifiedBy>
  <cp:revision>466</cp:revision>
  <cp:lastPrinted>2014-08-05T12:37:49Z</cp:lastPrinted>
  <dcterms:created xsi:type="dcterms:W3CDTF">2010-05-07T06:42:18Z</dcterms:created>
  <dcterms:modified xsi:type="dcterms:W3CDTF">2019-09-24T09:56:07Z</dcterms:modified>
</cp:coreProperties>
</file>