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81" r:id="rId3"/>
    <p:sldId id="261" r:id="rId4"/>
    <p:sldId id="271" r:id="rId5"/>
    <p:sldId id="316" r:id="rId6"/>
    <p:sldId id="317" r:id="rId7"/>
    <p:sldId id="318" r:id="rId8"/>
    <p:sldId id="319" r:id="rId9"/>
    <p:sldId id="320" r:id="rId10"/>
    <p:sldId id="315" r:id="rId11"/>
    <p:sldId id="273" r:id="rId12"/>
    <p:sldId id="321" r:id="rId13"/>
    <p:sldId id="323" r:id="rId14"/>
    <p:sldId id="324" r:id="rId15"/>
    <p:sldId id="325" r:id="rId16"/>
    <p:sldId id="32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5" autoAdjust="0"/>
    <p:restoredTop sz="94660"/>
  </p:normalViewPr>
  <p:slideViewPr>
    <p:cSldViewPr snapToGrid="0">
      <p:cViewPr varScale="1">
        <p:scale>
          <a:sx n="64" d="100"/>
          <a:sy n="64" d="100"/>
        </p:scale>
        <p:origin x="5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DE9D6-587A-4384-A39E-6C59244FBAFC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22BE2-EA0B-472C-983A-9EC6353D8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47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87CD4-5731-2D4E-A96A-BAABCECC80A6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7530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87CD4-5731-2D4E-A96A-BAABCECC80A6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81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C309-CF55-4C4D-BF09-01D0D7741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2A31B8-2A34-4EEC-9F3F-C3BCA52F6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A242A-2A50-4B22-8EDF-713D4ED5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CB0B5-B9EA-4C9B-93B6-BBDF2D85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89A1C-9BB3-4CE5-AC57-E66A5A46E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EB80755-6B06-7E47-9941-0352DDF9BE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6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EED1-E068-492B-A858-7FA00A1B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2AE307-6970-420B-B232-D3ADFF8B6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2006B-972D-4F53-8029-0796BA1D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BA22B-4240-4C77-82F8-331A68B0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50C7A-5D36-4678-8735-95D19526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79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85ED97-D27D-497F-A4FA-541A8EDD7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33503C-4198-4542-8540-72A5652DC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9D2CD-0F0C-406A-94E9-6F2814346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192FC1-4DF0-472D-B12E-B340399C0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ED12A-A6F5-490A-9882-10324F48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13"/>
          <p:cNvSpPr>
            <a:spLocks noGrp="1"/>
          </p:cNvSpPr>
          <p:nvPr>
            <p:ph type="body" sz="quarter" idx="10" hasCustomPrompt="1"/>
          </p:nvPr>
        </p:nvSpPr>
        <p:spPr>
          <a:xfrm>
            <a:off x="903818" y="6035519"/>
            <a:ext cx="8013700" cy="369812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buNone/>
              <a:defRPr sz="1333" b="0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‘s-Hertogenbosch, 2015</a:t>
            </a:r>
          </a:p>
        </p:txBody>
      </p:sp>
      <p:sp>
        <p:nvSpPr>
          <p:cNvPr id="5" name="Titel 1"/>
          <p:cNvSpPr>
            <a:spLocks noGrp="1"/>
          </p:cNvSpPr>
          <p:nvPr>
            <p:ph type="ctrTitle" hasCustomPrompt="1"/>
          </p:nvPr>
        </p:nvSpPr>
        <p:spPr>
          <a:xfrm>
            <a:off x="903700" y="3836021"/>
            <a:ext cx="10384603" cy="1470025"/>
          </a:xfrm>
          <a:prstGeom prst="rect">
            <a:avLst/>
          </a:prstGeom>
        </p:spPr>
        <p:txBody>
          <a:bodyPr anchor="t"/>
          <a:lstStyle>
            <a:lvl1pPr algn="l">
              <a:defRPr sz="4667" b="1" i="0" baseline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Title</a:t>
            </a:r>
            <a:r>
              <a:rPr lang="nl-NL" dirty="0"/>
              <a:t> of the </a:t>
            </a:r>
            <a:r>
              <a:rPr lang="nl-NL" dirty="0" err="1"/>
              <a:t>presentation</a:t>
            </a:r>
            <a:endParaRPr lang="nl-NL" dirty="0"/>
          </a:p>
        </p:txBody>
      </p:sp>
      <p:sp>
        <p:nvSpPr>
          <p:cNvPr id="6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903699" y="5319223"/>
            <a:ext cx="10384604" cy="5397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3059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903700" y="3836021"/>
            <a:ext cx="10384603" cy="1470025"/>
          </a:xfrm>
          <a:prstGeom prst="rect">
            <a:avLst/>
          </a:prstGeom>
        </p:spPr>
        <p:txBody>
          <a:bodyPr anchor="t"/>
          <a:lstStyle>
            <a:lvl1pPr algn="l">
              <a:defRPr sz="4667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Chapter</a:t>
            </a:r>
            <a:r>
              <a:rPr lang="nl-NL" dirty="0"/>
              <a:t>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0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903699" y="5319223"/>
            <a:ext cx="10384604" cy="5397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64602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1 text fiel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903699" y="2008718"/>
            <a:ext cx="10384604" cy="427978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2523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8929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field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903699" y="2008718"/>
            <a:ext cx="5040000" cy="429262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3817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0" hasCustomPrompt="1"/>
          </p:nvPr>
        </p:nvSpPr>
        <p:spPr>
          <a:xfrm>
            <a:off x="6248304" y="2008718"/>
            <a:ext cx="5040000" cy="429262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sequel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1807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3817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5259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/>
          </p:cNvSpPr>
          <p:nvPr userDrawn="1"/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457200" rtl="0" eaLnBrk="1" latinLnBrk="0" hangingPunct="1">
              <a:defRPr sz="900" b="1" i="0" kern="1200">
                <a:solidFill>
                  <a:srgbClr val="001489"/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200" dirty="0">
                <a:solidFill>
                  <a:srgbClr val="FFFFFF"/>
                </a:solidFill>
                <a:latin typeface="+mj-lt"/>
              </a:rPr>
              <a:t>CINOP Global</a:t>
            </a:r>
          </a:p>
        </p:txBody>
      </p:sp>
    </p:spTree>
    <p:extLst>
      <p:ext uri="{BB962C8B-B14F-4D97-AF65-F5344CB8AC3E}">
        <p14:creationId xmlns:p14="http://schemas.microsoft.com/office/powerpoint/2010/main" val="2749177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/>
          <p:cNvSpPr>
            <a:spLocks noGrp="1"/>
          </p:cNvSpPr>
          <p:nvPr>
            <p:ph type="pic" sz="quarter" idx="10" hasCustomPrompt="1"/>
          </p:nvPr>
        </p:nvSpPr>
        <p:spPr>
          <a:xfrm>
            <a:off x="903700" y="2008717"/>
            <a:ext cx="10384603" cy="3623833"/>
          </a:xfrm>
          <a:prstGeom prst="rect">
            <a:avLst/>
          </a:prstGeom>
        </p:spPr>
        <p:txBody>
          <a:bodyPr vert="horz"/>
          <a:lstStyle>
            <a:lvl1pPr>
              <a:buNone/>
              <a:defRPr sz="1333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image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903700" y="5632551"/>
            <a:ext cx="10384603" cy="4099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>
              <a:solidFill>
                <a:schemeClr val="tx2"/>
              </a:solidFill>
              <a:latin typeface="Verdana"/>
            </a:endParaRPr>
          </a:p>
        </p:txBody>
      </p:sp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1010865" y="5641463"/>
            <a:ext cx="10129487" cy="310797"/>
          </a:xfrm>
          <a:prstGeom prst="rect">
            <a:avLst/>
          </a:prstGeom>
        </p:spPr>
        <p:txBody>
          <a:bodyPr anchor="t"/>
          <a:lstStyle>
            <a:lvl1pPr algn="l">
              <a:defRPr sz="1333" b="1" i="0" cap="none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image </a:t>
            </a:r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22" name="Tijdelijke aanduiding voor tekst 21"/>
          <p:cNvSpPr>
            <a:spLocks noGrp="1"/>
          </p:cNvSpPr>
          <p:nvPr>
            <p:ph type="body" sz="quarter" idx="11" hasCustomPrompt="1"/>
          </p:nvPr>
        </p:nvSpPr>
        <p:spPr>
          <a:xfrm>
            <a:off x="903700" y="753534"/>
            <a:ext cx="8009584" cy="1151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333" b="1" i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Type here the heading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1368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02958" y="758296"/>
            <a:ext cx="8013817" cy="2205037"/>
          </a:xfrm>
          <a:prstGeom prst="rect">
            <a:avLst/>
          </a:prstGeom>
        </p:spPr>
        <p:txBody>
          <a:bodyPr vert="horz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en-US" dirty="0"/>
              <a:t>Thank you for your attention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3701" y="3990400"/>
            <a:ext cx="8013075" cy="4487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1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name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3" hasCustomPrompt="1"/>
          </p:nvPr>
        </p:nvSpPr>
        <p:spPr>
          <a:xfrm>
            <a:off x="903701" y="4447602"/>
            <a:ext cx="8009583" cy="47999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email </a:t>
            </a:r>
            <a:r>
              <a:rPr lang="nl-NL" dirty="0" err="1"/>
              <a:t>address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4" hasCustomPrompt="1"/>
          </p:nvPr>
        </p:nvSpPr>
        <p:spPr>
          <a:xfrm>
            <a:off x="903701" y="4936064"/>
            <a:ext cx="8013075" cy="480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(direct) </a:t>
            </a:r>
            <a:r>
              <a:rPr lang="nl-NL" dirty="0" err="1"/>
              <a:t>telephone</a:t>
            </a:r>
            <a:r>
              <a:rPr lang="nl-NL" dirty="0"/>
              <a:t> </a:t>
            </a:r>
            <a:r>
              <a:rPr lang="nl-NL" dirty="0" err="1"/>
              <a:t>number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20" name="Tijdelijke aanduiding voor afbeelding 19"/>
          <p:cNvSpPr>
            <a:spLocks noGrp="1"/>
          </p:cNvSpPr>
          <p:nvPr>
            <p:ph type="pic" sz="quarter" idx="15" hasCustomPrompt="1"/>
          </p:nvPr>
        </p:nvSpPr>
        <p:spPr>
          <a:xfrm>
            <a:off x="9412818" y="3251201"/>
            <a:ext cx="2006599" cy="24680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333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photo</a:t>
            </a:r>
            <a:endParaRPr lang="nl-NL" dirty="0"/>
          </a:p>
        </p:txBody>
      </p:sp>
      <p:sp>
        <p:nvSpPr>
          <p:cNvPr id="28" name="Tekstvak 27"/>
          <p:cNvSpPr txBox="1"/>
          <p:nvPr userDrawn="1"/>
        </p:nvSpPr>
        <p:spPr>
          <a:xfrm>
            <a:off x="903702" y="5432997"/>
            <a:ext cx="801469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67" b="0" i="0" dirty="0" err="1">
                <a:latin typeface="KievitOT-ExtraBold"/>
                <a:cs typeface="KievitOT-ExtraBold"/>
              </a:rPr>
              <a:t>www.cinopglobal.com</a:t>
            </a:r>
            <a:endParaRPr lang="nl-NL" sz="1867" b="0" i="0" dirty="0">
              <a:latin typeface="KievitOT-ExtraBold"/>
              <a:cs typeface="KievitOT-ExtraBold"/>
            </a:endParaRP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1167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CC42F710-6BCF-BF4B-9BFE-8CEA3D63E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5FB087-EAB7-497D-9017-EC08FEEB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D4AE-8D35-45DD-AA8B-A46490011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271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F3927-CC74-4699-9C0A-FE3A77419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AFB57-F964-404D-BA58-D713B35BF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F36B2-B33F-42B7-967B-93DA69B46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F14FB-E614-486B-80ED-5C2B9DCE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0DA55-13B8-482B-9E64-600327D1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9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649F-02B7-4862-BA67-DC311FFC0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3E411-34FF-4FF8-A0B0-543466E3F2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84053-5E53-4498-BDDD-57349B3A0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2757E-C94F-4CF8-B50A-2FA8AF52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FCEA0-B0B5-4346-9B41-6B0C8AAB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5558A-086B-42B2-9A94-41CA5747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843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25EC-4260-499F-A370-7177393A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F5C07-7B0B-469C-90AD-786E717F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4BE5B-F30F-4AA2-9B54-757327364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3A82B-68C4-4769-8D43-94A105A02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743B88-0539-4F7F-BE91-5F06A9BCB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448D2E-30DF-46BB-BF93-5D9A90B67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C1466-5496-492E-B542-AAC780DE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8D98F-DBC0-455F-B6DF-B8BCB1E3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2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61CB-2938-450C-AD78-4E9E6487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1F877-9C41-40EE-818B-058FA0D7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A6AE0-223F-4B4C-85D8-15D14AB9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B41B4-340A-49BF-81E2-79B002BB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96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E6374F-3EEA-49F3-83BA-70122E9F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9B4835-22E9-40FD-BF56-19ABDEFD3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C9FB4-1448-48F5-8F9C-C836F24D8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77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36FA4-F7CF-4174-983A-3591E560F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727EF-6858-4933-A9E9-82C2D2131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F4401-A569-4894-A289-0825DCA97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46968-CEAE-4961-ABE1-3284A2B2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196E4-B331-45EA-9971-C45D958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537AE-7D66-4919-83FA-A3DA34031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6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F0292-748C-4E3E-B50C-CE4B730B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18407-C62A-4BEF-8F83-6D5D245F9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E194D-B241-4AC3-9289-234B1D0E6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3CFAC-D1E2-46A6-98AC-DC76A80B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00838-70F2-4261-A693-42FCFD84B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D1E59-541F-45AB-9C83-6B578E64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2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9388D7-D749-403D-AEEF-D5DD557A7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700E26-2C85-4A66-81D3-2131D6DB9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C0001-8D93-47F9-92A5-6DB7B48AF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73D36-A890-478F-9BC2-A32D6B4E6111}" type="datetimeFigureOut">
              <a:rPr lang="en-US" smtClean="0"/>
              <a:t>19-Mar-19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60A06-6BA5-4C0F-8519-24AD73DB9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64460-F301-4BDB-BBE9-0426A2491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88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8157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Pretoria March 2019</a:t>
            </a:r>
          </a:p>
          <a:p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36559" y="3494105"/>
            <a:ext cx="6510894" cy="1326373"/>
          </a:xfrm>
        </p:spPr>
        <p:txBody>
          <a:bodyPr/>
          <a:lstStyle/>
          <a:p>
            <a:pPr algn="ctr"/>
            <a:r>
              <a:rPr lang="nl-NL" sz="3733" dirty="0"/>
              <a:t>TVETMIS FORUM 2019</a:t>
            </a:r>
            <a:br>
              <a:rPr lang="nl-NL" sz="3733" dirty="0"/>
            </a:br>
            <a:r>
              <a:rPr lang="nl-NL" sz="3733"/>
              <a:t>Session 2</a:t>
            </a:r>
            <a:endParaRPr lang="nl-NL" sz="3733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0" y="668380"/>
            <a:ext cx="5870717" cy="2039714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49ECE61A-7085-4774-B01D-D336471594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Flemming Koch, CINOP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100DA4-701C-4901-8A19-962DFC8C6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8071" y="3429000"/>
            <a:ext cx="4775582" cy="307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37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AE8F7FF-0714-4B2E-9F4E-8CFA334684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50879" y="4807510"/>
            <a:ext cx="2157943" cy="11064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B5AAAE-65DD-4D19-85D8-2636845E3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619" y="1497259"/>
            <a:ext cx="4100520" cy="26871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CAB2F5-6CA1-4D71-A7D5-C1574A780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09" y="388115"/>
            <a:ext cx="5076474" cy="611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75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Pretoria March 2019</a:t>
            </a:r>
          </a:p>
          <a:p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4131" y="3446093"/>
            <a:ext cx="11363737" cy="1294353"/>
          </a:xfrm>
        </p:spPr>
        <p:txBody>
          <a:bodyPr/>
          <a:lstStyle/>
          <a:p>
            <a:r>
              <a:rPr lang="nl-NL" sz="3733" dirty="0"/>
              <a:t>TVETMIS FORUM 2019</a:t>
            </a:r>
            <a:br>
              <a:rPr lang="nl-NL" sz="3733" dirty="0"/>
            </a:br>
            <a:r>
              <a:rPr lang="nl-NL" sz="3733" dirty="0"/>
              <a:t>Session 4: Vendor/Provider Engagement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0" y="668380"/>
            <a:ext cx="5870717" cy="2039714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49ECE61A-7085-4774-B01D-D33647159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3697" y="5184283"/>
            <a:ext cx="10384604" cy="539711"/>
          </a:xfrm>
        </p:spPr>
        <p:txBody>
          <a:bodyPr/>
          <a:lstStyle/>
          <a:p>
            <a:r>
              <a:rPr lang="en-US" dirty="0"/>
              <a:t>Flemming Koch, CINOP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D31A62-8BEE-4BF4-92DA-EEE94DB1E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687" y="4741378"/>
            <a:ext cx="3399181" cy="169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16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3EC98-20FC-462B-B121-19C5555B2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YOU!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52FE4-AB9D-4250-8969-7E19CACE8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D17DAD-6135-4E1B-BBF1-AE96E5E14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843"/>
            <a:ext cx="12192000" cy="60843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B301E1-C2AB-4282-AD32-D709D7ABCEC0}"/>
              </a:ext>
            </a:extLst>
          </p:cNvPr>
          <p:cNvSpPr txBox="1"/>
          <p:nvPr/>
        </p:nvSpPr>
        <p:spPr>
          <a:xfrm rot="2949943">
            <a:off x="5932621" y="3452299"/>
            <a:ext cx="268695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dirty="0"/>
              <a:t>Functionalities</a:t>
            </a:r>
          </a:p>
        </p:txBody>
      </p:sp>
    </p:spTree>
    <p:extLst>
      <p:ext uri="{BB962C8B-B14F-4D97-AF65-F5344CB8AC3E}">
        <p14:creationId xmlns:p14="http://schemas.microsoft.com/office/powerpoint/2010/main" val="256839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5FE3D-6674-4F47-9BDF-D8F190CF9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Engagement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40F52-7C86-48C8-9215-1BCEF48965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submitted to TVETMIS is no better than the data captured and managed by colleges.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Responsive vendor BMS and support is critical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the pertinent issues?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we agree?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How, by who and by when they will be addressed?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Deliverable: Action Plans approved by TVETMIS Forum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640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F11C6-A439-4C77-8743-8E0F660DE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87" y="654731"/>
            <a:ext cx="4757056" cy="705984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will do this in 3 Steps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5717A-87AC-4880-8063-865FBB15C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1: Developing Consultative Agenda (1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Colleges will cluster in respective vendor groups (</a:t>
            </a:r>
            <a:r>
              <a:rPr lang="en-US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Coltech</a:t>
            </a: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AdaptIT</a:t>
            </a: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2 vendors can decide to either sit for themselves or to form 1 group.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Vendor specific and generic issues for discussion will be identified and </a:t>
            </a:r>
            <a:r>
              <a:rPr lang="en-US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prioritised</a:t>
            </a: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2: College: Vendor Consultations (1½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½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Action Plan)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Agreement on 4-6 priority issues – DHET Mandatory must be addressed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Unpacking and Discussions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Plan preparation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3: Action Plan Presentation (½ - 1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 of Action Plan in Forum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Clarifications and comments by Forum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Approval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16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95DD4-7FD9-4706-BD96-54E636258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6E3D6-1289-4FC5-9841-9D8FCE622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27111"/>
            <a:ext cx="7021286" cy="2082346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Coltech</a:t>
            </a:r>
            <a:r>
              <a:rPr lang="en-US" dirty="0"/>
              <a:t> Colleges in Room ??</a:t>
            </a:r>
          </a:p>
          <a:p>
            <a:r>
              <a:rPr lang="en-US" dirty="0" err="1"/>
              <a:t>AdaptIT</a:t>
            </a:r>
            <a:r>
              <a:rPr lang="en-US" dirty="0"/>
              <a:t> Colleges in Room ??</a:t>
            </a:r>
          </a:p>
          <a:p>
            <a:r>
              <a:rPr lang="en-US" dirty="0"/>
              <a:t>Raymond – pls choose a group </a:t>
            </a:r>
          </a:p>
          <a:p>
            <a:r>
              <a:rPr lang="en-US" dirty="0"/>
              <a:t>Vendors in Room ?? and join your respective clients after 1 hr.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52F1D1-A9C5-4414-9AEF-C5A49A382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7818" y="1946129"/>
            <a:ext cx="3289619" cy="384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65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A45D804-BC2C-4E5B-A969-A6ABE7FA68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743" y="682401"/>
            <a:ext cx="6002218" cy="549319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FD2C6E6-5963-43AB-9068-6A29D04D8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5962" y="2939143"/>
            <a:ext cx="4034410" cy="1244374"/>
          </a:xfrm>
        </p:spPr>
        <p:txBody>
          <a:bodyPr>
            <a:normAutofit fontScale="90000"/>
          </a:bodyPr>
          <a:lstStyle/>
          <a:p>
            <a:r>
              <a:rPr lang="en-US" dirty="0"/>
              <a:t>How to get there?</a:t>
            </a:r>
          </a:p>
        </p:txBody>
      </p:sp>
    </p:spTree>
    <p:extLst>
      <p:ext uri="{BB962C8B-B14F-4D97-AF65-F5344CB8AC3E}">
        <p14:creationId xmlns:p14="http://schemas.microsoft.com/office/powerpoint/2010/main" val="1611840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DEF0A8-DF7B-4DFF-A522-A3BF13C99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6903" y="1441174"/>
            <a:ext cx="9061174" cy="433562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Information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2017 Publication, Stats etc. (Nthabiseng </a:t>
            </a:r>
            <a:r>
              <a:rPr lang="en-US" dirty="0" err="1"/>
              <a:t>Tema</a:t>
            </a:r>
            <a:r>
              <a:rPr lang="en-US" dirty="0"/>
              <a:t>)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A new Exams System underway (</a:t>
            </a:r>
            <a:r>
              <a:rPr lang="en-US" dirty="0" err="1"/>
              <a:t>Standford</a:t>
            </a:r>
            <a:r>
              <a:rPr lang="en-US" dirty="0"/>
              <a:t> </a:t>
            </a:r>
            <a:r>
              <a:rPr lang="en-US" dirty="0" err="1"/>
              <a:t>Mphahlele</a:t>
            </a:r>
            <a:endParaRPr lang="en-US" dirty="0"/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Progress TVETMIS submissions (Marietta </a:t>
            </a:r>
            <a:r>
              <a:rPr lang="en-US" dirty="0" err="1"/>
              <a:t>Swart</a:t>
            </a:r>
            <a:r>
              <a:rPr lang="en-US" dirty="0"/>
              <a:t> and Brian </a:t>
            </a:r>
            <a:r>
              <a:rPr lang="en-US" dirty="0" err="1"/>
              <a:t>Kanhanga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2. Unpacking and Discussion of Issues (all of us!)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DHET Directives with TVETMIS implications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Management and Submission of HR data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New TVETMIS Reporting Requirements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Error Reports and Comprehensive Report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/>
              <a:t>Definitions and Rules</a:t>
            </a:r>
          </a:p>
          <a:p>
            <a:pPr marL="971550" lvl="1" indent="-514350">
              <a:buFont typeface="+mj-lt"/>
              <a:buAutoNum type="alphaLcParenR"/>
            </a:pPr>
            <a:endParaRPr lang="en-US" sz="2800" b="1" dirty="0"/>
          </a:p>
          <a:p>
            <a:pPr marL="0" lvl="1" indent="0">
              <a:buNone/>
            </a:pPr>
            <a:r>
              <a:rPr lang="en-US" sz="2800" b="1" dirty="0"/>
              <a:t>3.  Referrals to Vendor Engagement</a:t>
            </a:r>
          </a:p>
          <a:p>
            <a:pPr marL="971550" lvl="1" indent="-514350">
              <a:buFont typeface="+mj-lt"/>
              <a:buAutoNum type="alphaLcParenR"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4BF0AB-9952-4E14-B208-1ED0EE5B1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49" y="399103"/>
            <a:ext cx="1622151" cy="104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20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17DD1-EDB1-43B6-A583-7BE697CD5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617" y="949395"/>
            <a:ext cx="8464826" cy="73031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DHET Directives: Implications and Good Practices</a:t>
            </a:r>
            <a:br>
              <a:rPr lang="en-US" sz="3600" b="0" dirty="0"/>
            </a:br>
            <a:endParaRPr lang="en-US" sz="3600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E2709-BA85-4B32-8A23-1DB29DF95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5483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Directives issued by DHET: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Data Policy (</a:t>
            </a:r>
            <a:r>
              <a:rPr lang="en-US" sz="2400" dirty="0" err="1"/>
              <a:t>re.change</a:t>
            </a:r>
            <a:r>
              <a:rPr lang="en-US" sz="2400" dirty="0"/>
              <a:t> of college system)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ID number,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Funding indicator,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Highest qualification,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New January submission,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Standard Registration Form, CAS or CASH implementation at colleges and ??)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Implications to who – DHET, Colleges and Vendors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400" dirty="0"/>
              <a:t>Recommendations on DHET Directives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6540CF-4C44-4315-A66C-9D88FF1C5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234" y="1679714"/>
            <a:ext cx="3996418" cy="241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23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1C1C6-6904-471C-A2FC-CE42AED22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7918174" cy="83751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HR Data: Management and Submission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6D7D2-41BE-4AB4-8882-90928A4971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data is required?</a:t>
            </a:r>
          </a:p>
          <a:p>
            <a:r>
              <a:rPr lang="en-US" dirty="0"/>
              <a:t>Who has the data?</a:t>
            </a:r>
          </a:p>
          <a:p>
            <a:r>
              <a:rPr lang="en-US" dirty="0"/>
              <a:t>How is it stored?</a:t>
            </a:r>
          </a:p>
          <a:p>
            <a:r>
              <a:rPr lang="en-US" dirty="0"/>
              <a:t>What does it take to be ready?</a:t>
            </a:r>
          </a:p>
          <a:p>
            <a:r>
              <a:rPr lang="en-US" dirty="0"/>
              <a:t>And?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E252A8-9494-4C10-B032-D37CBB348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182" y="4757219"/>
            <a:ext cx="3222349" cy="15853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9A0FFD-287E-4718-ACB3-09B18A63F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572" y="1659973"/>
            <a:ext cx="3314700" cy="29315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03F9B7-A2CC-4ABE-BC89-9157ADE7D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587" y="4056657"/>
            <a:ext cx="3222349" cy="212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76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01C79-437D-486C-AC59-E828231AE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New TVETMIS Reporting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5B973F-BEC7-4F57-BAD9-009724BAA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9957" y="1690687"/>
            <a:ext cx="6152321" cy="431254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500" dirty="0"/>
              <a:t>What are the issues related to:</a:t>
            </a:r>
          </a:p>
          <a:p>
            <a:pPr marL="0" indent="0">
              <a:buNone/>
            </a:pPr>
            <a:endParaRPr lang="en-US" sz="3500" dirty="0"/>
          </a:p>
          <a:p>
            <a:r>
              <a:rPr lang="en-US" sz="3500" dirty="0" err="1"/>
              <a:t>CoS</a:t>
            </a:r>
            <a:r>
              <a:rPr lang="en-US" sz="3500" dirty="0"/>
              <a:t>/Occupational,</a:t>
            </a:r>
          </a:p>
          <a:p>
            <a:r>
              <a:rPr lang="en-US" sz="3500" dirty="0"/>
              <a:t> PLP,</a:t>
            </a:r>
          </a:p>
          <a:p>
            <a:r>
              <a:rPr lang="en-US" sz="3500" dirty="0"/>
              <a:t> Wholesale and Retail, </a:t>
            </a:r>
          </a:p>
          <a:p>
            <a:r>
              <a:rPr lang="en-US" sz="3500" dirty="0"/>
              <a:t>Green Energy,</a:t>
            </a:r>
          </a:p>
          <a:p>
            <a:r>
              <a:rPr lang="en-US" sz="3500" dirty="0"/>
              <a:t> WBE/WIL,</a:t>
            </a:r>
          </a:p>
          <a:p>
            <a:r>
              <a:rPr lang="en-US" sz="3500" dirty="0"/>
              <a:t> other?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ACB47-AE4F-4A9A-8FBA-D8F8F4F06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3874" y="4025347"/>
            <a:ext cx="1992247" cy="216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7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2A6A8-9AD7-4472-ADC0-C08A8D4DC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461" y="467140"/>
            <a:ext cx="5045765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 Reports</a:t>
            </a:r>
            <a:b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0ACDF-06F8-4BF8-AB93-BD1C86D6B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Errors in college data extraction</a:t>
            </a:r>
          </a:p>
          <a:p>
            <a:r>
              <a:rPr lang="en-US" dirty="0"/>
              <a:t>Errors in </a:t>
            </a:r>
            <a:r>
              <a:rPr lang="en-US" dirty="0" err="1"/>
              <a:t>Eduktiv</a:t>
            </a:r>
            <a:r>
              <a:rPr lang="en-US" dirty="0"/>
              <a:t>, New </a:t>
            </a:r>
            <a:r>
              <a:rPr lang="en-US" dirty="0" err="1"/>
              <a:t>Eduktiv</a:t>
            </a:r>
            <a:r>
              <a:rPr lang="en-US" dirty="0"/>
              <a:t> Versions</a:t>
            </a:r>
          </a:p>
          <a:p>
            <a:r>
              <a:rPr lang="en-US" dirty="0" err="1"/>
              <a:t>LogFile</a:t>
            </a:r>
            <a:r>
              <a:rPr lang="en-US" dirty="0"/>
              <a:t>: clear communication and taking action?</a:t>
            </a:r>
          </a:p>
          <a:p>
            <a:r>
              <a:rPr lang="en-US" dirty="0"/>
              <a:t>Comprehensive Report – still conversion issues?</a:t>
            </a:r>
          </a:p>
          <a:p>
            <a:r>
              <a:rPr lang="en-US" dirty="0"/>
              <a:t>Stricter validation by </a:t>
            </a:r>
            <a:r>
              <a:rPr lang="en-US" dirty="0" err="1"/>
              <a:t>Eduktiv</a:t>
            </a:r>
            <a:r>
              <a:rPr lang="en-US" dirty="0"/>
              <a:t>?</a:t>
            </a:r>
          </a:p>
          <a:p>
            <a:r>
              <a:rPr lang="en-US" dirty="0"/>
              <a:t>Trial Submissions – </a:t>
            </a:r>
            <a:r>
              <a:rPr lang="en-US" dirty="0" err="1"/>
              <a:t>Eduktiv</a:t>
            </a:r>
            <a:r>
              <a:rPr lang="en-US" dirty="0"/>
              <a:t> and TVETMIS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And?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0E2997-6DB1-4C93-9FF1-735A690E5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475" y="4353339"/>
            <a:ext cx="3479497" cy="18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31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4C29C-1118-460F-8906-6A2B39F2D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939" y="500062"/>
            <a:ext cx="5440018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Definitions and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6F27E-A256-4B1C-AE0B-279B08678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Just checking if we still have issues</a:t>
            </a:r>
          </a:p>
          <a:p>
            <a:r>
              <a:rPr lang="en-US" dirty="0"/>
              <a:t>When is a student counted at what college?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0117D-3685-4E3A-B93C-D96E46E8B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519" y="3756992"/>
            <a:ext cx="3911075" cy="253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4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3EC98-20FC-462B-B121-19C5555B2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YOU!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24AEFB-A312-46B0-B135-F987141B9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Timely TVETMIS preparation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Timely submission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Timely feedback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Timely Directives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Paying attention to detail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Attending to error messages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No work arounds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Communication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Asking for help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Resistance to change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816C28-6864-4AF6-B7D4-15C670A979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426" y="1825625"/>
            <a:ext cx="3617843" cy="361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54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INOP_Global_PowerPointSjabloon_16-9_def">
  <a:themeElements>
    <a:clrScheme name="CINOP Global">
      <a:dk1>
        <a:srgbClr val="0E0D0E"/>
      </a:dk1>
      <a:lt1>
        <a:srgbClr val="FFFFFF"/>
      </a:lt1>
      <a:dk2>
        <a:srgbClr val="0E0D0E"/>
      </a:dk2>
      <a:lt2>
        <a:srgbClr val="FFFFFE"/>
      </a:lt2>
      <a:accent1>
        <a:srgbClr val="F18700"/>
      </a:accent1>
      <a:accent2>
        <a:srgbClr val="BEBBBF"/>
      </a:accent2>
      <a:accent3>
        <a:srgbClr val="00263E"/>
      </a:accent3>
      <a:accent4>
        <a:srgbClr val="FFDD00"/>
      </a:accent4>
      <a:accent5>
        <a:srgbClr val="A8A8A8"/>
      </a:accent5>
      <a:accent6>
        <a:srgbClr val="545454"/>
      </a:accent6>
      <a:hlink>
        <a:srgbClr val="0000FF"/>
      </a:hlink>
      <a:folHlink>
        <a:srgbClr val="800080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 CINOP Global.potm" id="{7EDFC12E-2D1B-44B8-B710-DB3C5A28DFE9}" vid="{BACF9804-DA58-47CF-B9BB-F86954A318A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8620</TotalTime>
  <Words>452</Words>
  <Application>Microsoft Office PowerPoint</Application>
  <PresentationFormat>Widescreen</PresentationFormat>
  <Paragraphs>101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Narrow</vt:lpstr>
      <vt:lpstr>Calibri</vt:lpstr>
      <vt:lpstr>Calibri Light</vt:lpstr>
      <vt:lpstr>KievitOT-ExtraBold</vt:lpstr>
      <vt:lpstr>Symbol</vt:lpstr>
      <vt:lpstr>Verdana</vt:lpstr>
      <vt:lpstr>Wingdings</vt:lpstr>
      <vt:lpstr>Office Theme</vt:lpstr>
      <vt:lpstr>CINOP_Global_PowerPointSjabloon_16-9_def</vt:lpstr>
      <vt:lpstr>TVETMIS FORUM 2019 Session 2</vt:lpstr>
      <vt:lpstr>How to get there?</vt:lpstr>
      <vt:lpstr>PowerPoint Presentation</vt:lpstr>
      <vt:lpstr> DHET Directives: Implications and Good Practices </vt:lpstr>
      <vt:lpstr>HR Data: Management and Submission</vt:lpstr>
      <vt:lpstr>New TVETMIS Reporting Requirements</vt:lpstr>
      <vt:lpstr>Error Reports Comprehensive Report</vt:lpstr>
      <vt:lpstr>Definitions and Rules</vt:lpstr>
      <vt:lpstr>YOU!</vt:lpstr>
      <vt:lpstr>PowerPoint Presentation</vt:lpstr>
      <vt:lpstr>TVETMIS FORUM 2019 Session 4: Vendor/Provider Engagement</vt:lpstr>
      <vt:lpstr>YOU!</vt:lpstr>
      <vt:lpstr>Vendor Engagement</vt:lpstr>
      <vt:lpstr>We will do this in 3 Steps</vt:lpstr>
      <vt:lpstr>Where?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Flemming Koch</dc:creator>
  <cp:lastModifiedBy>Flemming Koch</cp:lastModifiedBy>
  <cp:revision>93</cp:revision>
  <dcterms:created xsi:type="dcterms:W3CDTF">2018-01-30T07:37:36Z</dcterms:created>
  <dcterms:modified xsi:type="dcterms:W3CDTF">2019-03-19T06:10:42Z</dcterms:modified>
</cp:coreProperties>
</file>