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notesMasterIdLst>
    <p:notesMasterId r:id="rId10"/>
  </p:notesMasterIdLst>
  <p:sldIdLst>
    <p:sldId id="321" r:id="rId3"/>
    <p:sldId id="323" r:id="rId4"/>
    <p:sldId id="324" r:id="rId5"/>
    <p:sldId id="325" r:id="rId6"/>
    <p:sldId id="328" r:id="rId7"/>
    <p:sldId id="329" r:id="rId8"/>
    <p:sldId id="32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35201A-49E3-4BF7-AF4C-69A11AD2CBEB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5E86F-3F90-4A79-AA06-D62D013ED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05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87CD4-5731-2D4E-A96A-BAABCECC80A6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81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tekst 13"/>
          <p:cNvSpPr>
            <a:spLocks noGrp="1"/>
          </p:cNvSpPr>
          <p:nvPr>
            <p:ph type="body" sz="quarter" idx="10" hasCustomPrompt="1"/>
          </p:nvPr>
        </p:nvSpPr>
        <p:spPr>
          <a:xfrm>
            <a:off x="903818" y="6035519"/>
            <a:ext cx="8013700" cy="369812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buNone/>
              <a:defRPr sz="1333" b="0" i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‘s-Hertogenbosch, 2015</a:t>
            </a:r>
          </a:p>
        </p:txBody>
      </p:sp>
      <p:sp>
        <p:nvSpPr>
          <p:cNvPr id="5" name="Titel 1"/>
          <p:cNvSpPr>
            <a:spLocks noGrp="1"/>
          </p:cNvSpPr>
          <p:nvPr>
            <p:ph type="ctrTitle" hasCustomPrompt="1"/>
          </p:nvPr>
        </p:nvSpPr>
        <p:spPr>
          <a:xfrm>
            <a:off x="903700" y="3836021"/>
            <a:ext cx="10384603" cy="1470025"/>
          </a:xfrm>
          <a:prstGeom prst="rect">
            <a:avLst/>
          </a:prstGeom>
        </p:spPr>
        <p:txBody>
          <a:bodyPr anchor="t"/>
          <a:lstStyle>
            <a:lvl1pPr algn="l">
              <a:defRPr sz="4667" b="1" i="0" baseline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r>
              <a:rPr lang="nl-NL" dirty="0" err="1"/>
              <a:t>Title</a:t>
            </a:r>
            <a:r>
              <a:rPr lang="nl-NL" dirty="0"/>
              <a:t> of the </a:t>
            </a:r>
            <a:r>
              <a:rPr lang="nl-NL" dirty="0" err="1"/>
              <a:t>presentation</a:t>
            </a:r>
            <a:endParaRPr lang="nl-NL" dirty="0"/>
          </a:p>
        </p:txBody>
      </p:sp>
      <p:sp>
        <p:nvSpPr>
          <p:cNvPr id="6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903699" y="5319223"/>
            <a:ext cx="10384604" cy="5397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67" b="0" i="0">
                <a:solidFill>
                  <a:schemeClr val="accent2"/>
                </a:solidFill>
                <a:latin typeface="Verdana"/>
                <a:cs typeface="Verdana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(</a:t>
            </a:r>
            <a:r>
              <a:rPr lang="nl-NL" dirty="0" err="1"/>
              <a:t>Possible</a:t>
            </a:r>
            <a:r>
              <a:rPr lang="nl-NL" dirty="0"/>
              <a:t>) </a:t>
            </a:r>
            <a:r>
              <a:rPr lang="nl-NL" dirty="0" err="1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53257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CC42F710-6BCF-BF4B-9BFE-8CEA3D63EC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9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5FB087-EAB7-497D-9017-EC08FEEB7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5D4AE-8D35-45DD-AA8B-A46490011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6987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F3927-CC74-4699-9C0A-FE3A77419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AFB57-F964-404D-BA58-D713B35BF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F36B2-B33F-42B7-967B-93DA69B46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F14FB-E614-486B-80ED-5C2B9DCE9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0DA55-13B8-482B-9E64-600327D14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21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1649F-02B7-4862-BA67-DC311FFC0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3E411-34FF-4FF8-A0B0-543466E3F2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84053-5E53-4498-BDDD-57349B3A0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2757E-C94F-4CF8-B50A-2FA8AF52D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DFCEA0-B0B5-4346-9B41-6B0C8AAB6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25558A-086B-42B2-9A94-41CA57476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83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25EC-4260-499F-A370-7177393A6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BF5C07-7B0B-469C-90AD-786E717F9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04BE5B-F30F-4AA2-9B54-757327364E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F3A82B-68C4-4769-8D43-94A105A02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743B88-0539-4F7F-BE91-5F06A9BCBD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448D2E-30DF-46BB-BF93-5D9A90B67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5C1466-5496-492E-B542-AAC780DE1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8D98F-DBC0-455F-B6DF-B8BCB1E3B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1958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F61CB-2938-450C-AD78-4E9E64870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61F877-9C41-40EE-818B-058FA0D7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A6AE0-223F-4B4C-85D8-15D14AB9E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2B41B4-340A-49BF-81E2-79B002BB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727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E6374F-3EEA-49F3-83BA-70122E9F3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9B4835-22E9-40FD-BF56-19ABDEFD3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FC9FB4-1448-48F5-8F9C-C836F24D8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518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36FA4-F7CF-4174-983A-3591E560F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727EF-6858-4933-A9E9-82C2D2131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7F4401-A569-4894-A289-0825DCA97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46968-CEAE-4961-ABE1-3284A2B24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C196E4-B331-45EA-9971-C45D958D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3537AE-7D66-4919-83FA-A3DA34031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077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F0292-748C-4E3E-B50C-CE4B730B3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E18407-C62A-4BEF-8F83-6D5D245F98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AE194D-B241-4AC3-9289-234B1D0E6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D3CFAC-D1E2-46A6-98AC-DC76A80B2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F00838-70F2-4261-A693-42FCFD84B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9D1E59-541F-45AB-9C83-6B578E64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7722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7EED1-E068-492B-A858-7FA00A1B3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2AE307-6970-420B-B232-D3ADFF8B6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2006B-972D-4F53-8029-0796BA1D8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BA22B-4240-4C77-82F8-331A68B0D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50C7A-5D36-4678-8735-95D19526E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977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85ED97-D27D-497F-A4FA-541A8EDD73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33503C-4198-4542-8540-72A5652DC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9D2CD-0F0C-406A-94E9-6F2814346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192FC1-4DF0-472D-B12E-B340399C0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ED12A-A6F5-490A-9882-10324F48B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088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903700" y="3836021"/>
            <a:ext cx="10384603" cy="1470025"/>
          </a:xfrm>
          <a:prstGeom prst="rect">
            <a:avLst/>
          </a:prstGeom>
        </p:spPr>
        <p:txBody>
          <a:bodyPr anchor="t"/>
          <a:lstStyle>
            <a:lvl1pPr algn="l">
              <a:defRPr sz="4667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 err="1"/>
              <a:t>Chapter</a:t>
            </a:r>
            <a:r>
              <a:rPr lang="nl-NL" dirty="0"/>
              <a:t> </a:t>
            </a:r>
            <a:r>
              <a:rPr lang="nl-NL" dirty="0" err="1"/>
              <a:t>Title</a:t>
            </a:r>
            <a:endParaRPr lang="nl-NL" dirty="0"/>
          </a:p>
        </p:txBody>
      </p:sp>
      <p:sp>
        <p:nvSpPr>
          <p:cNvPr id="10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903699" y="5319223"/>
            <a:ext cx="10384604" cy="5397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67" b="0" i="0">
                <a:solidFill>
                  <a:schemeClr val="accent2"/>
                </a:solidFill>
                <a:latin typeface="Verdana"/>
                <a:cs typeface="Verdana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(</a:t>
            </a:r>
            <a:r>
              <a:rPr lang="nl-NL" dirty="0" err="1"/>
              <a:t>Possible</a:t>
            </a:r>
            <a:r>
              <a:rPr lang="nl-NL" dirty="0"/>
              <a:t>) </a:t>
            </a:r>
            <a:r>
              <a:rPr lang="nl-NL" dirty="0" err="1"/>
              <a:t>Subtitle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52244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1 text fiel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903699" y="2008718"/>
            <a:ext cx="10384604" cy="427978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903701" y="757711"/>
            <a:ext cx="8012523" cy="1135119"/>
          </a:xfrm>
          <a:prstGeom prst="rect">
            <a:avLst/>
          </a:prstGeom>
        </p:spPr>
        <p:txBody>
          <a:bodyPr anchor="t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66974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text field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903699" y="2008718"/>
            <a:ext cx="5040000" cy="429262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1" name="Titel 1"/>
          <p:cNvSpPr>
            <a:spLocks noGrp="1"/>
          </p:cNvSpPr>
          <p:nvPr>
            <p:ph type="ctrTitle" hasCustomPrompt="1"/>
          </p:nvPr>
        </p:nvSpPr>
        <p:spPr>
          <a:xfrm>
            <a:off x="903701" y="757711"/>
            <a:ext cx="8013817" cy="1135119"/>
          </a:xfrm>
          <a:prstGeom prst="rect">
            <a:avLst/>
          </a:prstGeom>
        </p:spPr>
        <p:txBody>
          <a:bodyPr anchor="t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12" name="Tijdelijke aanduiding voor tekst 2"/>
          <p:cNvSpPr>
            <a:spLocks noGrp="1"/>
          </p:cNvSpPr>
          <p:nvPr>
            <p:ph type="body" idx="10" hasCustomPrompt="1"/>
          </p:nvPr>
        </p:nvSpPr>
        <p:spPr>
          <a:xfrm>
            <a:off x="6248304" y="2008718"/>
            <a:ext cx="5040000" cy="429262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 i="0" baseline="0">
                <a:solidFill>
                  <a:schemeClr val="tx1"/>
                </a:solidFill>
                <a:latin typeface="Verdana"/>
                <a:cs typeface="Verdana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sequel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16681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/>
          <p:cNvSpPr>
            <a:spLocks noGrp="1"/>
          </p:cNvSpPr>
          <p:nvPr>
            <p:ph type="ctrTitle" hasCustomPrompt="1"/>
          </p:nvPr>
        </p:nvSpPr>
        <p:spPr>
          <a:xfrm>
            <a:off x="903701" y="757711"/>
            <a:ext cx="8013817" cy="1135119"/>
          </a:xfrm>
          <a:prstGeom prst="rect">
            <a:avLst/>
          </a:prstGeom>
        </p:spPr>
        <p:txBody>
          <a:bodyPr anchor="t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</a:t>
            </a:r>
            <a:r>
              <a:rPr lang="nl-NL" dirty="0" err="1"/>
              <a:t>heading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25617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 txBox="1">
            <a:spLocks/>
          </p:cNvSpPr>
          <p:nvPr userDrawn="1"/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marL="0" algn="l" defTabSz="457200" rtl="0" eaLnBrk="1" latinLnBrk="0" hangingPunct="1">
              <a:defRPr sz="900" b="1" i="0" kern="1200">
                <a:solidFill>
                  <a:srgbClr val="001489"/>
                </a:solidFill>
                <a:latin typeface="Verdana"/>
                <a:ea typeface="+mn-ea"/>
                <a:cs typeface="Verdan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200" dirty="0">
                <a:solidFill>
                  <a:srgbClr val="FFFFFF"/>
                </a:solidFill>
                <a:latin typeface="+mj-lt"/>
              </a:rPr>
              <a:t>CINOP Global</a:t>
            </a:r>
          </a:p>
        </p:txBody>
      </p:sp>
    </p:spTree>
    <p:extLst>
      <p:ext uri="{BB962C8B-B14F-4D97-AF65-F5344CB8AC3E}">
        <p14:creationId xmlns:p14="http://schemas.microsoft.com/office/powerpoint/2010/main" val="1489301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/>
          <p:cNvSpPr>
            <a:spLocks noGrp="1"/>
          </p:cNvSpPr>
          <p:nvPr>
            <p:ph type="pic" sz="quarter" idx="10" hasCustomPrompt="1"/>
          </p:nvPr>
        </p:nvSpPr>
        <p:spPr>
          <a:xfrm>
            <a:off x="903700" y="2008717"/>
            <a:ext cx="10384603" cy="3623833"/>
          </a:xfrm>
          <a:prstGeom prst="rect">
            <a:avLst/>
          </a:prstGeom>
        </p:spPr>
        <p:txBody>
          <a:bodyPr vert="horz"/>
          <a:lstStyle>
            <a:lvl1pPr>
              <a:buNone/>
              <a:defRPr sz="1333" b="0" i="0">
                <a:latin typeface="Verdana"/>
                <a:cs typeface="Verdana"/>
              </a:defRPr>
            </a:lvl1pPr>
          </a:lstStyle>
          <a:p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your</a:t>
            </a:r>
            <a:r>
              <a:rPr lang="nl-NL" dirty="0"/>
              <a:t> image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1" name="Rechthoek 10"/>
          <p:cNvSpPr/>
          <p:nvPr userDrawn="1"/>
        </p:nvSpPr>
        <p:spPr>
          <a:xfrm>
            <a:off x="903700" y="5632551"/>
            <a:ext cx="10384603" cy="40996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2400" dirty="0">
              <a:solidFill>
                <a:schemeClr val="tx2"/>
              </a:solidFill>
              <a:latin typeface="Verdana"/>
            </a:endParaRPr>
          </a:p>
        </p:txBody>
      </p:sp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1010865" y="5641463"/>
            <a:ext cx="10129487" cy="310797"/>
          </a:xfrm>
          <a:prstGeom prst="rect">
            <a:avLst/>
          </a:prstGeom>
        </p:spPr>
        <p:txBody>
          <a:bodyPr anchor="t"/>
          <a:lstStyle>
            <a:lvl1pPr algn="l">
              <a:defRPr sz="1333" b="1" i="0" cap="none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nl-NL" dirty="0"/>
              <a:t>Type </a:t>
            </a:r>
            <a:r>
              <a:rPr lang="nl-NL" dirty="0" err="1"/>
              <a:t>here</a:t>
            </a:r>
            <a:r>
              <a:rPr lang="nl-NL" dirty="0"/>
              <a:t> the image </a:t>
            </a:r>
            <a:r>
              <a:rPr lang="nl-NL" dirty="0" err="1"/>
              <a:t>description</a:t>
            </a:r>
            <a:endParaRPr lang="nl-NL" dirty="0"/>
          </a:p>
        </p:txBody>
      </p:sp>
      <p:sp>
        <p:nvSpPr>
          <p:cNvPr id="22" name="Tijdelijke aanduiding voor tekst 21"/>
          <p:cNvSpPr>
            <a:spLocks noGrp="1"/>
          </p:cNvSpPr>
          <p:nvPr>
            <p:ph type="body" sz="quarter" idx="11" hasCustomPrompt="1"/>
          </p:nvPr>
        </p:nvSpPr>
        <p:spPr>
          <a:xfrm>
            <a:off x="903700" y="753534"/>
            <a:ext cx="8009584" cy="115199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333" b="1" i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Type here the heading</a:t>
            </a:r>
            <a:endParaRPr lang="nl-NL" dirty="0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7006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02958" y="758296"/>
            <a:ext cx="8013817" cy="2205037"/>
          </a:xfrm>
          <a:prstGeom prst="rect">
            <a:avLst/>
          </a:prstGeom>
        </p:spPr>
        <p:txBody>
          <a:bodyPr vert="horz"/>
          <a:lstStyle>
            <a:lvl1pPr algn="l">
              <a:defRPr sz="3333" b="1" i="0" baseline="0">
                <a:solidFill>
                  <a:srgbClr val="F18700"/>
                </a:solidFill>
                <a:latin typeface="Verdana"/>
                <a:cs typeface="Verdana"/>
              </a:defRPr>
            </a:lvl1pPr>
          </a:lstStyle>
          <a:p>
            <a:r>
              <a:rPr lang="en-US" dirty="0"/>
              <a:t>Thank you for your attention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2" hasCustomPrompt="1"/>
          </p:nvPr>
        </p:nvSpPr>
        <p:spPr>
          <a:xfrm>
            <a:off x="903701" y="3990400"/>
            <a:ext cx="8013075" cy="44873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1" i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name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6" name="Tijdelijke aanduiding voor tekst 15"/>
          <p:cNvSpPr>
            <a:spLocks noGrp="1"/>
          </p:cNvSpPr>
          <p:nvPr>
            <p:ph type="body" sz="quarter" idx="13" hasCustomPrompt="1"/>
          </p:nvPr>
        </p:nvSpPr>
        <p:spPr>
          <a:xfrm>
            <a:off x="903701" y="4447602"/>
            <a:ext cx="8009583" cy="47999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0" i="0" baseline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email </a:t>
            </a:r>
            <a:r>
              <a:rPr lang="nl-NL" dirty="0" err="1"/>
              <a:t>address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18" name="Tijdelijke aanduiding voor tekst 17"/>
          <p:cNvSpPr>
            <a:spLocks noGrp="1"/>
          </p:cNvSpPr>
          <p:nvPr>
            <p:ph type="body" sz="quarter" idx="14" hasCustomPrompt="1"/>
          </p:nvPr>
        </p:nvSpPr>
        <p:spPr>
          <a:xfrm>
            <a:off x="903701" y="4936064"/>
            <a:ext cx="8013075" cy="480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0" i="0" baseline="0">
                <a:latin typeface="Verdana"/>
                <a:cs typeface="Verdana"/>
              </a:defRPr>
            </a:lvl1pPr>
          </a:lstStyle>
          <a:p>
            <a:pPr lvl="0"/>
            <a:r>
              <a:rPr lang="nl-NL" dirty="0"/>
              <a:t>Type </a:t>
            </a:r>
            <a:r>
              <a:rPr lang="nl-NL" dirty="0" err="1"/>
              <a:t>your</a:t>
            </a:r>
            <a:r>
              <a:rPr lang="nl-NL" dirty="0"/>
              <a:t> (direct) </a:t>
            </a:r>
            <a:r>
              <a:rPr lang="nl-NL" dirty="0" err="1"/>
              <a:t>telephone</a:t>
            </a:r>
            <a:r>
              <a:rPr lang="nl-NL" dirty="0"/>
              <a:t> </a:t>
            </a:r>
            <a:r>
              <a:rPr lang="nl-NL" dirty="0" err="1"/>
              <a:t>number</a:t>
            </a:r>
            <a:r>
              <a:rPr lang="nl-NL" dirty="0"/>
              <a:t> </a:t>
            </a:r>
            <a:r>
              <a:rPr lang="nl-NL" dirty="0" err="1"/>
              <a:t>here</a:t>
            </a:r>
            <a:endParaRPr lang="nl-NL" dirty="0"/>
          </a:p>
        </p:txBody>
      </p:sp>
      <p:sp>
        <p:nvSpPr>
          <p:cNvPr id="20" name="Tijdelijke aanduiding voor afbeelding 19"/>
          <p:cNvSpPr>
            <a:spLocks noGrp="1"/>
          </p:cNvSpPr>
          <p:nvPr>
            <p:ph type="pic" sz="quarter" idx="15" hasCustomPrompt="1"/>
          </p:nvPr>
        </p:nvSpPr>
        <p:spPr>
          <a:xfrm>
            <a:off x="9412818" y="3251201"/>
            <a:ext cx="2006599" cy="246803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333" b="0" i="0">
                <a:latin typeface="Verdana"/>
                <a:cs typeface="Verdana"/>
              </a:defRPr>
            </a:lvl1pPr>
          </a:lstStyle>
          <a:p>
            <a:r>
              <a:rPr lang="nl-NL" dirty="0" err="1"/>
              <a:t>Place</a:t>
            </a:r>
            <a:r>
              <a:rPr lang="nl-NL" dirty="0"/>
              <a:t> </a:t>
            </a:r>
            <a:r>
              <a:rPr lang="nl-NL" dirty="0" err="1"/>
              <a:t>here</a:t>
            </a:r>
            <a:r>
              <a:rPr lang="nl-NL" dirty="0"/>
              <a:t> </a:t>
            </a:r>
            <a:r>
              <a:rPr lang="nl-NL" dirty="0" err="1"/>
              <a:t>your</a:t>
            </a:r>
            <a:r>
              <a:rPr lang="nl-NL" dirty="0"/>
              <a:t> </a:t>
            </a:r>
            <a:r>
              <a:rPr lang="nl-NL" dirty="0" err="1"/>
              <a:t>photo</a:t>
            </a:r>
            <a:endParaRPr lang="nl-NL" dirty="0"/>
          </a:p>
        </p:txBody>
      </p:sp>
      <p:sp>
        <p:nvSpPr>
          <p:cNvPr id="28" name="Tekstvak 27"/>
          <p:cNvSpPr txBox="1"/>
          <p:nvPr userDrawn="1"/>
        </p:nvSpPr>
        <p:spPr>
          <a:xfrm>
            <a:off x="903702" y="5432997"/>
            <a:ext cx="801469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867" b="0" i="0" dirty="0" err="1">
                <a:latin typeface="KievitOT-ExtraBold"/>
                <a:cs typeface="KievitOT-ExtraBold"/>
              </a:rPr>
              <a:t>www.cinopglobal.com</a:t>
            </a:r>
            <a:endParaRPr lang="nl-NL" sz="1867" b="0" i="0" dirty="0">
              <a:latin typeface="KievitOT-ExtraBold"/>
              <a:cs typeface="KievitOT-ExtraBold"/>
            </a:endParaRPr>
          </a:p>
        </p:txBody>
      </p:sp>
      <p:sp>
        <p:nvSpPr>
          <p:cNvPr id="10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01978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DC309-CF55-4C4D-BF09-01D0D7741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2A31B8-2A34-4EEC-9F3F-C3BCA52F6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A242A-2A50-4B22-8EDF-713D4ED56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CB0B5-B9EA-4C9B-93B6-BBDF2D859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89A1C-9BB3-4CE5-AC57-E66A5A46E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EB80755-6B06-7E47-9941-0352DDF9BE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64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903699" y="6492875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rgbClr val="FFFFFF"/>
                </a:solidFill>
              </a:defRPr>
            </a:lvl1pPr>
          </a:lstStyle>
          <a:p>
            <a:r>
              <a:rPr lang="nl-NL"/>
              <a:t>CINOP Global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39277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dt="0"/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9388D7-D749-403D-AEEF-D5DD557A7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700E26-2C85-4A66-81D3-2131D6DB9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C0001-8D93-47F9-92A5-6DB7B48AF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73D36-A890-478F-9BC2-A32D6B4E6111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60A06-6BA5-4C0F-8519-24AD73DB94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64460-F301-4BDB-BBE9-0426A24912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36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Pretoria March 2019</a:t>
            </a:r>
          </a:p>
          <a:p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4131" y="3446093"/>
            <a:ext cx="11363737" cy="1294353"/>
          </a:xfrm>
        </p:spPr>
        <p:txBody>
          <a:bodyPr/>
          <a:lstStyle/>
          <a:p>
            <a:r>
              <a:rPr lang="nl-NL" sz="3733" dirty="0"/>
              <a:t>TVETMIS FORUM 2019</a:t>
            </a:r>
            <a:br>
              <a:rPr lang="nl-NL" sz="3733" dirty="0"/>
            </a:br>
            <a:r>
              <a:rPr lang="nl-NL" sz="3733" dirty="0"/>
              <a:t>Session 4: Vendor/Provider Engagement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40" y="668380"/>
            <a:ext cx="5870717" cy="2039714"/>
          </a:xfrm>
          <a:prstGeom prst="rect">
            <a:avLst/>
          </a:prstGeom>
        </p:spPr>
      </p:pic>
      <p:sp>
        <p:nvSpPr>
          <p:cNvPr id="5" name="Subtitle 4">
            <a:extLst>
              <a:ext uri="{FF2B5EF4-FFF2-40B4-BE49-F238E27FC236}">
                <a16:creationId xmlns:a16="http://schemas.microsoft.com/office/drawing/2014/main" id="{49ECE61A-7085-4774-B01D-D336471594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3697" y="5184283"/>
            <a:ext cx="10384604" cy="539711"/>
          </a:xfrm>
        </p:spPr>
        <p:txBody>
          <a:bodyPr/>
          <a:lstStyle/>
          <a:p>
            <a:r>
              <a:rPr lang="en-US" dirty="0"/>
              <a:t>Flemming Koch, CINOP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D31A62-8BEE-4BF4-92DA-EEE94DB1E1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687" y="4741378"/>
            <a:ext cx="3399181" cy="169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16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3EC98-20FC-462B-B121-19C5555B2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YOU!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752FE4-AB9D-4250-8969-7E19CACE8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9D17DAD-6135-4E1B-BBF1-AE96E5E14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6843"/>
            <a:ext cx="12192000" cy="60843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B301E1-C2AB-4282-AD32-D709D7ABCEC0}"/>
              </a:ext>
            </a:extLst>
          </p:cNvPr>
          <p:cNvSpPr txBox="1"/>
          <p:nvPr/>
        </p:nvSpPr>
        <p:spPr>
          <a:xfrm rot="2949943">
            <a:off x="5932621" y="3452299"/>
            <a:ext cx="268695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Functionalities</a:t>
            </a:r>
          </a:p>
        </p:txBody>
      </p:sp>
    </p:spTree>
    <p:extLst>
      <p:ext uri="{BB962C8B-B14F-4D97-AF65-F5344CB8AC3E}">
        <p14:creationId xmlns:p14="http://schemas.microsoft.com/office/powerpoint/2010/main" val="256839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5FE3D-6674-4F47-9BDF-D8F190CF9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Vendor Engagement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F40F52-7C86-48C8-9215-1BCEF48965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submitted to TVETMIS is no better than the data captured and managed by colleges.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Responsive vendor BMS and support is critical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are the pertinent issues?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we agree?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How, by who and by when they will be addressed?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Deliverable: Action Plans approved by TVETMIS Forum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640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F11C6-A439-4C77-8743-8E0F660DE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687" y="654731"/>
            <a:ext cx="4757056" cy="705984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will do this in 3 Steps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5717A-87AC-4880-8063-865FBB15C5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 1: Developing Consultative Agenda (1 </a:t>
            </a:r>
            <a:r>
              <a:rPr lang="en-US" b="1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</a:t>
            </a: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Colleges will cluster in respective vendor groups (</a:t>
            </a:r>
            <a:r>
              <a:rPr lang="en-US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Coltech</a:t>
            </a: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AdaptIT</a:t>
            </a: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2 vendors can decide to either sit for themselves or to form 1 group.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Vendor specific and generic issues for discussion will be identified and </a:t>
            </a:r>
            <a:r>
              <a:rPr lang="en-US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prioritised</a:t>
            </a: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 2: College: Vendor Consultations (1½ </a:t>
            </a:r>
            <a:r>
              <a:rPr lang="en-US" b="1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</a:t>
            </a: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 ½ </a:t>
            </a:r>
            <a:r>
              <a:rPr lang="en-US" b="1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</a:t>
            </a: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Action Plan)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Agreement on 4-6 priority issues – DHET Mandatory must be addressed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Unpacking and Discussions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Action Plan preparation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 3: Action Plan Presentation (½ - 1 </a:t>
            </a:r>
            <a:r>
              <a:rPr lang="en-US" b="1" dirty="0" err="1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hr</a:t>
            </a:r>
            <a:r>
              <a:rPr lang="en-US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Presentation of Action Plan in Forum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Clarifications and comments by Forum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Approval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16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6451A-82E6-40FA-979B-B65DA6D01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DHET Mandatory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C7B98-6470-474C-90CD-30120B5A7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8484"/>
            <a:ext cx="10515600" cy="500255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1.	</a:t>
            </a:r>
            <a:r>
              <a:rPr lang="en-US" b="1" dirty="0"/>
              <a:t>TVETMIS Communication: DHET : Colleges : Vendors</a:t>
            </a:r>
          </a:p>
          <a:p>
            <a:pPr lvl="2"/>
            <a:endParaRPr lang="en-US" dirty="0"/>
          </a:p>
          <a:p>
            <a:pPr lvl="2"/>
            <a:r>
              <a:rPr lang="en-US" sz="2800" dirty="0"/>
              <a:t>Who communicates to who</a:t>
            </a:r>
          </a:p>
          <a:p>
            <a:pPr lvl="2"/>
            <a:r>
              <a:rPr lang="en-US" sz="2800" dirty="0"/>
              <a:t>What requires communication</a:t>
            </a:r>
          </a:p>
          <a:p>
            <a:pPr lvl="2"/>
            <a:r>
              <a:rPr lang="en-US" sz="2800" dirty="0"/>
              <a:t>What is good communication</a:t>
            </a:r>
          </a:p>
          <a:p>
            <a:pPr lvl="2"/>
            <a:r>
              <a:rPr lang="en-US" sz="2800" dirty="0"/>
              <a:t>Means of communication (release notes, emails, etc.)</a:t>
            </a:r>
          </a:p>
          <a:p>
            <a:pPr lvl="2"/>
            <a:r>
              <a:rPr lang="en-US" sz="2800" dirty="0"/>
              <a:t>Who receives communication (at colleges, at vendors, at the Department)</a:t>
            </a:r>
          </a:p>
          <a:p>
            <a:pPr lvl="2"/>
            <a:r>
              <a:rPr lang="en-US" sz="2800" dirty="0"/>
              <a:t>Who responds to communication</a:t>
            </a:r>
          </a:p>
          <a:p>
            <a:pPr lvl="2"/>
            <a:r>
              <a:rPr lang="en-US" sz="2800" dirty="0"/>
              <a:t>Timing of communication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2.	HR data submission</a:t>
            </a:r>
          </a:p>
          <a:p>
            <a:pPr lvl="2"/>
            <a:r>
              <a:rPr lang="en-US" sz="2600" dirty="0"/>
              <a:t>What data is required? – current file spec requirement vs potential new ones (e.g. detailed lecturer information)</a:t>
            </a:r>
          </a:p>
          <a:p>
            <a:pPr lvl="2"/>
            <a:r>
              <a:rPr lang="en-US" sz="2600" dirty="0"/>
              <a:t>Who has the data today?</a:t>
            </a:r>
          </a:p>
          <a:p>
            <a:pPr lvl="2"/>
            <a:r>
              <a:rPr lang="en-US" sz="2600" dirty="0"/>
              <a:t>In what system is it stored?</a:t>
            </a:r>
          </a:p>
          <a:p>
            <a:pPr lvl="2"/>
            <a:r>
              <a:rPr lang="en-US" sz="2600" dirty="0"/>
              <a:t>How do we access the data, integrations needed etc.</a:t>
            </a:r>
          </a:p>
          <a:p>
            <a:pPr lvl="2"/>
            <a:r>
              <a:rPr lang="en-US" sz="2600" dirty="0"/>
              <a:t>What does it take to be ready?</a:t>
            </a:r>
          </a:p>
          <a:p>
            <a:pPr lvl="2"/>
            <a:r>
              <a:rPr lang="en-US" sz="2600" dirty="0"/>
              <a:t>And?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301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C3808-B23E-495B-84CA-0F700673C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 List – Select 2-3 most urgent…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E9E6B6-3399-40D1-901A-E25E09D35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9990" y="1533319"/>
            <a:ext cx="4444465" cy="459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725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95DD4-7FD9-4706-BD96-54E636258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6E3D6-1289-4FC5-9841-9D8FCE622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27111"/>
            <a:ext cx="7021286" cy="2082346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/>
              <a:t>Coltech</a:t>
            </a:r>
            <a:r>
              <a:rPr lang="en-US" dirty="0"/>
              <a:t> Colleges in Room </a:t>
            </a:r>
            <a:r>
              <a:rPr lang="en-US" dirty="0" smtClean="0"/>
              <a:t>REMAIN IN THIS ROOM</a:t>
            </a:r>
            <a:endParaRPr lang="en-US" dirty="0"/>
          </a:p>
          <a:p>
            <a:r>
              <a:rPr lang="en-US" dirty="0" err="1"/>
              <a:t>AdaptIT</a:t>
            </a:r>
            <a:r>
              <a:rPr lang="en-US" dirty="0"/>
              <a:t> Colleges in Room </a:t>
            </a:r>
            <a:r>
              <a:rPr lang="en-US" dirty="0" smtClean="0"/>
              <a:t>E</a:t>
            </a:r>
            <a:r>
              <a:rPr lang="en-US" dirty="0" smtClean="0"/>
              <a:t>TOSHA (AFRICA HOUSE)</a:t>
            </a:r>
            <a:endParaRPr lang="en-US" dirty="0"/>
          </a:p>
          <a:p>
            <a:r>
              <a:rPr lang="en-US" dirty="0"/>
              <a:t>Raymond </a:t>
            </a:r>
            <a:r>
              <a:rPr lang="en-US"/>
              <a:t>– </a:t>
            </a:r>
            <a:r>
              <a:rPr lang="en-US" smtClean="0"/>
              <a:t>please </a:t>
            </a:r>
            <a:r>
              <a:rPr lang="en-US" dirty="0"/>
              <a:t>choose a group </a:t>
            </a:r>
          </a:p>
          <a:p>
            <a:r>
              <a:rPr lang="en-US" dirty="0" smtClean="0"/>
              <a:t>Vendors – occupy the right section of this room </a:t>
            </a:r>
            <a:r>
              <a:rPr lang="en-US" dirty="0"/>
              <a:t>and join your respective clients after 1 hr.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52F1D1-A9C5-4414-9AEF-C5A49A382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7818" y="1946129"/>
            <a:ext cx="3289619" cy="384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365477"/>
      </p:ext>
    </p:extLst>
  </p:cSld>
  <p:clrMapOvr>
    <a:masterClrMapping/>
  </p:clrMapOvr>
</p:sld>
</file>

<file path=ppt/theme/theme1.xml><?xml version="1.0" encoding="utf-8"?>
<a:theme xmlns:a="http://schemas.openxmlformats.org/drawingml/2006/main" name="CINOP_Global_PowerPointSjabloon_16-9_def">
  <a:themeElements>
    <a:clrScheme name="CINOP Global">
      <a:dk1>
        <a:srgbClr val="0E0D0E"/>
      </a:dk1>
      <a:lt1>
        <a:srgbClr val="FFFFFF"/>
      </a:lt1>
      <a:dk2>
        <a:srgbClr val="0E0D0E"/>
      </a:dk2>
      <a:lt2>
        <a:srgbClr val="FFFFFE"/>
      </a:lt2>
      <a:accent1>
        <a:srgbClr val="F18700"/>
      </a:accent1>
      <a:accent2>
        <a:srgbClr val="BEBBBF"/>
      </a:accent2>
      <a:accent3>
        <a:srgbClr val="00263E"/>
      </a:accent3>
      <a:accent4>
        <a:srgbClr val="FFDD00"/>
      </a:accent4>
      <a:accent5>
        <a:srgbClr val="A8A8A8"/>
      </a:accent5>
      <a:accent6>
        <a:srgbClr val="545454"/>
      </a:accent6>
      <a:hlink>
        <a:srgbClr val="0000FF"/>
      </a:hlink>
      <a:folHlink>
        <a:srgbClr val="800080"/>
      </a:folHlink>
    </a:clrScheme>
    <a:fontScheme name="Kantoor - klassie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e CINOP Global.potm" id="{7EDFC12E-2D1B-44B8-B710-DB3C5A28DFE9}" vid="{BACF9804-DA58-47CF-B9BB-F86954A318AC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183</Words>
  <Application>Microsoft Office PowerPoint</Application>
  <PresentationFormat>Widescreen</PresentationFormat>
  <Paragraphs>54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Narrow</vt:lpstr>
      <vt:lpstr>Calibri</vt:lpstr>
      <vt:lpstr>Calibri Light</vt:lpstr>
      <vt:lpstr>KievitOT-ExtraBold</vt:lpstr>
      <vt:lpstr>Symbol</vt:lpstr>
      <vt:lpstr>Times New Roman</vt:lpstr>
      <vt:lpstr>Verdana</vt:lpstr>
      <vt:lpstr>CINOP_Global_PowerPointSjabloon_16-9_def</vt:lpstr>
      <vt:lpstr>1_Office Theme</vt:lpstr>
      <vt:lpstr>TVETMIS FORUM 2019 Session 4: Vendor/Provider Engagement</vt:lpstr>
      <vt:lpstr>YOU!</vt:lpstr>
      <vt:lpstr>Vendor Engagement</vt:lpstr>
      <vt:lpstr>We will do this in 3 Steps</vt:lpstr>
      <vt:lpstr>DHET Mandatory Issues</vt:lpstr>
      <vt:lpstr>Long List – Select 2-3 most urgent…</vt:lpstr>
      <vt:lpstr>Where?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TVETMIS FORUM 2019 Session 4: Vendor/Provider Engagement</dc:title>
  <dc:creator>Flemming Koch</dc:creator>
  <cp:lastModifiedBy>Tema.N</cp:lastModifiedBy>
  <cp:revision>2</cp:revision>
  <dcterms:created xsi:type="dcterms:W3CDTF">2019-03-20T05:43:33Z</dcterms:created>
  <dcterms:modified xsi:type="dcterms:W3CDTF">2019-03-20T06:49:15Z</dcterms:modified>
</cp:coreProperties>
</file>