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78" r:id="rId4"/>
    <p:sldId id="277" r:id="rId5"/>
    <p:sldId id="276" r:id="rId6"/>
    <p:sldId id="279" r:id="rId7"/>
    <p:sldId id="280" r:id="rId8"/>
    <p:sldId id="275" r:id="rId9"/>
    <p:sldId id="281" r:id="rId10"/>
    <p:sldId id="282" r:id="rId11"/>
    <p:sldId id="286" r:id="rId12"/>
    <p:sldId id="284" r:id="rId13"/>
    <p:sldId id="283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1" autoAdjust="0"/>
    <p:restoredTop sz="94660"/>
  </p:normalViewPr>
  <p:slideViewPr>
    <p:cSldViewPr>
      <p:cViewPr varScale="1">
        <p:scale>
          <a:sx n="84" d="100"/>
          <a:sy n="84" d="100"/>
        </p:scale>
        <p:origin x="1363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10D6B-CCB4-4CC2-AF55-C0FF868E5E68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F4D51-D82A-4FE1-A817-0620CAB33B1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68464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68825" cy="3427413"/>
          </a:xfrm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C705789A-981B-4BB1-A1D5-101303F2532E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98971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sz="1200" dirty="0" smtClean="0"/>
              <a:t>Appointees (Exam Assistants, Examiners, Moderators</a:t>
            </a:r>
            <a:r>
              <a:rPr lang="en-ZA" sz="1200" baseline="0" dirty="0" smtClean="0"/>
              <a:t>, Markers and etc. </a:t>
            </a:r>
            <a:r>
              <a:rPr lang="en-ZA" sz="1200" dirty="0" smtClean="0"/>
              <a:t>for National Examination Duties 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F4D51-D82A-4FE1-A817-0620CAB33B1B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48412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Answer: Wait until the next slide</a:t>
            </a:r>
          </a:p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F4D51-D82A-4FE1-A817-0620CAB33B1B}" type="slidenum">
              <a:rPr lang="en-ZA" smtClean="0"/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43818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sz="2000" b="1" dirty="0" smtClean="0">
                <a:solidFill>
                  <a:schemeClr val="tx1"/>
                </a:solidFill>
              </a:rPr>
              <a:t>Improved Service Delivery at large</a:t>
            </a:r>
          </a:p>
          <a:p>
            <a:r>
              <a:rPr lang="en-ZA" sz="2000" b="1" dirty="0" smtClean="0">
                <a:solidFill>
                  <a:schemeClr val="tx1"/>
                </a:solidFill>
              </a:rPr>
              <a:t>Less manual work with automation of various processes.</a:t>
            </a:r>
            <a:endParaRPr lang="en-ZA" sz="20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F4D51-D82A-4FE1-A817-0620CAB33B1B}" type="slidenum">
              <a:rPr lang="en-ZA" smtClean="0"/>
              <a:t>11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44897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08346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70998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8772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Rectangle 177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1293814" y="1663701"/>
            <a:ext cx="6821487" cy="1470025"/>
          </a:xfrm>
        </p:spPr>
        <p:txBody>
          <a:bodyPr/>
          <a:lstStyle>
            <a:lvl1pPr algn="ctr">
              <a:defRPr sz="4000">
                <a:solidFill>
                  <a:srgbClr val="293E00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0"/>
          </p:nvPr>
        </p:nvSpPr>
        <p:spPr>
          <a:xfrm>
            <a:off x="3452813" y="6451600"/>
            <a:ext cx="2895600" cy="152400"/>
          </a:xfrm>
        </p:spPr>
        <p:txBody>
          <a:bodyPr/>
          <a:lstStyle>
            <a:lvl1pPr algn="ctr">
              <a:defRPr sz="1400" b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6425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09512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8520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0258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28592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69620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330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8451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23543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74CCD-4C33-40DE-B93E-59CFBCCE919C}" type="datetimeFigureOut">
              <a:rPr lang="en-ZA" smtClean="0"/>
              <a:t>2019/03/18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E7721-98B9-424C-B7B4-6AD38363F81C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0605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" r="67960"/>
          <a:stretch>
            <a:fillRect/>
          </a:stretch>
        </p:blipFill>
        <p:spPr bwMode="auto">
          <a:xfrm>
            <a:off x="7318375" y="4495800"/>
            <a:ext cx="1825625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33400" y="1268760"/>
            <a:ext cx="8077200" cy="5132040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3200" b="1" kern="0" dirty="0" smtClean="0">
              <a:solidFill>
                <a:srgbClr val="C00000"/>
              </a:solidFill>
              <a:latin typeface="+mj-lt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kern="0" dirty="0" smtClean="0">
                <a:latin typeface="+mj-lt"/>
              </a:rPr>
              <a:t>Department </a:t>
            </a:r>
            <a:r>
              <a:rPr lang="en-US" sz="2800" b="1" kern="0" dirty="0">
                <a:latin typeface="+mj-lt"/>
              </a:rPr>
              <a:t>of Higher Education and </a:t>
            </a:r>
            <a:r>
              <a:rPr lang="en-US" sz="2800" b="1" kern="0" dirty="0" smtClean="0">
                <a:latin typeface="+mj-lt"/>
              </a:rPr>
              <a:t>Training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kern="0" dirty="0" smtClean="0">
                <a:solidFill>
                  <a:srgbClr val="C00000"/>
                </a:solidFill>
              </a:rPr>
              <a:t>:TVET</a:t>
            </a:r>
            <a:endParaRPr lang="en-US" sz="2800" b="1" kern="0" dirty="0">
              <a:solidFill>
                <a:srgbClr val="C00000"/>
              </a:solidFill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2800" b="1" kern="0" dirty="0">
              <a:latin typeface="+mj-lt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kern="0" dirty="0">
                <a:latin typeface="+mj-lt"/>
              </a:rPr>
              <a:t>Presenter: Stanford </a:t>
            </a:r>
            <a:r>
              <a:rPr lang="en-US" sz="2800" b="1" kern="0" dirty="0" smtClean="0">
                <a:latin typeface="+mj-lt"/>
              </a:rPr>
              <a:t>Mphahlele</a:t>
            </a:r>
            <a:endParaRPr lang="en-US" sz="2800" b="1" kern="0" dirty="0">
              <a:latin typeface="+mj-lt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2800" kern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3600" kern="0" dirty="0">
              <a:solidFill>
                <a:srgbClr val="FF0000"/>
              </a:solidFill>
              <a:latin typeface="+mj-lt"/>
              <a:ea typeface="+mn-ea"/>
              <a:cs typeface="+mn-cs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200" kern="0" dirty="0" smtClean="0">
                <a:latin typeface="+mj-lt"/>
                <a:ea typeface="+mn-ea"/>
                <a:cs typeface="+mn-cs"/>
              </a:rPr>
              <a:t>19 March 2019</a:t>
            </a:r>
            <a:endParaRPr lang="en-US" sz="3200" kern="0" dirty="0">
              <a:latin typeface="+mj-lt"/>
              <a:ea typeface="+mn-ea"/>
              <a:cs typeface="+mn-cs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3600" kern="0" dirty="0">
              <a:latin typeface="+mj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90"/>
            <a:ext cx="9160074" cy="811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281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5450" y="574675"/>
            <a:ext cx="8064500" cy="522288"/>
          </a:xfrm>
          <a:prstGeom prst="rect">
            <a:avLst/>
          </a:prstGeom>
          <a:solidFill>
            <a:srgbClr val="008E40"/>
          </a:solidFill>
          <a:ln>
            <a:solidFill>
              <a:srgbClr val="008E4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IEITS Deployment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10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endParaRPr lang="en-US" sz="2400" dirty="0" smtClean="0"/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116923"/>
              </p:ext>
            </p:extLst>
          </p:nvPr>
        </p:nvGraphicFramePr>
        <p:xfrm>
          <a:off x="-252536" y="150430"/>
          <a:ext cx="9252000" cy="6539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Acrobat Document" r:id="rId4" imgW="9075101" imgH="6415677" progId="AcroExch.Document.DC">
                  <p:embed/>
                </p:oleObj>
              </mc:Choice>
              <mc:Fallback>
                <p:oleObj name="Acrobat Document" r:id="rId4" imgW="9075101" imgH="641567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52536" y="150430"/>
                        <a:ext cx="9252000" cy="65396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36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-17463"/>
            <a:ext cx="9144001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5450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Potential Changes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922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92B28EA-5203-48FC-BF2F-8B68D2ED1FF2}" type="slidenum">
              <a:rPr lang="en-US" altLang="en-US" b="1" smtClean="0"/>
              <a:pPr eaLnBrk="1" hangingPunct="1"/>
              <a:t>11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74663" y="120015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Candidates without proper identification will not be registered.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Collection of additional candidates personal details ( e.g. cell phone numbers, email addresses)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Direct communication with candidates in the entire exam value chain (e.g. notification </a:t>
            </a:r>
            <a:r>
              <a:rPr lang="en-ZA" b="1" dirty="0" smtClean="0"/>
              <a:t>on registration &amp; (prelim) ; </a:t>
            </a:r>
            <a:r>
              <a:rPr lang="en-ZA" b="1" dirty="0" smtClean="0"/>
              <a:t>release of results ,certificates &amp;National N Diplomas ).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Self services (Academic records, printing of </a:t>
            </a:r>
            <a:r>
              <a:rPr lang="en-ZA" b="1" dirty="0" err="1" smtClean="0"/>
              <a:t>SoR</a:t>
            </a:r>
            <a:r>
              <a:rPr lang="en-ZA" b="1" dirty="0" smtClean="0"/>
              <a:t>, printing of  Mark Sheets, capturing of marks, registration, capturing of exam irregularities)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Improved integration with the TVET colleges exam IT systems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/>
              <a:t>Improved integration with different stakeholders e.g. </a:t>
            </a:r>
            <a:r>
              <a:rPr lang="en-ZA" b="1" dirty="0" smtClean="0"/>
              <a:t>DHA, SAQA, </a:t>
            </a:r>
            <a:r>
              <a:rPr lang="en-ZA" b="1" dirty="0" err="1" smtClean="0"/>
              <a:t>Umalusi</a:t>
            </a:r>
            <a:r>
              <a:rPr lang="en-ZA" b="1" dirty="0" smtClean="0"/>
              <a:t>, QCTO, TVET colleges exam </a:t>
            </a:r>
            <a:r>
              <a:rPr lang="en-ZA" b="1" dirty="0"/>
              <a:t>IT </a:t>
            </a:r>
            <a:r>
              <a:rPr lang="en-ZA" b="1" dirty="0" smtClean="0"/>
              <a:t>systems and et.</a:t>
            </a:r>
            <a:endParaRPr lang="en-ZA" b="1" dirty="0"/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Improve </a:t>
            </a:r>
            <a:r>
              <a:rPr lang="en-ZA" b="1" dirty="0"/>
              <a:t>the monitoring and evaluation of exam processes (Dashboards for registration, capturing of marks, resulting, certification and etc</a:t>
            </a:r>
            <a:r>
              <a:rPr lang="en-ZA" b="1" dirty="0" smtClean="0"/>
              <a:t>.).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ZA" b="1" dirty="0" smtClean="0"/>
              <a:t>Change of job descriptions through this </a:t>
            </a:r>
            <a:r>
              <a:rPr lang="en-ZA" b="1" dirty="0" err="1" smtClean="0"/>
              <a:t>technochange</a:t>
            </a:r>
            <a:r>
              <a:rPr lang="en-ZA" b="1" dirty="0" smtClean="0"/>
              <a:t> </a:t>
            </a:r>
            <a:endParaRPr lang="en-ZA" b="1" dirty="0"/>
          </a:p>
          <a:p>
            <a:pPr marL="457200" indent="-457200">
              <a:buFont typeface="+mj-lt"/>
              <a:buAutoNum type="arabicPeriod"/>
              <a:defRPr/>
            </a:pPr>
            <a:endParaRPr lang="en-ZA" b="1" dirty="0" smtClean="0"/>
          </a:p>
          <a:p>
            <a:pPr algn="ctr">
              <a:defRPr/>
            </a:pPr>
            <a:endParaRPr lang="en-ZA" b="1" dirty="0" smtClean="0"/>
          </a:p>
          <a:p>
            <a:pPr algn="ctr">
              <a:defRPr/>
            </a:pPr>
            <a:endParaRPr lang="en-ZA" b="1" dirty="0" smtClean="0">
              <a:solidFill>
                <a:srgbClr val="000000"/>
              </a:solidFill>
              <a:ea typeface="Times New Roman"/>
            </a:endParaRPr>
          </a:p>
          <a:p>
            <a:pPr algn="ctr">
              <a:defRPr/>
            </a:pPr>
            <a:endParaRPr lang="en-ZA" b="1" dirty="0" smtClean="0">
              <a:solidFill>
                <a:srgbClr val="000000"/>
              </a:solidFill>
              <a:ea typeface="Times New Roman"/>
            </a:endParaRPr>
          </a:p>
          <a:p>
            <a:pPr algn="ctr">
              <a:defRPr/>
            </a:pPr>
            <a:endParaRPr lang="en-ZA" sz="2400" b="1" dirty="0" smtClean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algn="ctr"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algn="ctr">
              <a:defRPr/>
            </a:pPr>
            <a:endParaRPr lang="en-ZA" sz="20000" b="1" dirty="0">
              <a:solidFill>
                <a:srgbClr val="FF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10" y="5580527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236016" y="5664423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37441" y="5661883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30611" y="5661248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5536" y="5661248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538470" y="5664423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0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-17463"/>
            <a:ext cx="9144001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5450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NEW IEITS IN 2019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922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92B28EA-5203-48FC-BF2F-8B68D2ED1FF2}" type="slidenum">
              <a:rPr lang="en-US" altLang="en-US" b="1" smtClean="0"/>
              <a:pPr eaLnBrk="1" hangingPunct="1"/>
              <a:t>12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74663" y="120015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ZA" sz="2400" b="1" dirty="0" smtClean="0">
                <a:cs typeface="+mn-cs"/>
              </a:rPr>
              <a:t>Discussions </a:t>
            </a:r>
            <a:r>
              <a:rPr lang="en-ZA" sz="2400" b="1" dirty="0"/>
              <a:t>and </a:t>
            </a:r>
            <a:r>
              <a:rPr lang="en-ZA" sz="2400" b="1" dirty="0" smtClean="0"/>
              <a:t>Questions</a:t>
            </a: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algn="ctr">
              <a:defRPr/>
            </a:pPr>
            <a:r>
              <a:rPr lang="en-ZA" sz="20000" b="1" dirty="0" smtClean="0">
                <a:solidFill>
                  <a:srgbClr val="FF0000"/>
                </a:solidFill>
                <a:latin typeface="+mn-lt"/>
                <a:ea typeface="Times New Roman"/>
                <a:cs typeface="+mn-cs"/>
              </a:rPr>
              <a:t>?</a:t>
            </a:r>
            <a:endParaRPr lang="en-ZA" sz="20000" b="1" dirty="0">
              <a:solidFill>
                <a:srgbClr val="FF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10" y="5580527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236016" y="5664423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37441" y="5661883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30611" y="5661248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5536" y="5661248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538470" y="5664423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7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63" y="-17463"/>
            <a:ext cx="9144001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5450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Overview of the IEITS readiness form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922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992B28EA-5203-48FC-BF2F-8B68D2ED1FF2}" type="slidenum">
              <a:rPr lang="en-US" altLang="en-US" b="1" smtClean="0"/>
              <a:pPr eaLnBrk="1" hangingPunct="1"/>
              <a:t>13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74663" y="120015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algn="ctr">
              <a:defRPr/>
            </a:pPr>
            <a:endParaRPr lang="en-ZA" sz="20000" b="1" dirty="0">
              <a:solidFill>
                <a:srgbClr val="FF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773" y="5580527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268479" y="5664423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69904" y="5661883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663074" y="5661248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7999" y="5661248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570933" y="5664423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230471" cy="369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8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SLIDE LAYOU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559" y="5580527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7"/>
          <p:cNvSpPr txBox="1">
            <a:spLocks noChangeArrowheads="1"/>
          </p:cNvSpPr>
          <p:nvPr/>
        </p:nvSpPr>
        <p:spPr bwMode="auto">
          <a:xfrm>
            <a:off x="2430780" y="3861048"/>
            <a:ext cx="4103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i="1" dirty="0">
                <a:latin typeface="+mj-lt"/>
                <a:cs typeface="+mn-cs"/>
              </a:rPr>
              <a:t>Thank</a:t>
            </a:r>
            <a:r>
              <a:rPr lang="en-US" sz="6000" b="1" i="1" dirty="0">
                <a:latin typeface="Calibri" pitchFamily="34" charset="0"/>
                <a:cs typeface="+mn-cs"/>
              </a:rPr>
              <a:t> </a:t>
            </a:r>
            <a:r>
              <a:rPr lang="en-US" sz="6000" b="1" i="1" dirty="0" smtClean="0">
                <a:latin typeface="Calibri" pitchFamily="34" charset="0"/>
                <a:cs typeface="+mn-cs"/>
              </a:rPr>
              <a:t>You</a:t>
            </a:r>
            <a:endParaRPr lang="en-US" sz="6000" b="1" i="1" dirty="0">
              <a:latin typeface="Calibri" pitchFamily="34" charset="0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06265" y="5664423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07690" y="5661883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800860" y="5661248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5785" y="5661248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08719" y="5664423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1475656" y="1830438"/>
            <a:ext cx="669674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i="1" dirty="0" smtClean="0">
                <a:latin typeface="Bradley Hand ITC" pitchFamily="66" charset="0"/>
              </a:rPr>
              <a:t>“Growth is painful. But nothing is as painful as remaining stuck and behind…”  </a:t>
            </a:r>
            <a:r>
              <a:rPr lang="en-US" sz="2800" b="1" i="1" dirty="0" smtClean="0"/>
              <a:t>- Unknown</a:t>
            </a:r>
            <a:endParaRPr 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230246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Background 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2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1219200"/>
            <a:ext cx="85217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ZA" sz="2200" dirty="0"/>
              <a:t>The examinations </a:t>
            </a:r>
            <a:r>
              <a:rPr lang="en-ZA" sz="2200" dirty="0" smtClean="0"/>
              <a:t>mainframe based IT system which </a:t>
            </a:r>
            <a:r>
              <a:rPr lang="en-ZA" sz="2200" dirty="0" smtClean="0"/>
              <a:t>is </a:t>
            </a:r>
            <a:r>
              <a:rPr lang="en-ZA" sz="2200" dirty="0"/>
              <a:t>currently hosted by the State Information Technology Agency (SITA) </a:t>
            </a:r>
            <a:r>
              <a:rPr lang="en-ZA" sz="2200" dirty="0"/>
              <a:t>was and is </a:t>
            </a:r>
            <a:r>
              <a:rPr lang="en-ZA" sz="2200" dirty="0"/>
              <a:t>plagued with IT system defects and data </a:t>
            </a:r>
            <a:r>
              <a:rPr lang="en-ZA" sz="2200" dirty="0" smtClean="0"/>
              <a:t>challenges (e.g. </a:t>
            </a:r>
            <a:r>
              <a:rPr lang="en-ZA" sz="2200" dirty="0"/>
              <a:t>accommodate complex qualification </a:t>
            </a:r>
            <a:r>
              <a:rPr lang="en-ZA" sz="2200" dirty="0" smtClean="0"/>
              <a:t>rules (reconciliation of </a:t>
            </a:r>
            <a:r>
              <a:rPr lang="en-ZA" sz="2200" dirty="0"/>
              <a:t>candidates’ records across different examinations when students achieve the qualifications over more than one </a:t>
            </a:r>
            <a:r>
              <a:rPr lang="en-ZA" sz="2200" dirty="0" smtClean="0"/>
              <a:t>examinations)  </a:t>
            </a:r>
            <a:r>
              <a:rPr lang="en-ZA" sz="2200" dirty="0"/>
              <a:t>&amp;</a:t>
            </a:r>
            <a:r>
              <a:rPr lang="en-ZA" sz="2200" dirty="0" smtClean="0"/>
              <a:t> incomplete student records ( missing ID NO,DOB) ). The data challenges suggests IT system defects endemic in the system (</a:t>
            </a:r>
            <a:r>
              <a:rPr lang="en-ZA" sz="2200" b="1" dirty="0" smtClean="0"/>
              <a:t>GIGO</a:t>
            </a:r>
            <a:r>
              <a:rPr lang="en-ZA" sz="2200" dirty="0" smtClean="0"/>
              <a:t>). </a:t>
            </a:r>
          </a:p>
          <a:p>
            <a:endParaRPr lang="en-ZA" sz="2200" dirty="0"/>
          </a:p>
          <a:p>
            <a:r>
              <a:rPr lang="en-ZA" sz="2200" dirty="0" smtClean="0"/>
              <a:t>As a result that ability to </a:t>
            </a:r>
            <a:r>
              <a:rPr lang="en-ZA" sz="2200" dirty="0"/>
              <a:t>register, result and certificate candidates </a:t>
            </a:r>
            <a:r>
              <a:rPr lang="en-ZA" sz="2200" dirty="0" smtClean="0"/>
              <a:t>amongst others is impacted to certain depending on the qualifications (i.e. NATE and NC (V) ).</a:t>
            </a: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1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Introduction 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3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ZA" sz="2400" dirty="0" smtClean="0"/>
              <a:t>Due to the IT systems and data challenges experienced with registration, resulting and certification of candidates and concerns around the aged mainframe system (&gt; 20 </a:t>
            </a:r>
            <a:r>
              <a:rPr lang="en-ZA" sz="2400" dirty="0" err="1" smtClean="0"/>
              <a:t>yrs</a:t>
            </a:r>
            <a:r>
              <a:rPr lang="en-ZA" sz="2400" dirty="0" smtClean="0"/>
              <a:t> old)  the Department decided to </a:t>
            </a:r>
            <a:r>
              <a:rPr lang="en-ZA" sz="2400" dirty="0" smtClean="0"/>
              <a:t>partner </a:t>
            </a:r>
            <a:r>
              <a:rPr lang="en-ZA" sz="2400" dirty="0" smtClean="0"/>
              <a:t>with the external service provider (Resolve) to develop and implement </a:t>
            </a:r>
            <a:r>
              <a:rPr lang="en-ZA" sz="2400" dirty="0" smtClean="0"/>
              <a:t>an </a:t>
            </a:r>
            <a:r>
              <a:rPr lang="en-ZA" sz="2400" b="1" dirty="0" smtClean="0"/>
              <a:t>Integrated </a:t>
            </a:r>
            <a:r>
              <a:rPr lang="en-ZA" sz="2400" dirty="0" smtClean="0"/>
              <a:t>Examinations IT system to respond to these challenges.</a:t>
            </a:r>
          </a:p>
          <a:p>
            <a:endParaRPr lang="en-ZA" sz="2400" dirty="0"/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14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7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5450" y="574675"/>
            <a:ext cx="8064500" cy="522288"/>
          </a:xfrm>
          <a:prstGeom prst="rect">
            <a:avLst/>
          </a:prstGeom>
          <a:solidFill>
            <a:srgbClr val="008E40"/>
          </a:solidFill>
          <a:ln>
            <a:solidFill>
              <a:srgbClr val="008E4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Why IEITS?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4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ZA" sz="2400" dirty="0"/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022658"/>
              </p:ext>
            </p:extLst>
          </p:nvPr>
        </p:nvGraphicFramePr>
        <p:xfrm>
          <a:off x="34925" y="222250"/>
          <a:ext cx="9075738" cy="641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Acrobat Document" r:id="rId4" imgW="9075101" imgH="6415677" progId="AcroExch.Document.DC">
                  <p:embed/>
                </p:oleObj>
              </mc:Choice>
              <mc:Fallback>
                <p:oleObj name="Acrobat Document" r:id="rId4" imgW="9075101" imgH="641567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25" y="222250"/>
                        <a:ext cx="9075738" cy="641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59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8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Scope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5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98703" y="1235901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new 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xam </a:t>
            </a: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Integrated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Information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</a:p>
          <a:p>
            <a:pPr marL="285750" indent="-285750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System presents different interfaces (e.g.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Umalusi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TVET</a:t>
            </a:r>
          </a:p>
          <a:p>
            <a:pPr marL="285750" indent="-285750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colleges , SAQA,TVETMIS, SAQA, Courier service</a:t>
            </a:r>
          </a:p>
          <a:p>
            <a:pPr marL="285750" indent="-285750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providers(e.g.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Skynet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&amp; etc.)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USAf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and QCTO amongst</a:t>
            </a:r>
          </a:p>
          <a:p>
            <a:pPr marL="285750" indent="-285750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others).</a:t>
            </a:r>
          </a:p>
          <a:p>
            <a:pPr marL="285750" indent="-285750"/>
            <a:endParaRPr lang="en-US" sz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Scope in Modular form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ZA" sz="2400" dirty="0" smtClean="0"/>
              <a:t>The Release 1A </a:t>
            </a:r>
            <a:r>
              <a:rPr lang="en-ZA" sz="2400" dirty="0"/>
              <a:t>modules include: </a:t>
            </a:r>
          </a:p>
          <a:p>
            <a:r>
              <a:rPr lang="en-ZA" sz="2400" dirty="0"/>
              <a:t>(a) Access and security; </a:t>
            </a:r>
          </a:p>
          <a:p>
            <a:r>
              <a:rPr lang="en-ZA" sz="2400" dirty="0"/>
              <a:t>(b) Student management; </a:t>
            </a:r>
          </a:p>
          <a:p>
            <a:r>
              <a:rPr lang="en-ZA" sz="2400" dirty="0"/>
              <a:t>(c) Exam centres; </a:t>
            </a:r>
          </a:p>
          <a:p>
            <a:r>
              <a:rPr lang="en-ZA" sz="2400" dirty="0"/>
              <a:t>(d) Payments; and </a:t>
            </a:r>
          </a:p>
          <a:p>
            <a:r>
              <a:rPr lang="en-ZA" sz="2400" dirty="0"/>
              <a:t>(e) Question </a:t>
            </a:r>
            <a:r>
              <a:rPr lang="en-ZA" sz="2400" dirty="0" smtClean="0"/>
              <a:t>papers (phase 1). </a:t>
            </a:r>
            <a:endParaRPr lang="en-ZA" sz="2400" dirty="0"/>
          </a:p>
          <a:p>
            <a:endParaRPr lang="en-ZA" sz="2400" dirty="0"/>
          </a:p>
          <a:p>
            <a:endParaRPr lang="en-US" sz="2400" dirty="0"/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52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Scope Conti.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6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ZA" sz="2400" dirty="0"/>
          </a:p>
          <a:p>
            <a:r>
              <a:rPr lang="en-GB" sz="2400" dirty="0"/>
              <a:t>The </a:t>
            </a:r>
            <a:r>
              <a:rPr lang="en-GB" sz="2400" dirty="0" smtClean="0"/>
              <a:t>Release 1B </a:t>
            </a:r>
            <a:r>
              <a:rPr lang="en-GB" sz="2400" dirty="0"/>
              <a:t>modules consist of: </a:t>
            </a:r>
          </a:p>
          <a:p>
            <a:r>
              <a:rPr lang="en-ZA" sz="2400" dirty="0"/>
              <a:t>(a) Resulting; </a:t>
            </a:r>
          </a:p>
          <a:p>
            <a:r>
              <a:rPr lang="en-ZA" sz="2400" dirty="0"/>
              <a:t>(b) Certification; </a:t>
            </a:r>
          </a:p>
          <a:p>
            <a:r>
              <a:rPr lang="en-ZA" sz="2400" dirty="0"/>
              <a:t>(c) Irregularities; </a:t>
            </a:r>
          </a:p>
          <a:p>
            <a:r>
              <a:rPr lang="en-ZA" sz="2400" dirty="0"/>
              <a:t>(d) Re-mark; </a:t>
            </a:r>
          </a:p>
          <a:p>
            <a:r>
              <a:rPr lang="en-GB" sz="2400" dirty="0"/>
              <a:t>(e) Timetable and exam </a:t>
            </a:r>
            <a:r>
              <a:rPr lang="en-GB" sz="2400" dirty="0" smtClean="0"/>
              <a:t>preparation </a:t>
            </a:r>
            <a:r>
              <a:rPr lang="en-GB" sz="2400" dirty="0"/>
              <a:t>and </a:t>
            </a:r>
          </a:p>
          <a:p>
            <a:r>
              <a:rPr lang="en-ZA" sz="2400" dirty="0"/>
              <a:t>(f) BI and reporting. </a:t>
            </a:r>
          </a:p>
          <a:p>
            <a:pPr marL="285750" indent="-285750"/>
            <a:endParaRPr lang="en-US" sz="2400" dirty="0"/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3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Scope Conti.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7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ZA" sz="2400" dirty="0"/>
          </a:p>
          <a:p>
            <a:r>
              <a:rPr lang="en-GB" sz="2400" dirty="0"/>
              <a:t>The modules for release 2 include: </a:t>
            </a:r>
          </a:p>
          <a:p>
            <a:r>
              <a:rPr lang="en-ZA" sz="2400" dirty="0"/>
              <a:t>(a) </a:t>
            </a:r>
            <a:r>
              <a:rPr lang="en-ZA" sz="2400" dirty="0" smtClean="0"/>
              <a:t>Appointees </a:t>
            </a:r>
            <a:r>
              <a:rPr lang="en-ZA" sz="2400" dirty="0"/>
              <a:t>for National Examination </a:t>
            </a:r>
            <a:r>
              <a:rPr lang="en-ZA" sz="2400" dirty="0" smtClean="0"/>
              <a:t>Duties (ANED)[</a:t>
            </a:r>
            <a:r>
              <a:rPr lang="en-ZA" sz="2400" dirty="0"/>
              <a:t>(Exam Assistants, Examiners, Moderators, Markers and </a:t>
            </a:r>
            <a:r>
              <a:rPr lang="en-ZA" sz="2400" dirty="0" smtClean="0"/>
              <a:t>etc.]; </a:t>
            </a:r>
            <a:endParaRPr lang="en-ZA" sz="2400" dirty="0"/>
          </a:p>
          <a:p>
            <a:r>
              <a:rPr lang="en-ZA" sz="2400" dirty="0"/>
              <a:t>(b) Marking guidelines; </a:t>
            </a:r>
          </a:p>
          <a:p>
            <a:r>
              <a:rPr lang="en-ZA" sz="2400" dirty="0"/>
              <a:t>(c) General enquiries; </a:t>
            </a:r>
          </a:p>
          <a:p>
            <a:r>
              <a:rPr lang="en-ZA" sz="2400" dirty="0"/>
              <a:t>(d) Marking; </a:t>
            </a:r>
            <a:endParaRPr lang="en-ZA" sz="2400" dirty="0" smtClean="0"/>
          </a:p>
          <a:p>
            <a:r>
              <a:rPr lang="en-ZA" sz="2400" dirty="0" smtClean="0"/>
              <a:t>(e</a:t>
            </a:r>
            <a:r>
              <a:rPr lang="en-ZA" sz="2400" dirty="0"/>
              <a:t>) Question paper </a:t>
            </a:r>
            <a:r>
              <a:rPr lang="en-ZA" sz="2400" dirty="0" smtClean="0"/>
              <a:t>(Phase 1 balance</a:t>
            </a:r>
            <a:r>
              <a:rPr lang="en-ZA" sz="2400" dirty="0"/>
              <a:t>); </a:t>
            </a:r>
          </a:p>
          <a:p>
            <a:r>
              <a:rPr lang="en-ZA" sz="2400" dirty="0"/>
              <a:t>(f) Printing; </a:t>
            </a:r>
          </a:p>
          <a:p>
            <a:r>
              <a:rPr lang="en-ZA" sz="2400" dirty="0"/>
              <a:t>(g) Exam management; </a:t>
            </a:r>
          </a:p>
          <a:p>
            <a:r>
              <a:rPr lang="en-ZA" sz="2400" dirty="0"/>
              <a:t>(h) Claims; </a:t>
            </a:r>
          </a:p>
          <a:p>
            <a:r>
              <a:rPr lang="en-GB" sz="2400" dirty="0"/>
              <a:t>(</a:t>
            </a:r>
            <a:r>
              <a:rPr lang="en-GB" sz="2400" dirty="0" err="1"/>
              <a:t>i</a:t>
            </a:r>
            <a:r>
              <a:rPr lang="en-GB" sz="2400" dirty="0"/>
              <a:t>) SBA management </a:t>
            </a:r>
            <a:r>
              <a:rPr lang="en-GB" sz="2400" dirty="0" smtClean="0"/>
              <a:t>and support </a:t>
            </a:r>
            <a:endParaRPr lang="en-GB" sz="2400" dirty="0"/>
          </a:p>
          <a:p>
            <a:r>
              <a:rPr lang="en-ZA" sz="2400" dirty="0"/>
              <a:t>(j) BI &amp; reporting. </a:t>
            </a:r>
          </a:p>
          <a:p>
            <a:endParaRPr lang="en-ZA" sz="2400" dirty="0"/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1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IEITS Implementation Status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8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sz="2400" dirty="0"/>
              <a:t>The </a:t>
            </a:r>
            <a:r>
              <a:rPr lang="en-US" sz="2400" dirty="0" smtClean="0"/>
              <a:t>IEITS project </a:t>
            </a:r>
            <a:r>
              <a:rPr lang="en-US" sz="2400" dirty="0"/>
              <a:t>has been in execution </a:t>
            </a:r>
            <a:r>
              <a:rPr lang="en-US" sz="2400" dirty="0" smtClean="0"/>
              <a:t>for the past </a:t>
            </a:r>
            <a:r>
              <a:rPr lang="en-US" sz="2400" dirty="0" smtClean="0"/>
              <a:t>35 months</a:t>
            </a:r>
            <a:r>
              <a:rPr lang="en-US" sz="2400" dirty="0" smtClean="0"/>
              <a:t>.  </a:t>
            </a:r>
            <a:r>
              <a:rPr lang="en-US" sz="2400" dirty="0"/>
              <a:t>To date </a:t>
            </a:r>
            <a:r>
              <a:rPr lang="en-US" sz="2400" dirty="0" smtClean="0"/>
              <a:t>the </a:t>
            </a:r>
            <a:r>
              <a:rPr lang="en-US" sz="2400" dirty="0" smtClean="0"/>
              <a:t>following tasks </a:t>
            </a:r>
            <a:r>
              <a:rPr lang="en-US" sz="2400" dirty="0" smtClean="0"/>
              <a:t>have been completed</a:t>
            </a:r>
          </a:p>
          <a:p>
            <a:pPr lvl="0"/>
            <a:endParaRPr lang="en-US" sz="2400" dirty="0"/>
          </a:p>
          <a:p>
            <a:pPr marL="457200" lvl="0" indent="-457200">
              <a:buFont typeface="+mj-lt"/>
              <a:buAutoNum type="arabicPeriod"/>
            </a:pPr>
            <a:r>
              <a:rPr lang="en-US" sz="2400" dirty="0" smtClean="0"/>
              <a:t>Business </a:t>
            </a:r>
            <a:r>
              <a:rPr lang="en-US" sz="2400" dirty="0"/>
              <a:t>Requirements (AS IS), </a:t>
            </a:r>
            <a:endParaRPr lang="en-US" sz="24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Business Specifications (TO BE</a:t>
            </a:r>
            <a:r>
              <a:rPr lang="en-US" sz="2400" dirty="0" smtClean="0"/>
              <a:t>), </a:t>
            </a: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ZA" sz="2400" dirty="0"/>
              <a:t>The development and User Acceptance Testing (UAT) of Release 1A modules include: </a:t>
            </a:r>
          </a:p>
          <a:p>
            <a:r>
              <a:rPr lang="en-ZA" sz="2400" dirty="0"/>
              <a:t>(a) Access and security; </a:t>
            </a:r>
          </a:p>
          <a:p>
            <a:r>
              <a:rPr lang="en-ZA" sz="2400" dirty="0"/>
              <a:t>(b) Student management; </a:t>
            </a:r>
          </a:p>
          <a:p>
            <a:r>
              <a:rPr lang="en-ZA" sz="2400" dirty="0"/>
              <a:t>(c) Exam centres; </a:t>
            </a:r>
          </a:p>
          <a:p>
            <a:r>
              <a:rPr lang="en-ZA" sz="2400" dirty="0"/>
              <a:t>(d) Payments; and </a:t>
            </a:r>
          </a:p>
          <a:p>
            <a:r>
              <a:rPr lang="en-ZA" sz="2400" dirty="0"/>
              <a:t>(e) Question papers (phase 1). </a:t>
            </a:r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lvl="0"/>
            <a:endParaRPr lang="en-US" sz="2400" dirty="0" smtClean="0"/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94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2875" y="574675"/>
            <a:ext cx="8064500" cy="52228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sz="2800" b="1" kern="0" dirty="0" smtClean="0"/>
              <a:t>IEITS Implementation Status Cont.</a:t>
            </a:r>
            <a:endParaRPr lang="en-ZA" sz="2800" b="1" dirty="0">
              <a:solidFill>
                <a:srgbClr val="FFFFFF"/>
              </a:solidFill>
              <a:cs typeface="Calibri" pitchFamily="34" charset="0"/>
            </a:endParaRPr>
          </a:p>
        </p:txBody>
      </p:sp>
      <p:sp>
        <p:nvSpPr>
          <p:cNvPr id="410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38" y="6524625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6B393839-6246-4643-82E2-8F12955FB3CE}" type="slidenum">
              <a:rPr lang="en-US" altLang="en-US" b="1" smtClean="0"/>
              <a:pPr eaLnBrk="1" hangingPunct="1"/>
              <a:t>9</a:t>
            </a:fld>
            <a:endParaRPr lang="en-US" altLang="en-US" b="1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064500" cy="536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ZA" sz="2400" dirty="0" smtClean="0"/>
              <a:t>The development and Factory Acceptance Testing (FAT) of Release 1B modules include: </a:t>
            </a:r>
          </a:p>
          <a:p>
            <a:r>
              <a:rPr lang="en-ZA" sz="2400" dirty="0" smtClean="0"/>
              <a:t>(a</a:t>
            </a:r>
            <a:r>
              <a:rPr lang="en-ZA" sz="2400" dirty="0"/>
              <a:t>) Resulting; </a:t>
            </a:r>
          </a:p>
          <a:p>
            <a:r>
              <a:rPr lang="en-ZA" sz="2400" dirty="0"/>
              <a:t>(b) Certification; </a:t>
            </a:r>
          </a:p>
          <a:p>
            <a:r>
              <a:rPr lang="en-ZA" sz="2400" dirty="0"/>
              <a:t>(c) Irregularities; </a:t>
            </a:r>
          </a:p>
          <a:p>
            <a:r>
              <a:rPr lang="en-ZA" sz="2400" dirty="0"/>
              <a:t>(d) Re-mark; </a:t>
            </a:r>
          </a:p>
          <a:p>
            <a:r>
              <a:rPr lang="en-GB" sz="2400" dirty="0"/>
              <a:t>(e) Timetable and exam </a:t>
            </a:r>
            <a:r>
              <a:rPr lang="en-GB" sz="2400" dirty="0" smtClean="0"/>
              <a:t>preparations;</a:t>
            </a:r>
            <a:endParaRPr lang="en-GB" sz="2400" dirty="0"/>
          </a:p>
          <a:p>
            <a:r>
              <a:rPr lang="en-ZA" sz="2400" dirty="0"/>
              <a:t>(f) </a:t>
            </a:r>
            <a:r>
              <a:rPr lang="en-ZA" sz="2400" dirty="0" smtClean="0"/>
              <a:t>Business Intelligence (BI) </a:t>
            </a:r>
            <a:r>
              <a:rPr lang="en-ZA" sz="2400" dirty="0"/>
              <a:t>and reporting. </a:t>
            </a:r>
          </a:p>
          <a:p>
            <a:pPr lvl="0"/>
            <a:endParaRPr lang="en-US" sz="2400" b="1" dirty="0" smtClean="0"/>
          </a:p>
          <a:p>
            <a:pPr lvl="0"/>
            <a:r>
              <a:rPr lang="en-US" sz="2400" b="1" dirty="0" smtClean="0"/>
              <a:t>The </a:t>
            </a:r>
            <a:r>
              <a:rPr lang="en-US" sz="2400" b="1" dirty="0"/>
              <a:t>project is at an advanced </a:t>
            </a:r>
            <a:r>
              <a:rPr lang="en-US" sz="2400" b="1" dirty="0" smtClean="0"/>
              <a:t>stage. </a:t>
            </a:r>
            <a:r>
              <a:rPr lang="en-US" sz="3200" b="1" i="1" dirty="0" smtClean="0"/>
              <a:t>What </a:t>
            </a:r>
            <a:r>
              <a:rPr lang="en-US" sz="3200" b="1" i="1" dirty="0" smtClean="0"/>
              <a:t>is next</a:t>
            </a:r>
            <a:r>
              <a:rPr lang="en-US" sz="3200" i="1" dirty="0" smtClean="0"/>
              <a:t>?</a:t>
            </a:r>
          </a:p>
          <a:p>
            <a:pPr lvl="0"/>
            <a:endParaRPr lang="en-US" sz="2400" dirty="0" smtClean="0"/>
          </a:p>
          <a:p>
            <a:pPr marL="114300" lvl="1">
              <a:defRPr/>
            </a:pPr>
            <a:r>
              <a:rPr lang="en-ZA" sz="2400" b="1" dirty="0"/>
              <a:t> </a:t>
            </a: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>
              <a:defRPr/>
            </a:pPr>
            <a:endParaRPr lang="en-ZA" sz="2400" b="1" dirty="0">
              <a:solidFill>
                <a:srgbClr val="000000"/>
              </a:solidFill>
              <a:latin typeface="+mn-lt"/>
              <a:ea typeface="Times New Roman"/>
              <a:cs typeface="+mn-cs"/>
            </a:endParaRPr>
          </a:p>
          <a:p>
            <a:pPr marL="800100" lvl="1" indent="-342900">
              <a:lnSpc>
                <a:spcPct val="80000"/>
              </a:lnSpc>
              <a:spcBef>
                <a:spcPts val="600"/>
              </a:spcBef>
              <a:defRPr/>
            </a:pPr>
            <a:endParaRPr lang="en-US" sz="2400" kern="0" dirty="0">
              <a:latin typeface="+mn-lt"/>
              <a:ea typeface="+mn-ea"/>
              <a:cs typeface="Calibri" pitchFamily="34" charset="0"/>
            </a:endParaRPr>
          </a:p>
        </p:txBody>
      </p:sp>
      <p:pic>
        <p:nvPicPr>
          <p:cNvPr id="6" name="Picture 6" descr="C:\Users\Lefifi.T\AppData\Local\Microsoft\Windows\Temporary Internet Files\Content.Outlook\XAEMJRW7\Higher Education LOGO (6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499" y="5649479"/>
            <a:ext cx="1665101" cy="6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939183" y="5733375"/>
            <a:ext cx="1259840" cy="575945"/>
          </a:xfrm>
          <a:prstGeom prst="rect">
            <a:avLst/>
          </a:prstGeom>
          <a:solidFill>
            <a:srgbClr val="055C3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40608" y="5730835"/>
            <a:ext cx="1259840" cy="575945"/>
          </a:xfrm>
          <a:prstGeom prst="rect">
            <a:avLst/>
          </a:prstGeom>
          <a:solidFill>
            <a:srgbClr val="B3702A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33778" y="5730200"/>
            <a:ext cx="1259840" cy="575945"/>
          </a:xfrm>
          <a:prstGeom prst="rect">
            <a:avLst/>
          </a:prstGeom>
          <a:solidFill>
            <a:srgbClr val="DE242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8703" y="5730200"/>
            <a:ext cx="1189990" cy="575945"/>
          </a:xfrm>
          <a:prstGeom prst="rect">
            <a:avLst/>
          </a:prstGeom>
          <a:solidFill>
            <a:srgbClr val="541A1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241637" y="5733375"/>
            <a:ext cx="1259840" cy="575945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6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</TotalTime>
  <Words>798</Words>
  <Application>Microsoft Office PowerPoint</Application>
  <PresentationFormat>On-screen Show (4:3)</PresentationFormat>
  <Paragraphs>190</Paragraphs>
  <Slides>14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맑은 고딕</vt:lpstr>
      <vt:lpstr>ＭＳ Ｐゴシック</vt:lpstr>
      <vt:lpstr>宋体</vt:lpstr>
      <vt:lpstr>Arial</vt:lpstr>
      <vt:lpstr>Bradley Hand ITC</vt:lpstr>
      <vt:lpstr>Calibri</vt:lpstr>
      <vt:lpstr>Times New Roman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Mphahlele, Standford</dc:creator>
  <cp:lastModifiedBy>Mphahlele, Standford</cp:lastModifiedBy>
  <cp:revision>30</cp:revision>
  <dcterms:created xsi:type="dcterms:W3CDTF">2015-08-06T18:52:08Z</dcterms:created>
  <dcterms:modified xsi:type="dcterms:W3CDTF">2019-03-19T08:29:37Z</dcterms:modified>
</cp:coreProperties>
</file>