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317" r:id="rId6"/>
    <p:sldId id="280" r:id="rId7"/>
    <p:sldId id="320" r:id="rId8"/>
    <p:sldId id="318" r:id="rId9"/>
    <p:sldId id="319" r:id="rId10"/>
    <p:sldId id="316" r:id="rId11"/>
    <p:sldId id="277" r:id="rId12"/>
  </p:sldIdLst>
  <p:sldSz cx="9144000" cy="6858000" type="screen4x3"/>
  <p:notesSz cx="9906000" cy="67945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890" autoAdjust="0"/>
  </p:normalViewPr>
  <p:slideViewPr>
    <p:cSldViewPr snapToObjects="1">
      <p:cViewPr>
        <p:scale>
          <a:sx n="80" d="100"/>
          <a:sy n="80" d="100"/>
        </p:scale>
        <p:origin x="111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11108" y="0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815EB-D19D-4C1B-9C0E-37C100174904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3596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11108" y="6453596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3B2D4-02E8-42A2-878D-D65EAAA058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11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9013B-4040-42D9-9CBB-2C07B460FA43}" type="datetimeFigureOut">
              <a:rPr lang="en-US" smtClean="0"/>
              <a:pPr/>
              <a:t>3/18/2019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75" y="509588"/>
            <a:ext cx="3397250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0600" y="3227388"/>
            <a:ext cx="7924800" cy="3057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3596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11108" y="6453596"/>
            <a:ext cx="4292600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51D11-E910-4EDC-A240-586491CC93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3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55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44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5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445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88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531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21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7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9ED5B-5FCA-453F-B070-3E424AC72D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871EE-F6F1-4A8E-ADD9-D1A4100ED1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8226-C982-432F-BB7B-16351E995E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03FF-CD51-4DF0-A28E-6E02817947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4E7D-D0DA-4AB7-BE23-3D91E2ADC8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1224D-B755-4976-B912-BCECB03358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6347A-2F88-4B11-983F-679728B044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96260-EC76-40A9-9B69-3BA5D2248B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F3466-B116-429A-932F-5401F91678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2F0C-164C-45FF-9415-8B6D23D135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865FE-E7D2-4A7F-B662-725C12E633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3F0E14-0DB6-4D24-BCE4-BCAB78E99D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apps.dhet.gov.za/TECHNIC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827584" y="1500674"/>
            <a:ext cx="7772400" cy="2655897"/>
          </a:xfrm>
        </p:spPr>
        <p:txBody>
          <a:bodyPr/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TVETMIS Forum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156571"/>
            <a:ext cx="6400800" cy="134570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Ms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Nthabiseng Tema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HETIS Officer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 March 2019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9ED5B-5FCA-453F-B070-3E424AC72DE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2600" dirty="0" smtClean="0"/>
              <a:t>Engage on enrolment and student registration issues</a:t>
            </a:r>
          </a:p>
          <a:p>
            <a:r>
              <a:rPr lang="en-ZA" sz="2600" dirty="0" smtClean="0"/>
              <a:t>TVETMIS </a:t>
            </a:r>
            <a:r>
              <a:rPr lang="en-ZA" sz="2600" dirty="0" err="1" smtClean="0"/>
              <a:t>newsdesk</a:t>
            </a:r>
            <a:r>
              <a:rPr lang="en-ZA" sz="2600" dirty="0" smtClean="0"/>
              <a:t>- policies, new exams system, submissions, data requirements,  etc.</a:t>
            </a:r>
          </a:p>
          <a:p>
            <a:r>
              <a:rPr lang="en-ZA" sz="2600" dirty="0" smtClean="0"/>
              <a:t>Management of TVETMIS- Rules and definitions, Business Processes, succession planning, </a:t>
            </a:r>
            <a:r>
              <a:rPr lang="en-ZA" sz="2600" dirty="0" smtClean="0"/>
              <a:t>fragmented data requirements, </a:t>
            </a:r>
            <a:r>
              <a:rPr lang="en-ZA" sz="2600" dirty="0" smtClean="0"/>
              <a:t>data access</a:t>
            </a:r>
          </a:p>
          <a:p>
            <a:r>
              <a:rPr lang="en-ZA" sz="2600" dirty="0" smtClean="0"/>
              <a:t>Share </a:t>
            </a:r>
            <a:r>
              <a:rPr lang="en-ZA" sz="2600" dirty="0"/>
              <a:t>good </a:t>
            </a:r>
            <a:r>
              <a:rPr lang="en-ZA" sz="2600" dirty="0" smtClean="0"/>
              <a:t>practices</a:t>
            </a:r>
          </a:p>
          <a:p>
            <a:r>
              <a:rPr lang="en-ZA" sz="2600" dirty="0" smtClean="0"/>
              <a:t>Engagements between vendors and colleges</a:t>
            </a:r>
          </a:p>
          <a:p>
            <a:r>
              <a:rPr lang="en-ZA" sz="2600" dirty="0" smtClean="0"/>
              <a:t>Engage on any other related matters related to the forum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Purpose of the Forum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201572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endParaRPr lang="en-ZA" sz="2800" dirty="0" smtClean="0"/>
          </a:p>
          <a:p>
            <a:r>
              <a:rPr lang="en-ZA" sz="2800" dirty="0" smtClean="0"/>
              <a:t>Verify/validate rules and definitions- enrolment, exam only students? Counting of staff data</a:t>
            </a:r>
          </a:p>
          <a:p>
            <a:r>
              <a:rPr lang="en-ZA" sz="2800" dirty="0" smtClean="0"/>
              <a:t>Clarify enrolment figures used for different reports (Stats publication, APP and the Annual Report)</a:t>
            </a:r>
          </a:p>
          <a:p>
            <a:r>
              <a:rPr lang="en-ZA" sz="2800" dirty="0" smtClean="0"/>
              <a:t>Clarification on data reported for examinations</a:t>
            </a:r>
          </a:p>
          <a:p>
            <a:r>
              <a:rPr lang="da-DK" sz="2800" dirty="0" smtClean="0"/>
              <a:t>Review additional data requirements stipulated in the circular of 2016 (e.g. funding source) Students don’t know their funding source during registration. </a:t>
            </a:r>
            <a:endParaRPr lang="en-ZA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Snapshot of what will </a:t>
            </a:r>
            <a:r>
              <a:rPr lang="en-ZA" sz="4000" dirty="0"/>
              <a:t>be </a:t>
            </a:r>
            <a:r>
              <a:rPr lang="en-ZA" sz="4000" dirty="0" smtClean="0"/>
              <a:t>discussed</a:t>
            </a:r>
            <a:endParaRPr lang="en-Z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ZA" sz="2800" dirty="0" smtClean="0"/>
              <a:t>TVETMIS structures </a:t>
            </a:r>
          </a:p>
          <a:p>
            <a:r>
              <a:rPr lang="en-ZA" sz="2800" dirty="0" smtClean="0"/>
              <a:t>TVETMIS Forum- </a:t>
            </a:r>
            <a:r>
              <a:rPr lang="en-ZA" sz="2800" dirty="0"/>
              <a:t>Nominations for Data Managers for each college received and letters of appointment were sent </a:t>
            </a:r>
            <a:r>
              <a:rPr lang="en-ZA" sz="2800" dirty="0" smtClean="0"/>
              <a:t>on 12 November 2018 (database </a:t>
            </a:r>
            <a:r>
              <a:rPr lang="en-ZA" sz="2800" dirty="0"/>
              <a:t>of data </a:t>
            </a:r>
            <a:r>
              <a:rPr lang="en-ZA" sz="2800" dirty="0" smtClean="0"/>
              <a:t>managers developed)</a:t>
            </a:r>
          </a:p>
          <a:p>
            <a:r>
              <a:rPr lang="en-ZA" sz="2800" dirty="0" smtClean="0"/>
              <a:t>Inter-Branch </a:t>
            </a:r>
            <a:r>
              <a:rPr lang="en-ZA" sz="2800" dirty="0" smtClean="0"/>
              <a:t>committee established- college representatives form part of the committee</a:t>
            </a:r>
            <a:endParaRPr lang="en-ZA" sz="2800" dirty="0"/>
          </a:p>
          <a:p>
            <a:r>
              <a:rPr lang="en-ZA" sz="2800" dirty="0" smtClean="0"/>
              <a:t>Project Management Team established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What has been done to date?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56742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406020"/>
            <a:ext cx="8229600" cy="4525963"/>
          </a:xfrm>
        </p:spPr>
        <p:txBody>
          <a:bodyPr/>
          <a:lstStyle/>
          <a:p>
            <a:r>
              <a:rPr lang="en-ZA" sz="2600" dirty="0"/>
              <a:t>Workshop between Branch T and P held on 27-28 November </a:t>
            </a:r>
            <a:r>
              <a:rPr lang="en-ZA" sz="2600" dirty="0" smtClean="0"/>
              <a:t>2018- regional managers invited</a:t>
            </a:r>
            <a:endParaRPr lang="en-ZA" sz="2600" dirty="0"/>
          </a:p>
          <a:p>
            <a:r>
              <a:rPr lang="en-ZA" sz="2600" dirty="0" smtClean="0"/>
              <a:t>Reporting on enrolment – common reporting for different reports</a:t>
            </a:r>
          </a:p>
          <a:p>
            <a:r>
              <a:rPr lang="en-ZA" sz="2600" dirty="0" smtClean="0"/>
              <a:t>Declaration form amended – communicated in May 2018</a:t>
            </a:r>
          </a:p>
          <a:p>
            <a:r>
              <a:rPr lang="en-ZA" sz="2600" dirty="0" smtClean="0"/>
              <a:t>Comprehensive reports reduced to </a:t>
            </a:r>
            <a:r>
              <a:rPr lang="en-ZA" sz="2600" dirty="0" smtClean="0"/>
              <a:t>17</a:t>
            </a:r>
          </a:p>
          <a:p>
            <a:r>
              <a:rPr lang="en-ZA" sz="2600" dirty="0"/>
              <a:t>Support on the processes for engaging on the pre-enrolment </a:t>
            </a:r>
            <a:r>
              <a:rPr lang="en-ZA" sz="2600" dirty="0" smtClean="0"/>
              <a:t>issue</a:t>
            </a:r>
          </a:p>
          <a:p>
            <a:r>
              <a:rPr lang="da-DK" sz="2600" dirty="0"/>
              <a:t>Improvemnent of communication strategies- method of communication through TVETMIS website and email</a:t>
            </a:r>
          </a:p>
          <a:p>
            <a:endParaRPr lang="en-ZA" sz="2800" dirty="0"/>
          </a:p>
          <a:p>
            <a:endParaRPr lang="en-ZA" sz="2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What has been done to date?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205707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sz="2800" dirty="0"/>
              <a:t>Videos developed about </a:t>
            </a:r>
            <a:r>
              <a:rPr lang="en-ZA" sz="2800" dirty="0" err="1"/>
              <a:t>EDUktiV</a:t>
            </a:r>
            <a:r>
              <a:rPr lang="en-ZA" sz="2800" dirty="0"/>
              <a:t> utility (download and extract, installation, creating a database connection</a:t>
            </a:r>
            <a:r>
              <a:rPr lang="en-ZA" sz="2800" dirty="0" smtClean="0"/>
              <a:t>), How to conduct </a:t>
            </a:r>
            <a:r>
              <a:rPr lang="da-DK" sz="2800" dirty="0" smtClean="0"/>
              <a:t>a </a:t>
            </a:r>
            <a:r>
              <a:rPr lang="da-DK" sz="2800" dirty="0"/>
              <a:t>successful TVETMIS data </a:t>
            </a:r>
            <a:r>
              <a:rPr lang="da-DK" sz="2800" dirty="0" smtClean="0"/>
              <a:t>validation </a:t>
            </a:r>
            <a:r>
              <a:rPr lang="da-DK" sz="2800" dirty="0"/>
              <a:t>and submission </a:t>
            </a:r>
            <a:r>
              <a:rPr lang="da-DK" sz="2800" dirty="0" smtClean="0"/>
              <a:t>and TVETMIS data logfile vs </a:t>
            </a:r>
            <a:r>
              <a:rPr lang="en-ZA" sz="2800" dirty="0" err="1" smtClean="0"/>
              <a:t>EDUktiV</a:t>
            </a:r>
            <a:r>
              <a:rPr lang="en-ZA" sz="2800" dirty="0" smtClean="0"/>
              <a:t> </a:t>
            </a:r>
            <a:r>
              <a:rPr lang="da-DK" sz="2800" dirty="0"/>
              <a:t>data validation and submission </a:t>
            </a:r>
            <a:r>
              <a:rPr lang="da-DK" sz="2800" dirty="0" smtClean="0"/>
              <a:t>utility (</a:t>
            </a:r>
            <a:r>
              <a:rPr lang="da-DK" sz="2800" u="sng" dirty="0" smtClean="0">
                <a:hlinkClick r:id="rId4"/>
              </a:rPr>
              <a:t>https</a:t>
            </a:r>
            <a:r>
              <a:rPr lang="da-DK" sz="2800" u="sng" dirty="0">
                <a:hlinkClick r:id="rId4"/>
              </a:rPr>
              <a:t>://webapps.dhet.gov.za/TECHNICA</a:t>
            </a:r>
            <a:r>
              <a:rPr lang="en-ZA" sz="2800" dirty="0"/>
              <a:t>) </a:t>
            </a:r>
          </a:p>
          <a:p>
            <a:r>
              <a:rPr lang="da-DK" sz="2800" dirty="0" smtClean="0"/>
              <a:t>Feedback </a:t>
            </a:r>
            <a:r>
              <a:rPr lang="da-DK" sz="2800" dirty="0"/>
              <a:t>received from Mr Gordon- an IBC member representing colleges</a:t>
            </a:r>
            <a:endParaRPr lang="en-ZA" sz="2800" dirty="0"/>
          </a:p>
          <a:p>
            <a:endParaRPr lang="en-ZA" dirty="0" smtClean="0"/>
          </a:p>
          <a:p>
            <a:endParaRPr lang="en-Z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What has been done to date?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37218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9757" y="1052736"/>
            <a:ext cx="8229600" cy="4525963"/>
          </a:xfrm>
        </p:spPr>
        <p:txBody>
          <a:bodyPr/>
          <a:lstStyle/>
          <a:p>
            <a:r>
              <a:rPr lang="da-DK" sz="2600" dirty="0" smtClean="0"/>
              <a:t>Solving </a:t>
            </a:r>
            <a:r>
              <a:rPr lang="da-DK" sz="2600" dirty="0"/>
              <a:t>the issue of pre-registrations/enrolments by colleges</a:t>
            </a:r>
          </a:p>
          <a:p>
            <a:r>
              <a:rPr lang="en-ZA" sz="2600" dirty="0" smtClean="0"/>
              <a:t>Reviewing </a:t>
            </a:r>
            <a:r>
              <a:rPr lang="en-ZA" sz="2600" dirty="0"/>
              <a:t>disability categories- will be done by the social inclusion </a:t>
            </a:r>
            <a:r>
              <a:rPr lang="en-ZA" sz="2600" dirty="0" smtClean="0"/>
              <a:t>Directorate </a:t>
            </a:r>
            <a:r>
              <a:rPr lang="en-ZA" sz="2600" dirty="0"/>
              <a:t>within the </a:t>
            </a:r>
            <a:r>
              <a:rPr lang="en-ZA" sz="2600" dirty="0" smtClean="0"/>
              <a:t>Department.</a:t>
            </a:r>
          </a:p>
          <a:p>
            <a:r>
              <a:rPr lang="da-DK" sz="2600" dirty="0" smtClean="0"/>
              <a:t>Establishing </a:t>
            </a:r>
            <a:r>
              <a:rPr lang="da-DK" sz="2600" dirty="0"/>
              <a:t>KPIs for TVET Branch- determine which data fields can be added to TVETMIS in order to minimise ad-hoc </a:t>
            </a:r>
            <a:r>
              <a:rPr lang="da-DK" sz="2600" dirty="0" smtClean="0"/>
              <a:t>reporting</a:t>
            </a:r>
          </a:p>
          <a:p>
            <a:r>
              <a:rPr lang="da-DK" sz="2600" dirty="0" smtClean="0"/>
              <a:t>Investigate </a:t>
            </a:r>
            <a:r>
              <a:rPr lang="da-DK" sz="2600" dirty="0"/>
              <a:t>the classification of students who are paid </a:t>
            </a:r>
            <a:r>
              <a:rPr lang="da-DK" sz="2600" dirty="0" smtClean="0"/>
              <a:t>stipends</a:t>
            </a:r>
          </a:p>
          <a:p>
            <a:r>
              <a:rPr lang="da-DK" sz="2600" dirty="0" smtClean="0"/>
              <a:t>Formulation of HR</a:t>
            </a:r>
            <a:r>
              <a:rPr lang="da-DK" sz="2600" dirty="0"/>
              <a:t>, M&amp;E, and Examinations Technical Task </a:t>
            </a:r>
            <a:r>
              <a:rPr lang="da-DK" sz="2600" dirty="0" smtClean="0"/>
              <a:t>Teams </a:t>
            </a:r>
          </a:p>
          <a:p>
            <a:r>
              <a:rPr lang="da-DK" sz="2600" dirty="0" smtClean="0"/>
              <a:t>Data dictionary of terms and concepts</a:t>
            </a:r>
            <a:endParaRPr lang="da-DK" sz="2600" dirty="0"/>
          </a:p>
          <a:p>
            <a:endParaRPr lang="en-ZA" dirty="0" smtClean="0"/>
          </a:p>
          <a:p>
            <a:endParaRPr lang="en-ZA" dirty="0"/>
          </a:p>
          <a:p>
            <a:endParaRPr lang="en-Z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z="4000" dirty="0" smtClean="0"/>
              <a:t>Still in progress</a:t>
            </a:r>
            <a:endParaRPr lang="en-ZA" sz="4000" dirty="0"/>
          </a:p>
        </p:txBody>
      </p:sp>
    </p:spTree>
    <p:extLst>
      <p:ext uri="{BB962C8B-B14F-4D97-AF65-F5344CB8AC3E}">
        <p14:creationId xmlns:p14="http://schemas.microsoft.com/office/powerpoint/2010/main" val="218666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SLIDE LAYO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B03FF-CD51-4DF0-A28E-6E0281794714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lvl="1"/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endParaRPr lang="en-US" dirty="0" smtClean="0"/>
          </a:p>
          <a:p>
            <a:pPr lvl="1" algn="ctr">
              <a:buNone/>
            </a:pP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THANK  YOU</a:t>
            </a:r>
          </a:p>
          <a:p>
            <a:pPr lvl="1" algn="ctr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1F1C9AF29834080664A0587DB5B13" ma:contentTypeVersion="0" ma:contentTypeDescription="Create a new document." ma:contentTypeScope="" ma:versionID="b0c6471dd7607d74944ec248c6b34e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A2840B-9A1D-4A01-B1B9-6C6B844F84E2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AA6AC5C-871C-4AEA-8ADE-1BE3E6EEC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82965CC-8479-4AE9-957B-B13B9D3DB6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3604</TotalTime>
  <Words>405</Words>
  <Application>Microsoft Office PowerPoint</Application>
  <PresentationFormat>On-screen Show (4:3)</PresentationFormat>
  <Paragraphs>63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TVETMIS Forum</vt:lpstr>
      <vt:lpstr>Purpose of the Forum</vt:lpstr>
      <vt:lpstr>Snapshot of what will be discussed</vt:lpstr>
      <vt:lpstr>What has been done to date?</vt:lpstr>
      <vt:lpstr>What has been done to date?</vt:lpstr>
      <vt:lpstr>What has been done to date?</vt:lpstr>
      <vt:lpstr>Still in progress</vt:lpstr>
      <vt:lpstr>PowerPoint Presentation</vt:lpstr>
    </vt:vector>
  </TitlesOfParts>
  <Company>African Graphix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Leruo Sandamela</dc:creator>
  <cp:lastModifiedBy>Tema.N</cp:lastModifiedBy>
  <cp:revision>191</cp:revision>
  <cp:lastPrinted>2014-10-13T07:15:51Z</cp:lastPrinted>
  <dcterms:created xsi:type="dcterms:W3CDTF">2010-05-07T06:42:18Z</dcterms:created>
  <dcterms:modified xsi:type="dcterms:W3CDTF">2019-03-18T19:21:24Z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0x010100B761F1C9AF29834080664A0587DB5B13</vt:lpwstr>
  </property>
</Properties>
</file>