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446" r:id="rId3"/>
    <p:sldId id="494" r:id="rId4"/>
    <p:sldId id="495" r:id="rId5"/>
    <p:sldId id="497" r:id="rId6"/>
    <p:sldId id="498" r:id="rId7"/>
    <p:sldId id="496" r:id="rId8"/>
    <p:sldId id="501" r:id="rId9"/>
    <p:sldId id="502" r:id="rId10"/>
    <p:sldId id="500" r:id="rId11"/>
    <p:sldId id="448" r:id="rId12"/>
    <p:sldId id="503" r:id="rId13"/>
    <p:sldId id="360" r:id="rId14"/>
    <p:sldId id="485" r:id="rId15"/>
    <p:sldId id="487" r:id="rId16"/>
    <p:sldId id="488" r:id="rId17"/>
    <p:sldId id="383" r:id="rId18"/>
  </p:sldIdLst>
  <p:sldSz cx="9144000" cy="6858000" type="screen4x3"/>
  <p:notesSz cx="6669088" cy="9926638"/>
  <p:defaultTextStyle>
    <a:defPPr>
      <a:defRPr lang="nl-NL"/>
    </a:defPPr>
    <a:lvl1pPr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1pPr>
    <a:lvl2pPr marL="4572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2pPr>
    <a:lvl3pPr marL="9144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3pPr>
    <a:lvl4pPr marL="13716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4pPr>
    <a:lvl5pPr marL="1828800" algn="l" rtl="0" fontAlgn="base">
      <a:lnSpc>
        <a:spcPct val="90000"/>
      </a:lnSpc>
      <a:spcBef>
        <a:spcPct val="30000"/>
      </a:spcBef>
      <a:spcAft>
        <a:spcPct val="30000"/>
      </a:spcAft>
      <a:buChar char="–"/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5pPr>
    <a:lvl6pPr marL="22860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6pPr>
    <a:lvl7pPr marL="27432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7pPr>
    <a:lvl8pPr marL="32004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8pPr>
    <a:lvl9pPr marL="3657600" algn="l" defTabSz="457200" rtl="0" eaLnBrk="1" latinLnBrk="0" hangingPunct="1">
      <a:defRPr sz="1200" b="1" kern="1200">
        <a:solidFill>
          <a:srgbClr val="FF0000"/>
        </a:solidFill>
        <a:latin typeface="Arial" charset="0"/>
        <a:ea typeface="Times New Roman" charset="0"/>
        <a:cs typeface="Times New Roman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clrMode="bw"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CCB594"/>
    <a:srgbClr val="8F3908"/>
    <a:srgbClr val="F5E0D4"/>
    <a:srgbClr val="009900"/>
    <a:srgbClr val="F18600"/>
    <a:srgbClr val="CA520B"/>
    <a:srgbClr val="EB7207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588" autoAdjust="0"/>
    <p:restoredTop sz="93301" autoAdjust="0"/>
  </p:normalViewPr>
  <p:slideViewPr>
    <p:cSldViewPr>
      <p:cViewPr varScale="1">
        <p:scale>
          <a:sx n="98" d="100"/>
          <a:sy n="98" d="100"/>
        </p:scale>
        <p:origin x="94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3" y="122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en-GB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en-GB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en-GB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fld id="{8361CE73-CEFD-674D-B938-7239C7539038}" type="slidenum">
              <a:rPr lang="en-GB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067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="0">
                <a:solidFill>
                  <a:schemeClr val="tx1"/>
                </a:solidFill>
                <a:ea typeface="Arial" charset="0"/>
                <a:cs typeface="Arial" charset="0"/>
              </a:defRPr>
            </a:lvl1pPr>
          </a:lstStyle>
          <a:p>
            <a:fld id="{812FD739-230B-C248-99BA-D58614D28B6B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81667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7A57AE-FA4C-3C48-B7A5-182EB0CABFB2}" type="slidenum">
              <a:rPr lang="nl-NL"/>
              <a:pPr/>
              <a:t>1</a:t>
            </a:fld>
            <a:endParaRPr lang="nl-NL" dirty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871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D739-230B-C248-99BA-D58614D28B6B}" type="slidenum">
              <a:rPr lang="nl-NL" smtClean="0"/>
              <a:pPr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4733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784" y="2286000"/>
            <a:ext cx="5830416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Titelstijl van model bewerken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784" y="3886200"/>
            <a:ext cx="5832648" cy="1559024"/>
          </a:xfrm>
        </p:spPr>
        <p:txBody>
          <a:bodyPr/>
          <a:lstStyle>
            <a:lvl1pPr marL="0" indent="0" algn="ctr">
              <a:buFont typeface="Wingdings" pitchFamily="-96" charset="2"/>
              <a:buNone/>
              <a:defRPr>
                <a:solidFill>
                  <a:srgbClr val="8F3908"/>
                </a:solidFill>
              </a:defRPr>
            </a:lvl1pPr>
          </a:lstStyle>
          <a:p>
            <a:r>
              <a:rPr lang="en-US"/>
              <a:t>Klik om de titelstijl van het model te bewerken</a:t>
            </a:r>
          </a:p>
        </p:txBody>
      </p:sp>
      <p:pic>
        <p:nvPicPr>
          <p:cNvPr id="2" name="Afbeelding 1" descr="Schermafbeelding 2015-10-14 om 10.22.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3035300" cy="1231900"/>
          </a:xfrm>
          <a:prstGeom prst="rect">
            <a:avLst/>
          </a:prstGeom>
        </p:spPr>
      </p:pic>
      <p:sp>
        <p:nvSpPr>
          <p:cNvPr id="3" name="Rechthoek 2"/>
          <p:cNvSpPr/>
          <p:nvPr userDrawn="1"/>
        </p:nvSpPr>
        <p:spPr bwMode="auto">
          <a:xfrm>
            <a:off x="0" y="0"/>
            <a:ext cx="323528" cy="6858000"/>
          </a:xfrm>
          <a:prstGeom prst="rect">
            <a:avLst/>
          </a:prstGeom>
          <a:solidFill>
            <a:srgbClr val="EB720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10" name="Rechthoek 9"/>
          <p:cNvSpPr/>
          <p:nvPr userDrawn="1"/>
        </p:nvSpPr>
        <p:spPr bwMode="auto">
          <a:xfrm>
            <a:off x="2627784" y="6539063"/>
            <a:ext cx="6516216" cy="330823"/>
          </a:xfrm>
          <a:prstGeom prst="rect">
            <a:avLst/>
          </a:prstGeom>
          <a:solidFill>
            <a:srgbClr val="EB720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138EB77-EA4F-C243-8BA3-13DEC20E55A3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152400"/>
            <a:ext cx="1638300" cy="5713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152400"/>
            <a:ext cx="4762500" cy="5713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1C133BD-49E4-3245-B379-A9C3D0EC9D6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8434232-CB6B-9249-9B29-1DE5AEF4AAB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A46672-0B21-0C45-9E2D-A611A4726A6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5000" y="1295400"/>
            <a:ext cx="32004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295400"/>
            <a:ext cx="32004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952F6DF-9430-8C43-B925-831A5B91B41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9FCA126-1252-8944-A9F6-FCFC0E662E1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4649099-E81B-584E-BFB3-F0146DC2573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2F2EABD-A35B-2144-939F-A16B6AD72C0F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AB571F9-F3A3-ED48-BDCD-E5E4E63A2DAA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248400"/>
            <a:ext cx="1541463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6125" y="649128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048E522-0C65-1A40-AD5B-5162A47E7CCE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 userDrawn="1"/>
        </p:nvSpPr>
        <p:spPr bwMode="auto">
          <a:xfrm>
            <a:off x="0" y="6165304"/>
            <a:ext cx="9144000" cy="692696"/>
          </a:xfrm>
          <a:prstGeom prst="rect">
            <a:avLst/>
          </a:prstGeom>
          <a:solidFill>
            <a:srgbClr val="F18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3568" y="152400"/>
            <a:ext cx="777463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Titelstijl</a:t>
            </a:r>
            <a:r>
              <a:rPr lang="en-US" dirty="0"/>
              <a:t> van model </a:t>
            </a:r>
            <a:r>
              <a:rPr lang="en-US" dirty="0" err="1"/>
              <a:t>bewerken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568" y="1295400"/>
            <a:ext cx="7774632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om</a:t>
            </a:r>
            <a:r>
              <a:rPr lang="en-US" dirty="0"/>
              <a:t> de </a:t>
            </a:r>
            <a:r>
              <a:rPr lang="en-US" dirty="0" err="1"/>
              <a:t>tekststijl</a:t>
            </a:r>
            <a:r>
              <a:rPr lang="en-US" dirty="0"/>
              <a:t> van het model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bewerken</a:t>
            </a:r>
            <a:endParaRPr lang="en-US" dirty="0"/>
          </a:p>
          <a:p>
            <a:pPr lvl="1"/>
            <a:r>
              <a:rPr lang="en-US" dirty="0" err="1"/>
              <a:t>Tweede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/>
            <a:r>
              <a:rPr lang="en-US" dirty="0" err="1"/>
              <a:t>Derde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/>
            <a:r>
              <a:rPr lang="en-US" dirty="0" err="1"/>
              <a:t>Vierde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/>
            <a:r>
              <a:rPr lang="en-US" dirty="0" err="1"/>
              <a:t>Vijfde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683568" y="980728"/>
            <a:ext cx="7776864" cy="0"/>
          </a:xfrm>
          <a:prstGeom prst="line">
            <a:avLst/>
          </a:prstGeom>
          <a:noFill/>
          <a:ln w="9525">
            <a:solidFill>
              <a:srgbClr val="8F3908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a-DK">
              <a:ea typeface="+mn-ea"/>
              <a:cs typeface="Times New Roman" pitchFamily="-96" charset="0"/>
            </a:endParaRPr>
          </a:p>
        </p:txBody>
      </p:sp>
      <p:pic>
        <p:nvPicPr>
          <p:cNvPr id="9" name="Afbeelding 8" descr="Schermafbeelding 2015-10-14 om 10.23.55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204098"/>
            <a:ext cx="3131840" cy="6539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spc="180">
          <a:solidFill>
            <a:srgbClr val="EB7207"/>
          </a:solidFill>
          <a:latin typeface="+mj-lt"/>
          <a:ea typeface="Times New Roman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ea typeface="Times New Roman" charset="0"/>
          <a:cs typeface="Times New Roman" pitchFamily="-9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Times New Roman" pitchFamily="-96" charset="0"/>
        </a:defRPr>
      </a:lvl9pPr>
    </p:titleStyle>
    <p:bodyStyle>
      <a:lvl1pPr marL="234950" indent="-23495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SzPct val="75000"/>
        <a:buFont typeface="Wingdings" charset="2"/>
        <a:buChar char="n"/>
        <a:defRPr sz="2800" b="0">
          <a:solidFill>
            <a:schemeClr val="tx1"/>
          </a:solidFill>
          <a:latin typeface="Calibri"/>
          <a:ea typeface="Times New Roman" charset="0"/>
          <a:cs typeface="Calibri"/>
        </a:defRPr>
      </a:lvl1pPr>
      <a:lvl2pPr marL="574675" indent="-225425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Font typeface="Wingdings" charset="2"/>
        <a:buChar char="§"/>
        <a:defRPr sz="2000">
          <a:solidFill>
            <a:schemeClr val="tx1"/>
          </a:solidFill>
          <a:latin typeface="Calibri"/>
          <a:ea typeface="Times New Roman" charset="0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Char char="•"/>
        <a:defRPr sz="1600">
          <a:solidFill>
            <a:schemeClr val="tx1"/>
          </a:solidFill>
          <a:latin typeface="Calibri"/>
          <a:ea typeface="Times New Roman" charset="0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Char char="–"/>
        <a:defRPr sz="2000">
          <a:solidFill>
            <a:schemeClr val="tx1"/>
          </a:solidFill>
          <a:latin typeface="Calibri"/>
          <a:ea typeface="Times New Roman" charset="0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B7207"/>
        </a:buClr>
        <a:buChar char="»"/>
        <a:defRPr sz="2000">
          <a:solidFill>
            <a:schemeClr val="tx1"/>
          </a:solidFill>
          <a:latin typeface="Calibri"/>
          <a:ea typeface="Times New Roman" charset="0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cid:image001.png@01CAFE7C.82B61010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chermafbeelding 2015-07-06 om 21.33.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232" y="3229980"/>
            <a:ext cx="3569915" cy="155017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142335" y="2054994"/>
            <a:ext cx="6629400" cy="1152128"/>
          </a:xfrm>
          <a:effectLst>
            <a:outerShdw blurRad="50800" dist="114300" dir="3420000" sx="133000" sy="133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r" eaLnBrk="1" hangingPunct="1"/>
            <a:r>
              <a:rPr lang="en-US" sz="2400" dirty="0"/>
              <a:t>Managing TVETMIS</a:t>
            </a:r>
            <a:br>
              <a:rPr lang="nl-NL" sz="2400" dirty="0"/>
            </a:br>
            <a:br>
              <a:rPr lang="en-GB" sz="24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</a:br>
            <a:endParaRPr lang="en-GB" sz="2400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alibri"/>
              <a:cs typeface="Calibri"/>
            </a:endParaRPr>
          </a:p>
        </p:txBody>
      </p:sp>
      <p:pic>
        <p:nvPicPr>
          <p:cNvPr id="6" name="Picture 1" descr="cid:image001.png@01CAFE7C.82B61010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611560" y="5191248"/>
            <a:ext cx="2677031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Ondertitel 3">
            <a:extLst>
              <a:ext uri="{FF2B5EF4-FFF2-40B4-BE49-F238E27FC236}">
                <a16:creationId xmlns:a16="http://schemas.microsoft.com/office/drawing/2014/main" id="{28B5DEDF-B8FE-D941-AE04-049BD1678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9087" y="4803006"/>
            <a:ext cx="5832648" cy="1270992"/>
          </a:xfrm>
        </p:spPr>
        <p:txBody>
          <a:bodyPr/>
          <a:lstStyle/>
          <a:p>
            <a:pPr algn="r"/>
            <a:r>
              <a:rPr lang="nl-NL" b="1" dirty="0"/>
              <a:t>TVETMIS Forum</a:t>
            </a:r>
            <a:endParaRPr lang="nl-NL" dirty="0"/>
          </a:p>
          <a:p>
            <a:pPr algn="r"/>
            <a:r>
              <a:rPr lang="en-US" b="1" dirty="0"/>
              <a:t>2019, March 19</a:t>
            </a:r>
            <a:r>
              <a:rPr lang="en-US" b="1" baseline="30000" dirty="0"/>
              <a:t>th</a:t>
            </a:r>
            <a:r>
              <a:rPr lang="en-US" b="1" dirty="0"/>
              <a:t> and 20</a:t>
            </a:r>
            <a:r>
              <a:rPr lang="en-US" b="1" baseline="30000" dirty="0"/>
              <a:t>th</a:t>
            </a:r>
            <a:endParaRPr lang="nl-NL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E34F95DF-116F-A947-8A38-947F699FA9B8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A7B7BB5-FF6D-0E46-B8E3-EBD5E81C7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3657"/>
            <a:ext cx="7774632" cy="914400"/>
          </a:xfrm>
        </p:spPr>
        <p:txBody>
          <a:bodyPr/>
          <a:lstStyle/>
          <a:p>
            <a:r>
              <a:rPr lang="en-GB" sz="2800" dirty="0"/>
              <a:t>What/Who needs management from College perspective?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123DD2-D638-B84B-8D3C-BB8C73DE0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007840"/>
            <a:ext cx="7774632" cy="5394361"/>
          </a:xfrm>
        </p:spPr>
        <p:txBody>
          <a:bodyPr/>
          <a:lstStyle/>
          <a:p>
            <a:pPr lvl="0"/>
            <a:r>
              <a:rPr lang="nl-NL" sz="2400" dirty="0" err="1"/>
              <a:t>If</a:t>
            </a:r>
            <a:r>
              <a:rPr lang="nl-NL" sz="2400" dirty="0"/>
              <a:t> a new </a:t>
            </a:r>
            <a:r>
              <a:rPr lang="nl-NL" sz="2400" dirty="0" err="1"/>
              <a:t>requirement</a:t>
            </a:r>
            <a:r>
              <a:rPr lang="nl-NL" sz="2400" dirty="0"/>
              <a:t> in </a:t>
            </a:r>
            <a:r>
              <a:rPr lang="nl-NL" sz="2400" dirty="0" err="1"/>
              <a:t>reporting</a:t>
            </a:r>
            <a:r>
              <a:rPr lang="nl-NL" sz="2400" dirty="0"/>
              <a:t>: </a:t>
            </a:r>
            <a:r>
              <a:rPr lang="nl-NL" sz="2400" dirty="0" err="1"/>
              <a:t>how</a:t>
            </a:r>
            <a:r>
              <a:rPr lang="nl-NL" sz="2400" dirty="0"/>
              <a:t> </a:t>
            </a:r>
            <a:r>
              <a:rPr lang="nl-NL" sz="2400" dirty="0" err="1"/>
              <a:t>to</a:t>
            </a:r>
            <a:r>
              <a:rPr lang="nl-NL" sz="2400" dirty="0"/>
              <a:t> </a:t>
            </a:r>
            <a:r>
              <a:rPr lang="nl-NL" sz="2400" dirty="0" err="1"/>
              <a:t>inform</a:t>
            </a:r>
            <a:r>
              <a:rPr lang="nl-NL" sz="2400" dirty="0"/>
              <a:t> / </a:t>
            </a:r>
            <a:r>
              <a:rPr lang="nl-NL" sz="2400" dirty="0" err="1"/>
              <a:t>discuss</a:t>
            </a:r>
            <a:r>
              <a:rPr lang="nl-NL" sz="2400" dirty="0"/>
              <a:t> </a:t>
            </a:r>
            <a:r>
              <a:rPr lang="nl-NL" sz="2400" dirty="0" err="1"/>
              <a:t>with</a:t>
            </a:r>
            <a:r>
              <a:rPr lang="nl-NL" sz="2400" dirty="0"/>
              <a:t> stakeholders:</a:t>
            </a:r>
          </a:p>
          <a:p>
            <a:pPr lvl="1"/>
            <a:r>
              <a:rPr lang="nl-NL" dirty="0"/>
              <a:t>Colleges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be</a:t>
            </a:r>
            <a:r>
              <a:rPr lang="nl-NL" dirty="0"/>
              <a:t> </a:t>
            </a:r>
            <a:r>
              <a:rPr lang="nl-NL" dirty="0" err="1"/>
              <a:t>consulted</a:t>
            </a:r>
            <a:r>
              <a:rPr lang="nl-NL" dirty="0"/>
              <a:t>?</a:t>
            </a:r>
          </a:p>
          <a:p>
            <a:pPr lvl="1"/>
            <a:r>
              <a:rPr lang="nl-NL" dirty="0"/>
              <a:t>T branche </a:t>
            </a:r>
            <a:r>
              <a:rPr lang="nl-NL" dirty="0" err="1"/>
              <a:t>discusses</a:t>
            </a:r>
            <a:r>
              <a:rPr lang="nl-NL" dirty="0"/>
              <a:t> </a:t>
            </a:r>
            <a:r>
              <a:rPr lang="nl-NL" dirty="0" err="1"/>
              <a:t>with</a:t>
            </a:r>
            <a:r>
              <a:rPr lang="nl-NL" dirty="0"/>
              <a:t> P branche?</a:t>
            </a:r>
          </a:p>
          <a:p>
            <a:pPr lvl="1"/>
            <a:r>
              <a:rPr lang="nl-NL" dirty="0"/>
              <a:t>BMS </a:t>
            </a:r>
            <a:r>
              <a:rPr lang="nl-NL" dirty="0" err="1"/>
              <a:t>vendors</a:t>
            </a:r>
            <a:r>
              <a:rPr lang="nl-NL" dirty="0"/>
              <a:t> </a:t>
            </a:r>
          </a:p>
          <a:p>
            <a:pPr lvl="0"/>
            <a:r>
              <a:rPr lang="nl-NL" sz="2400" dirty="0"/>
              <a:t>How </a:t>
            </a:r>
            <a:r>
              <a:rPr lang="nl-NL" sz="2400" dirty="0" err="1"/>
              <a:t>to</a:t>
            </a:r>
            <a:r>
              <a:rPr lang="nl-NL" sz="2400" dirty="0"/>
              <a:t> manage TVETMIS </a:t>
            </a:r>
            <a:r>
              <a:rPr lang="nl-NL" sz="2400" dirty="0" err="1"/>
              <a:t>processes</a:t>
            </a:r>
            <a:r>
              <a:rPr lang="nl-NL" sz="2400" dirty="0"/>
              <a:t> in Colleges</a:t>
            </a:r>
          </a:p>
          <a:p>
            <a:pPr lvl="1"/>
            <a:r>
              <a:rPr lang="nl-NL" dirty="0" err="1"/>
              <a:t>Capturing</a:t>
            </a:r>
            <a:r>
              <a:rPr lang="nl-NL" dirty="0"/>
              <a:t> of data </a:t>
            </a:r>
            <a:r>
              <a:rPr lang="nl-NL" dirty="0" err="1"/>
              <a:t>needed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TVETMIS</a:t>
            </a:r>
          </a:p>
          <a:p>
            <a:pPr lvl="1"/>
            <a:r>
              <a:rPr lang="nl-NL" dirty="0"/>
              <a:t>Technical set-up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preparation</a:t>
            </a:r>
            <a:r>
              <a:rPr lang="nl-NL" dirty="0"/>
              <a:t> of data </a:t>
            </a:r>
            <a:r>
              <a:rPr lang="nl-NL" dirty="0" err="1"/>
              <a:t>for</a:t>
            </a:r>
            <a:r>
              <a:rPr lang="nl-NL" dirty="0"/>
              <a:t> Eduktiv</a:t>
            </a:r>
          </a:p>
          <a:p>
            <a:pPr lvl="1"/>
            <a:r>
              <a:rPr lang="nl-NL" dirty="0" err="1"/>
              <a:t>Succession</a:t>
            </a:r>
            <a:r>
              <a:rPr lang="nl-NL" dirty="0"/>
              <a:t> planning</a:t>
            </a:r>
          </a:p>
          <a:p>
            <a:pPr lvl="1"/>
            <a:r>
              <a:rPr lang="nl-NL" dirty="0" err="1"/>
              <a:t>Submission</a:t>
            </a:r>
            <a:endParaRPr lang="nl-NL" dirty="0"/>
          </a:p>
          <a:p>
            <a:pPr lvl="0"/>
            <a:r>
              <a:rPr lang="en-GB" sz="2400" dirty="0"/>
              <a:t>DHET / vendor support for College processes</a:t>
            </a:r>
          </a:p>
          <a:p>
            <a:pPr lvl="1"/>
            <a:r>
              <a:rPr lang="en-GB" dirty="0"/>
              <a:t>When, What and How to involve helpdesk</a:t>
            </a:r>
          </a:p>
          <a:p>
            <a:pPr lvl="1"/>
            <a:r>
              <a:rPr lang="en-GB" dirty="0"/>
              <a:t>When to involve </a:t>
            </a:r>
            <a:r>
              <a:rPr lang="en-GB" dirty="0" err="1"/>
              <a:t>Branche</a:t>
            </a:r>
            <a:r>
              <a:rPr lang="en-GB" dirty="0"/>
              <a:t> T?(Marietta), </a:t>
            </a:r>
            <a:r>
              <a:rPr lang="en-GB" dirty="0" err="1"/>
              <a:t>Branche</a:t>
            </a:r>
            <a:r>
              <a:rPr lang="en-GB" dirty="0"/>
              <a:t> P?(Brian)</a:t>
            </a:r>
          </a:p>
          <a:p>
            <a:pPr lvl="1"/>
            <a:r>
              <a:rPr lang="en-GB" dirty="0"/>
              <a:t>When to involve the vendor (</a:t>
            </a:r>
            <a:r>
              <a:rPr lang="en-GB" dirty="0" err="1"/>
              <a:t>Colltech</a:t>
            </a:r>
            <a:r>
              <a:rPr lang="en-GB" dirty="0"/>
              <a:t>, </a:t>
            </a:r>
            <a:r>
              <a:rPr lang="en-GB" dirty="0" err="1"/>
              <a:t>AdaptIT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443715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6D7E6BF-F92F-8C4F-B2FF-172D1C8EE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8487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6D7E6BF-F92F-8C4F-B2FF-172D1C8EE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1435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45900EA8-C58F-8142-AF1F-C56E1DBE4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91517"/>
            <a:ext cx="9144000" cy="507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007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nl-NL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4" name="Afbeelding 3" descr="Schermafbeelding 2014-11-15 om 14.18.2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4000" cy="6235354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9F32A479-CC30-1D43-A3EE-6517253AAFAA}"/>
              </a:ext>
            </a:extLst>
          </p:cNvPr>
          <p:cNvSpPr txBox="1"/>
          <p:nvPr/>
        </p:nvSpPr>
        <p:spPr>
          <a:xfrm>
            <a:off x="1547664" y="2113363"/>
            <a:ext cx="6635150" cy="2529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6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EXAMPLE </a:t>
            </a:r>
          </a:p>
          <a:p>
            <a:pPr algn="ctr">
              <a:buNone/>
            </a:pPr>
            <a:r>
              <a:rPr lang="en-GB" sz="6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wishful thinking</a:t>
            </a:r>
          </a:p>
        </p:txBody>
      </p:sp>
    </p:spTree>
    <p:extLst>
      <p:ext uri="{BB962C8B-B14F-4D97-AF65-F5344CB8AC3E}">
        <p14:creationId xmlns:p14="http://schemas.microsoft.com/office/powerpoint/2010/main" val="27905259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BCFA1B-1DF2-2642-97BB-220CA4F3C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52400"/>
            <a:ext cx="7774632" cy="914400"/>
          </a:xfrm>
        </p:spPr>
        <p:txBody>
          <a:bodyPr/>
          <a:lstStyle/>
          <a:p>
            <a:pPr algn="ctr"/>
            <a:r>
              <a:rPr lang="nl-NL" sz="3200"/>
              <a:t>Using TVETMIS</a:t>
            </a:r>
          </a:p>
        </p:txBody>
      </p:sp>
      <p:grpSp>
        <p:nvGrpSpPr>
          <p:cNvPr id="10" name="Groep 9">
            <a:extLst>
              <a:ext uri="{FF2B5EF4-FFF2-40B4-BE49-F238E27FC236}">
                <a16:creationId xmlns:a16="http://schemas.microsoft.com/office/drawing/2014/main" id="{81BDD364-603D-0441-A989-424907292565}"/>
              </a:ext>
            </a:extLst>
          </p:cNvPr>
          <p:cNvGrpSpPr/>
          <p:nvPr/>
        </p:nvGrpSpPr>
        <p:grpSpPr>
          <a:xfrm>
            <a:off x="2772315" y="2966550"/>
            <a:ext cx="3528392" cy="3891450"/>
            <a:chOff x="2411760" y="1916832"/>
            <a:chExt cx="3623038" cy="3995835"/>
          </a:xfrm>
        </p:grpSpPr>
        <p:grpSp>
          <p:nvGrpSpPr>
            <p:cNvPr id="73" name="Groep 72">
              <a:extLst>
                <a:ext uri="{FF2B5EF4-FFF2-40B4-BE49-F238E27FC236}">
                  <a16:creationId xmlns:a16="http://schemas.microsoft.com/office/drawing/2014/main" id="{ED7B2834-A826-2A44-8C40-9A9B432C99D3}"/>
                </a:ext>
              </a:extLst>
            </p:cNvPr>
            <p:cNvGrpSpPr/>
            <p:nvPr/>
          </p:nvGrpSpPr>
          <p:grpSpPr>
            <a:xfrm>
              <a:off x="2411760" y="1916832"/>
              <a:ext cx="3623038" cy="3995835"/>
              <a:chOff x="5366673" y="1635171"/>
              <a:chExt cx="3623038" cy="3995835"/>
            </a:xfrm>
          </p:grpSpPr>
          <p:sp>
            <p:nvSpPr>
              <p:cNvPr id="20" name="Rechthoek 19">
                <a:extLst>
                  <a:ext uri="{FF2B5EF4-FFF2-40B4-BE49-F238E27FC236}">
                    <a16:creationId xmlns:a16="http://schemas.microsoft.com/office/drawing/2014/main" id="{5828C351-020E-354F-A709-A370925A6B8E}"/>
                  </a:ext>
                </a:extLst>
              </p:cNvPr>
              <p:cNvSpPr/>
              <p:nvPr/>
            </p:nvSpPr>
            <p:spPr bwMode="auto">
              <a:xfrm>
                <a:off x="5366673" y="1635171"/>
                <a:ext cx="3623038" cy="399583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accent6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90000"/>
                  </a:lnSpc>
                  <a:spcBef>
                    <a:spcPct val="30000"/>
                  </a:spcBef>
                  <a:spcAft>
                    <a:spcPct val="30000"/>
                  </a:spcAft>
                  <a:buClrTx/>
                  <a:buSzTx/>
                  <a:buFontTx/>
                  <a:buChar char="–"/>
                  <a:tabLst/>
                </a:pPr>
                <a:endParaRPr kumimoji="0" lang="nl-NL" sz="1200" b="1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  <a:cs typeface="Times New Roman" pitchFamily="-96" charset="0"/>
                </a:endParaRPr>
              </a:p>
            </p:txBody>
          </p:sp>
          <p:sp>
            <p:nvSpPr>
              <p:cNvPr id="18" name="Rechthoek 17">
                <a:extLst>
                  <a:ext uri="{FF2B5EF4-FFF2-40B4-BE49-F238E27FC236}">
                    <a16:creationId xmlns:a16="http://schemas.microsoft.com/office/drawing/2014/main" id="{2E7CD6CA-57F6-ED4A-BEFF-9BC26E151846}"/>
                  </a:ext>
                </a:extLst>
              </p:cNvPr>
              <p:cNvSpPr/>
              <p:nvPr/>
            </p:nvSpPr>
            <p:spPr bwMode="auto">
              <a:xfrm>
                <a:off x="6588224" y="3126085"/>
                <a:ext cx="1152128" cy="91440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8F390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90000"/>
                  </a:lnSpc>
                  <a:spcBef>
                    <a:spcPct val="30000"/>
                  </a:spcBef>
                  <a:spcAft>
                    <a:spcPct val="30000"/>
                  </a:spcAft>
                  <a:buClrTx/>
                  <a:buSzTx/>
                  <a:buNone/>
                  <a:tabLst/>
                </a:pPr>
                <a:r>
                  <a:rPr kumimoji="0" lang="nl-NL" sz="1000" b="1" i="0" u="none" strike="noStrike" cap="none" normalizeH="0" baseline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Business Intelligence</a:t>
                </a:r>
              </a:p>
              <a:p>
                <a:pPr marL="0" marR="0" indent="0" algn="ctr" defTabSz="914400" rtl="0" eaLnBrk="1" fontAlgn="base" latinLnBrk="0" hangingPunct="1">
                  <a:lnSpc>
                    <a:spcPct val="90000"/>
                  </a:lnSpc>
                  <a:spcBef>
                    <a:spcPct val="30000"/>
                  </a:spcBef>
                  <a:spcAft>
                    <a:spcPct val="30000"/>
                  </a:spcAft>
                  <a:buClrTx/>
                  <a:buSzTx/>
                  <a:buNone/>
                  <a:tabLst/>
                </a:pPr>
                <a:r>
                  <a:rPr kumimoji="0" lang="nl-NL" sz="1000" b="1" i="0" u="none" strike="noStrike" cap="none" normalizeH="0" baseline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 &amp; BIG DATA Analytics</a:t>
                </a:r>
              </a:p>
            </p:txBody>
          </p:sp>
          <p:sp>
            <p:nvSpPr>
              <p:cNvPr id="22" name="Tekstvak 21">
                <a:extLst>
                  <a:ext uri="{FF2B5EF4-FFF2-40B4-BE49-F238E27FC236}">
                    <a16:creationId xmlns:a16="http://schemas.microsoft.com/office/drawing/2014/main" id="{38F788D3-D6C6-814F-BE01-F488C6794B40}"/>
                  </a:ext>
                </a:extLst>
              </p:cNvPr>
              <p:cNvSpPr txBox="1"/>
              <p:nvPr/>
            </p:nvSpPr>
            <p:spPr>
              <a:xfrm>
                <a:off x="7749725" y="5253197"/>
                <a:ext cx="1101505" cy="322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nl-NL" sz="1600">
                    <a:solidFill>
                      <a:schemeClr val="accent6"/>
                    </a:solidFill>
                  </a:rPr>
                  <a:t>TVETMIS</a:t>
                </a:r>
              </a:p>
            </p:txBody>
          </p:sp>
          <p:sp>
            <p:nvSpPr>
              <p:cNvPr id="37" name="Document 36">
                <a:extLst>
                  <a:ext uri="{FF2B5EF4-FFF2-40B4-BE49-F238E27FC236}">
                    <a16:creationId xmlns:a16="http://schemas.microsoft.com/office/drawing/2014/main" id="{1938F827-503E-1647-9C9A-83C01EEC2CA1}"/>
                  </a:ext>
                </a:extLst>
              </p:cNvPr>
              <p:cNvSpPr/>
              <p:nvPr/>
            </p:nvSpPr>
            <p:spPr bwMode="auto">
              <a:xfrm>
                <a:off x="5478246" y="1802217"/>
                <a:ext cx="1013283" cy="576064"/>
              </a:xfrm>
              <a:prstGeom prst="flowChartDocumen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90000"/>
                  </a:lnSpc>
                  <a:spcBef>
                    <a:spcPct val="30000"/>
                  </a:spcBef>
                  <a:spcAft>
                    <a:spcPct val="30000"/>
                  </a:spcAft>
                  <a:buClrTx/>
                  <a:buSzTx/>
                  <a:buNone/>
                  <a:tabLst/>
                </a:pPr>
                <a:r>
                  <a:rPr lang="nl-NL" sz="1000" b="0">
                    <a:solidFill>
                      <a:srgbClr val="C00000"/>
                    </a:solidFill>
                    <a:cs typeface="Times New Roman" pitchFamily="-96" charset="0"/>
                  </a:rPr>
                  <a:t>C</a:t>
                </a:r>
                <a:r>
                  <a:rPr kumimoji="0" lang="nl-NL" sz="1000" b="0" i="0" u="none" strike="noStrike" cap="none" normalizeH="0" baseline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ompliance</a:t>
                </a:r>
              </a:p>
            </p:txBody>
          </p:sp>
          <p:sp>
            <p:nvSpPr>
              <p:cNvPr id="38" name="Document 37">
                <a:extLst>
                  <a:ext uri="{FF2B5EF4-FFF2-40B4-BE49-F238E27FC236}">
                    <a16:creationId xmlns:a16="http://schemas.microsoft.com/office/drawing/2014/main" id="{6531B7CD-08D5-E744-AB2C-2BC39ADDC5FA}"/>
                  </a:ext>
                </a:extLst>
              </p:cNvPr>
              <p:cNvSpPr/>
              <p:nvPr/>
            </p:nvSpPr>
            <p:spPr bwMode="auto">
              <a:xfrm>
                <a:off x="6657645" y="1802217"/>
                <a:ext cx="1013283" cy="576064"/>
              </a:xfrm>
              <a:prstGeom prst="flowChartDocumen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90000"/>
                  </a:lnSpc>
                  <a:spcBef>
                    <a:spcPct val="30000"/>
                  </a:spcBef>
                  <a:spcAft>
                    <a:spcPct val="30000"/>
                  </a:spcAft>
                  <a:buClrTx/>
                  <a:buSzTx/>
                  <a:buNone/>
                  <a:tabLst/>
                </a:pPr>
                <a:r>
                  <a:rPr kumimoji="0" lang="nl-NL" sz="1000" b="0" i="0" u="none" strike="noStrike" cap="none" normalizeH="0" baseline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Data on </a:t>
                </a:r>
                <a:r>
                  <a:rPr kumimoji="0" lang="nl-NL" sz="1000" b="0" i="0" u="none" strike="noStrike" cap="none" normalizeH="0" baseline="0" err="1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Criti</a:t>
                </a:r>
                <a:r>
                  <a:rPr kumimoji="0" lang="nl-NL" sz="1000" b="0" i="0" u="none" strike="noStrike" cap="none" normalizeH="0" baseline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-cal Succes Factors</a:t>
                </a:r>
              </a:p>
            </p:txBody>
          </p:sp>
          <p:sp>
            <p:nvSpPr>
              <p:cNvPr id="39" name="Document 38">
                <a:extLst>
                  <a:ext uri="{FF2B5EF4-FFF2-40B4-BE49-F238E27FC236}">
                    <a16:creationId xmlns:a16="http://schemas.microsoft.com/office/drawing/2014/main" id="{069F4206-23AA-3C44-9A06-6D20960D5E32}"/>
                  </a:ext>
                </a:extLst>
              </p:cNvPr>
              <p:cNvSpPr/>
              <p:nvPr/>
            </p:nvSpPr>
            <p:spPr bwMode="auto">
              <a:xfrm>
                <a:off x="7831309" y="1802217"/>
                <a:ext cx="1013283" cy="576064"/>
              </a:xfrm>
              <a:prstGeom prst="flowChartDocumen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90000"/>
                  </a:lnSpc>
                  <a:spcBef>
                    <a:spcPct val="30000"/>
                  </a:spcBef>
                  <a:spcAft>
                    <a:spcPct val="30000"/>
                  </a:spcAft>
                  <a:buClrTx/>
                  <a:buSzTx/>
                  <a:buNone/>
                  <a:tabLst/>
                </a:pPr>
                <a:r>
                  <a:rPr kumimoji="0" lang="nl-NL" sz="1000" b="0" i="0" u="none" strike="noStrike" cap="none" normalizeH="0" baseline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Arial" charset="0"/>
                    <a:cs typeface="Times New Roman" pitchFamily="-96" charset="0"/>
                  </a:rPr>
                  <a:t>KPI dashboards</a:t>
                </a:r>
              </a:p>
            </p:txBody>
          </p:sp>
          <p:cxnSp>
            <p:nvCxnSpPr>
              <p:cNvPr id="41" name="Rechte verbindingslijn met pijl 40">
                <a:extLst>
                  <a:ext uri="{FF2B5EF4-FFF2-40B4-BE49-F238E27FC236}">
                    <a16:creationId xmlns:a16="http://schemas.microsoft.com/office/drawing/2014/main" id="{7932C5B0-A8C8-4741-BAC6-45F75093C9D8}"/>
                  </a:ext>
                </a:extLst>
              </p:cNvPr>
              <p:cNvCxnSpPr>
                <a:cxnSpLocks/>
                <a:stCxn id="16" idx="0"/>
                <a:endCxn id="18" idx="2"/>
              </p:cNvCxnSpPr>
              <p:nvPr/>
            </p:nvCxnSpPr>
            <p:spPr bwMode="auto">
              <a:xfrm flipV="1">
                <a:off x="7164288" y="4040485"/>
                <a:ext cx="0" cy="267944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65" name="Gebogen verbindingslijn 64">
                <a:extLst>
                  <a:ext uri="{FF2B5EF4-FFF2-40B4-BE49-F238E27FC236}">
                    <a16:creationId xmlns:a16="http://schemas.microsoft.com/office/drawing/2014/main" id="{570506C0-736D-A140-9081-BE4E4DB1146A}"/>
                  </a:ext>
                </a:extLst>
              </p:cNvPr>
              <p:cNvCxnSpPr>
                <a:stCxn id="18" idx="0"/>
                <a:endCxn id="37" idx="2"/>
              </p:cNvCxnSpPr>
              <p:nvPr/>
            </p:nvCxnSpPr>
            <p:spPr bwMode="auto">
              <a:xfrm rot="16200000" flipV="1">
                <a:off x="6181644" y="2143441"/>
                <a:ext cx="785888" cy="1179400"/>
              </a:xfrm>
              <a:prstGeom prst="bentConnector3">
                <a:avLst/>
              </a:prstGeom>
              <a:noFill/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67" name="Gebogen verbindingslijn 66">
                <a:extLst>
                  <a:ext uri="{FF2B5EF4-FFF2-40B4-BE49-F238E27FC236}">
                    <a16:creationId xmlns:a16="http://schemas.microsoft.com/office/drawing/2014/main" id="{F3B45D55-1C9B-554D-A80A-6B3CEE751245}"/>
                  </a:ext>
                </a:extLst>
              </p:cNvPr>
              <p:cNvCxnSpPr>
                <a:stCxn id="18" idx="0"/>
                <a:endCxn id="39" idx="2"/>
              </p:cNvCxnSpPr>
              <p:nvPr/>
            </p:nvCxnSpPr>
            <p:spPr bwMode="auto">
              <a:xfrm rot="5400000" flipH="1" flipV="1">
                <a:off x="7358175" y="2146310"/>
                <a:ext cx="785888" cy="1173663"/>
              </a:xfrm>
              <a:prstGeom prst="bentConnector3">
                <a:avLst/>
              </a:prstGeom>
              <a:noFill/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69" name="Rechte verbindingslijn met pijl 68">
                <a:extLst>
                  <a:ext uri="{FF2B5EF4-FFF2-40B4-BE49-F238E27FC236}">
                    <a16:creationId xmlns:a16="http://schemas.microsoft.com/office/drawing/2014/main" id="{9554FF5C-F90C-6242-9C63-FE23754851BD}"/>
                  </a:ext>
                </a:extLst>
              </p:cNvPr>
              <p:cNvCxnSpPr>
                <a:stCxn id="18" idx="0"/>
                <a:endCxn id="38" idx="2"/>
              </p:cNvCxnSpPr>
              <p:nvPr/>
            </p:nvCxnSpPr>
            <p:spPr bwMode="auto">
              <a:xfrm flipH="1" flipV="1">
                <a:off x="7164287" y="2340197"/>
                <a:ext cx="1" cy="785888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3236B912-5194-874C-AB2C-B1FE6EA8EAE6}"/>
                </a:ext>
              </a:extLst>
            </p:cNvPr>
            <p:cNvSpPr/>
            <p:nvPr/>
          </p:nvSpPr>
          <p:spPr bwMode="auto">
            <a:xfrm>
              <a:off x="3633311" y="4590090"/>
              <a:ext cx="1152128" cy="914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8F390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None/>
                <a:tabLst/>
              </a:pPr>
              <a:r>
                <a:rPr lang="nl-NL" sz="1000">
                  <a:solidFill>
                    <a:srgbClr val="C00000"/>
                  </a:solidFill>
                  <a:cs typeface="Times New Roman" pitchFamily="-96" charset="0"/>
                </a:rPr>
                <a:t>Central</a:t>
              </a:r>
            </a:p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None/>
                <a:tabLst/>
              </a:pPr>
              <a:r>
                <a:rPr lang="nl-NL" sz="1000">
                  <a:solidFill>
                    <a:srgbClr val="C00000"/>
                  </a:solidFill>
                  <a:cs typeface="Times New Roman" pitchFamily="-96" charset="0"/>
                </a:rPr>
                <a:t>Data</a:t>
              </a:r>
              <a:br>
                <a:rPr lang="nl-NL" sz="1000">
                  <a:solidFill>
                    <a:srgbClr val="C00000"/>
                  </a:solidFill>
                  <a:cs typeface="Times New Roman" pitchFamily="-96" charset="0"/>
                </a:rPr>
              </a:br>
              <a:r>
                <a:rPr lang="nl-NL" sz="1000">
                  <a:solidFill>
                    <a:srgbClr val="C00000"/>
                  </a:solidFill>
                  <a:cs typeface="Times New Roman" pitchFamily="-96" charset="0"/>
                </a:rPr>
                <a:t>Warehouse</a:t>
              </a:r>
              <a:br>
                <a:rPr lang="nl-NL" sz="1000">
                  <a:solidFill>
                    <a:srgbClr val="C00000"/>
                  </a:solidFill>
                  <a:cs typeface="Times New Roman" pitchFamily="-96" charset="0"/>
                </a:rPr>
              </a:br>
              <a:r>
                <a:rPr lang="nl-NL" sz="1000">
                  <a:solidFill>
                    <a:srgbClr val="C00000"/>
                  </a:solidFill>
                  <a:cs typeface="Times New Roman" pitchFamily="-96" charset="0"/>
                </a:rPr>
                <a:t>TVETMIS</a:t>
              </a:r>
              <a:endParaRPr kumimoji="0" lang="nl-NL" sz="1000" b="1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cs typeface="Times New Roman" pitchFamily="-96" charset="0"/>
              </a:endParaRPr>
            </a:p>
          </p:txBody>
        </p:sp>
      </p:grpSp>
      <p:grpSp>
        <p:nvGrpSpPr>
          <p:cNvPr id="13" name="Groep 12">
            <a:extLst>
              <a:ext uri="{FF2B5EF4-FFF2-40B4-BE49-F238E27FC236}">
                <a16:creationId xmlns:a16="http://schemas.microsoft.com/office/drawing/2014/main" id="{F09B3010-6CC2-D54E-8595-7067E6132C54}"/>
              </a:ext>
            </a:extLst>
          </p:cNvPr>
          <p:cNvGrpSpPr/>
          <p:nvPr/>
        </p:nvGrpSpPr>
        <p:grpSpPr>
          <a:xfrm>
            <a:off x="-120114" y="1269199"/>
            <a:ext cx="9347202" cy="3690469"/>
            <a:chOff x="-120114" y="1269199"/>
            <a:chExt cx="9347202" cy="3690469"/>
          </a:xfrm>
        </p:grpSpPr>
        <p:sp>
          <p:nvSpPr>
            <p:cNvPr id="11" name="Tekstvak 10">
              <a:extLst>
                <a:ext uri="{FF2B5EF4-FFF2-40B4-BE49-F238E27FC236}">
                  <a16:creationId xmlns:a16="http://schemas.microsoft.com/office/drawing/2014/main" id="{774BAB89-3344-E94D-9830-4059B96E9F12}"/>
                </a:ext>
              </a:extLst>
            </p:cNvPr>
            <p:cNvSpPr txBox="1"/>
            <p:nvPr/>
          </p:nvSpPr>
          <p:spPr>
            <a:xfrm>
              <a:off x="6588224" y="2540544"/>
              <a:ext cx="2638864" cy="24191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Technical maintenance</a:t>
              </a:r>
            </a:p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Dataset engineering</a:t>
              </a:r>
            </a:p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Report </a:t>
              </a:r>
              <a:r>
                <a:rPr lang="nl-NL" sz="1400" err="1">
                  <a:solidFill>
                    <a:srgbClr val="002060"/>
                  </a:solidFill>
                </a:rPr>
                <a:t>generation</a:t>
              </a:r>
              <a:endParaRPr lang="nl-NL" sz="1400">
                <a:solidFill>
                  <a:srgbClr val="002060"/>
                </a:solidFill>
              </a:endParaRPr>
            </a:p>
            <a:p>
              <a:pPr>
                <a:buNone/>
              </a:pPr>
              <a:r>
                <a:rPr lang="nl-NL" sz="1400" err="1">
                  <a:solidFill>
                    <a:srgbClr val="002060"/>
                  </a:solidFill>
                </a:rPr>
                <a:t>Browsing</a:t>
              </a:r>
              <a:r>
                <a:rPr lang="nl-NL" sz="1400">
                  <a:solidFill>
                    <a:srgbClr val="002060"/>
                  </a:solidFill>
                </a:rPr>
                <a:t> </a:t>
              </a:r>
              <a:r>
                <a:rPr lang="nl-NL" sz="1400" err="1">
                  <a:solidFill>
                    <a:srgbClr val="002060"/>
                  </a:solidFill>
                </a:rPr>
                <a:t>and</a:t>
              </a:r>
              <a:r>
                <a:rPr lang="nl-NL" sz="1400">
                  <a:solidFill>
                    <a:srgbClr val="002060"/>
                  </a:solidFill>
                </a:rPr>
                <a:t> </a:t>
              </a:r>
              <a:r>
                <a:rPr lang="nl-NL" sz="1400" err="1">
                  <a:solidFill>
                    <a:srgbClr val="002060"/>
                  </a:solidFill>
                </a:rPr>
                <a:t>powerpivoting</a:t>
              </a:r>
              <a:endParaRPr lang="nl-NL" sz="1400">
                <a:solidFill>
                  <a:srgbClr val="002060"/>
                </a:solidFill>
              </a:endParaRPr>
            </a:p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Analytics</a:t>
              </a:r>
            </a:p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College </a:t>
              </a:r>
              <a:r>
                <a:rPr lang="nl-NL" sz="1400" err="1">
                  <a:solidFill>
                    <a:srgbClr val="002060"/>
                  </a:solidFill>
                </a:rPr>
                <a:t>comparison</a:t>
              </a:r>
              <a:endParaRPr lang="nl-NL" sz="1400">
                <a:solidFill>
                  <a:srgbClr val="002060"/>
                </a:solidFill>
              </a:endParaRPr>
            </a:p>
            <a:p>
              <a:pPr>
                <a:buNone/>
              </a:pPr>
              <a:r>
                <a:rPr lang="nl-NL" sz="1400" err="1">
                  <a:solidFill>
                    <a:srgbClr val="002060"/>
                  </a:solidFill>
                </a:rPr>
                <a:t>Regional</a:t>
              </a:r>
              <a:r>
                <a:rPr lang="nl-NL" sz="1400">
                  <a:solidFill>
                    <a:srgbClr val="002060"/>
                  </a:solidFill>
                </a:rPr>
                <a:t> </a:t>
              </a:r>
              <a:r>
                <a:rPr lang="nl-NL" sz="1400" err="1">
                  <a:solidFill>
                    <a:srgbClr val="002060"/>
                  </a:solidFill>
                </a:rPr>
                <a:t>and</a:t>
              </a:r>
              <a:r>
                <a:rPr lang="nl-NL" sz="1400">
                  <a:solidFill>
                    <a:srgbClr val="002060"/>
                  </a:solidFill>
                </a:rPr>
                <a:t> National</a:t>
              </a:r>
              <a:br>
                <a:rPr lang="nl-NL" sz="1400">
                  <a:solidFill>
                    <a:srgbClr val="002060"/>
                  </a:solidFill>
                </a:rPr>
              </a:br>
              <a:r>
                <a:rPr lang="nl-NL" sz="1400">
                  <a:solidFill>
                    <a:srgbClr val="002060"/>
                  </a:solidFill>
                </a:rPr>
                <a:t>   </a:t>
              </a:r>
              <a:r>
                <a:rPr lang="nl-NL" sz="1400" err="1">
                  <a:solidFill>
                    <a:srgbClr val="002060"/>
                  </a:solidFill>
                </a:rPr>
                <a:t>Aggregation</a:t>
              </a:r>
              <a:endParaRPr lang="nl-NL" sz="1400">
                <a:solidFill>
                  <a:srgbClr val="002060"/>
                </a:solidFill>
              </a:endParaRPr>
            </a:p>
          </p:txBody>
        </p:sp>
        <p:sp>
          <p:nvSpPr>
            <p:cNvPr id="40" name="Tekstvak 39">
              <a:extLst>
                <a:ext uri="{FF2B5EF4-FFF2-40B4-BE49-F238E27FC236}">
                  <a16:creationId xmlns:a16="http://schemas.microsoft.com/office/drawing/2014/main" id="{C1A6AFB4-6767-7C44-A85B-1487B9D11587}"/>
                </a:ext>
              </a:extLst>
            </p:cNvPr>
            <p:cNvSpPr txBox="1"/>
            <p:nvPr/>
          </p:nvSpPr>
          <p:spPr>
            <a:xfrm>
              <a:off x="-120114" y="2540545"/>
              <a:ext cx="2366353" cy="2225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buNone/>
              </a:pPr>
              <a:r>
                <a:rPr lang="nl-NL" sz="1400">
                  <a:solidFill>
                    <a:srgbClr val="002060"/>
                  </a:solidFill>
                </a:rPr>
                <a:t>T-</a:t>
              </a:r>
              <a:r>
                <a:rPr lang="nl-NL" sz="1400" err="1">
                  <a:solidFill>
                    <a:srgbClr val="002060"/>
                  </a:solidFill>
                </a:rPr>
                <a:t>Branch</a:t>
              </a:r>
              <a:endParaRPr lang="nl-NL" sz="1400">
                <a:solidFill>
                  <a:srgbClr val="002060"/>
                </a:solidFill>
              </a:endParaRPr>
            </a:p>
            <a:p>
              <a:pPr algn="r">
                <a:buNone/>
              </a:pPr>
              <a:r>
                <a:rPr lang="nl-NL" sz="1400">
                  <a:solidFill>
                    <a:srgbClr val="002060"/>
                  </a:solidFill>
                </a:rPr>
                <a:t>P-</a:t>
              </a:r>
              <a:r>
                <a:rPr lang="nl-NL" sz="1400" err="1">
                  <a:solidFill>
                    <a:srgbClr val="002060"/>
                  </a:solidFill>
                </a:rPr>
                <a:t>Branch</a:t>
              </a:r>
              <a:endParaRPr lang="nl-NL" sz="1400">
                <a:solidFill>
                  <a:srgbClr val="002060"/>
                </a:solidFill>
              </a:endParaRPr>
            </a:p>
            <a:p>
              <a:pPr algn="r">
                <a:buNone/>
              </a:pPr>
              <a:r>
                <a:rPr lang="nl-NL" sz="1400" err="1">
                  <a:solidFill>
                    <a:srgbClr val="002060"/>
                  </a:solidFill>
                </a:rPr>
                <a:t>Regional</a:t>
              </a:r>
              <a:r>
                <a:rPr lang="nl-NL" sz="1400">
                  <a:solidFill>
                    <a:srgbClr val="002060"/>
                  </a:solidFill>
                </a:rPr>
                <a:t> DHET</a:t>
              </a:r>
            </a:p>
            <a:p>
              <a:pPr algn="r">
                <a:buNone/>
              </a:pPr>
              <a:r>
                <a:rPr lang="nl-NL" sz="1400">
                  <a:solidFill>
                    <a:srgbClr val="002060"/>
                  </a:solidFill>
                </a:rPr>
                <a:t>Colleges</a:t>
              </a:r>
            </a:p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	- management</a:t>
              </a:r>
            </a:p>
            <a:p>
              <a:pPr>
                <a:buNone/>
              </a:pPr>
              <a:r>
                <a:rPr lang="nl-NL" sz="1400">
                  <a:solidFill>
                    <a:srgbClr val="002060"/>
                  </a:solidFill>
                </a:rPr>
                <a:t>	- MIS</a:t>
              </a:r>
            </a:p>
            <a:p>
              <a:pPr algn="r">
                <a:buNone/>
              </a:pPr>
              <a:r>
                <a:rPr lang="nl-NL" sz="1400">
                  <a:solidFill>
                    <a:srgbClr val="002060"/>
                  </a:solidFill>
                </a:rPr>
                <a:t>Research </a:t>
              </a:r>
              <a:r>
                <a:rPr lang="nl-NL" sz="1400" err="1">
                  <a:solidFill>
                    <a:srgbClr val="002060"/>
                  </a:solidFill>
                </a:rPr>
                <a:t>purposes</a:t>
              </a:r>
              <a:endParaRPr lang="nl-NL" sz="1400">
                <a:solidFill>
                  <a:srgbClr val="002060"/>
                </a:solidFill>
              </a:endParaRPr>
            </a:p>
          </p:txBody>
        </p:sp>
        <p:pic>
          <p:nvPicPr>
            <p:cNvPr id="14" name="Afbeelding 13">
              <a:extLst>
                <a:ext uri="{FF2B5EF4-FFF2-40B4-BE49-F238E27FC236}">
                  <a16:creationId xmlns:a16="http://schemas.microsoft.com/office/drawing/2014/main" id="{E90B0C8C-F7A0-7940-A697-0B36549E4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8009" y="1269199"/>
              <a:ext cx="1035050" cy="590550"/>
            </a:xfrm>
            <a:prstGeom prst="rect">
              <a:avLst/>
            </a:prstGeom>
          </p:spPr>
        </p:pic>
        <p:pic>
          <p:nvPicPr>
            <p:cNvPr id="23" name="Afbeelding 22">
              <a:extLst>
                <a:ext uri="{FF2B5EF4-FFF2-40B4-BE49-F238E27FC236}">
                  <a16:creationId xmlns:a16="http://schemas.microsoft.com/office/drawing/2014/main" id="{C0F1D1CC-9A8D-1D4E-9A8E-C1D343C2F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1415" y="2146969"/>
              <a:ext cx="600129" cy="636343"/>
            </a:xfrm>
            <a:prstGeom prst="rect">
              <a:avLst/>
            </a:prstGeom>
          </p:spPr>
        </p:pic>
        <p:pic>
          <p:nvPicPr>
            <p:cNvPr id="26" name="Afbeelding 25">
              <a:extLst>
                <a:ext uri="{FF2B5EF4-FFF2-40B4-BE49-F238E27FC236}">
                  <a16:creationId xmlns:a16="http://schemas.microsoft.com/office/drawing/2014/main" id="{D92D08E3-B722-D44E-9126-4E095C6D2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0884" y="2431038"/>
              <a:ext cx="1631044" cy="342756"/>
            </a:xfrm>
            <a:prstGeom prst="rect">
              <a:avLst/>
            </a:prstGeom>
          </p:spPr>
        </p:pic>
        <p:pic>
          <p:nvPicPr>
            <p:cNvPr id="28" name="Afbeelding 27">
              <a:extLst>
                <a:ext uri="{FF2B5EF4-FFF2-40B4-BE49-F238E27FC236}">
                  <a16:creationId xmlns:a16="http://schemas.microsoft.com/office/drawing/2014/main" id="{9D253006-9E13-5A46-B63E-E6700FC6A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9950" y="1709109"/>
              <a:ext cx="472979" cy="427059"/>
            </a:xfrm>
            <a:prstGeom prst="rect">
              <a:avLst/>
            </a:prstGeom>
          </p:spPr>
        </p:pic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1938E021-FA79-CB42-825F-B333C2577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885" y="1962554"/>
              <a:ext cx="841190" cy="684903"/>
            </a:xfrm>
            <a:prstGeom prst="rect">
              <a:avLst/>
            </a:prstGeom>
          </p:spPr>
        </p:pic>
      </p:grpSp>
      <p:grpSp>
        <p:nvGrpSpPr>
          <p:cNvPr id="3" name="Groep 2">
            <a:extLst>
              <a:ext uri="{FF2B5EF4-FFF2-40B4-BE49-F238E27FC236}">
                <a16:creationId xmlns:a16="http://schemas.microsoft.com/office/drawing/2014/main" id="{10E07A30-73A4-0B44-9BDC-555E16663C31}"/>
              </a:ext>
            </a:extLst>
          </p:cNvPr>
          <p:cNvGrpSpPr/>
          <p:nvPr/>
        </p:nvGrpSpPr>
        <p:grpSpPr>
          <a:xfrm>
            <a:off x="535266" y="1202763"/>
            <a:ext cx="7927561" cy="879202"/>
            <a:chOff x="535266" y="1202763"/>
            <a:chExt cx="7927561" cy="879202"/>
          </a:xfrm>
        </p:grpSpPr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4557B476-1DCB-A34E-B42F-C3610643A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7217" y="1202763"/>
              <a:ext cx="1675610" cy="759791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C39E4405-0B93-FA4D-ABF8-D9EA0E3DE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059" y="1239637"/>
              <a:ext cx="1776176" cy="836400"/>
            </a:xfrm>
            <a:prstGeom prst="rect">
              <a:avLst/>
            </a:prstGeom>
          </p:spPr>
        </p:pic>
        <p:pic>
          <p:nvPicPr>
            <p:cNvPr id="12" name="Afbeelding 11">
              <a:extLst>
                <a:ext uri="{FF2B5EF4-FFF2-40B4-BE49-F238E27FC236}">
                  <a16:creationId xmlns:a16="http://schemas.microsoft.com/office/drawing/2014/main" id="{B3913B24-EAD7-2942-A237-F637276F6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266" y="1269199"/>
              <a:ext cx="1695868" cy="812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16145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2DC954-2EC1-B143-AC9A-7F6CFA88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Using TVETMIS: </a:t>
            </a:r>
            <a:r>
              <a:rPr lang="nl-NL" err="1"/>
              <a:t>Who</a:t>
            </a:r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CAD36A-F645-9D44-96E1-D3A5D78DB4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>
                <a:solidFill>
                  <a:srgbClr val="002060"/>
                </a:solidFill>
              </a:rPr>
              <a:t>	</a:t>
            </a:r>
            <a:r>
              <a:rPr lang="nl-NL" b="1">
                <a:solidFill>
                  <a:srgbClr val="C00000"/>
                </a:solidFill>
              </a:rPr>
              <a:t>access			</a:t>
            </a:r>
            <a:r>
              <a:rPr lang="nl-NL" b="1" err="1">
                <a:solidFill>
                  <a:srgbClr val="C00000"/>
                </a:solidFill>
              </a:rPr>
              <a:t>rights</a:t>
            </a:r>
            <a:endParaRPr lang="nl-NL" b="1">
              <a:solidFill>
                <a:srgbClr val="C00000"/>
              </a:solidFill>
            </a:endParaRPr>
          </a:p>
          <a:p>
            <a:r>
              <a:rPr lang="nl-NL">
                <a:solidFill>
                  <a:srgbClr val="002060"/>
                </a:solidFill>
              </a:rPr>
              <a:t>T-</a:t>
            </a:r>
            <a:r>
              <a:rPr lang="nl-NL" err="1">
                <a:solidFill>
                  <a:srgbClr val="002060"/>
                </a:solidFill>
              </a:rPr>
              <a:t>Branch</a:t>
            </a:r>
            <a:r>
              <a:rPr lang="nl-NL">
                <a:solidFill>
                  <a:srgbClr val="002060"/>
                </a:solidFill>
              </a:rPr>
              <a:t>			unit record level</a:t>
            </a:r>
          </a:p>
          <a:p>
            <a:r>
              <a:rPr lang="nl-NL">
                <a:solidFill>
                  <a:srgbClr val="002060"/>
                </a:solidFill>
              </a:rPr>
              <a:t>P-</a:t>
            </a:r>
            <a:r>
              <a:rPr lang="nl-NL" err="1">
                <a:solidFill>
                  <a:srgbClr val="002060"/>
                </a:solidFill>
              </a:rPr>
              <a:t>Branch</a:t>
            </a:r>
            <a:r>
              <a:rPr lang="nl-NL">
                <a:solidFill>
                  <a:srgbClr val="002060"/>
                </a:solidFill>
              </a:rPr>
              <a:t>			unit level record</a:t>
            </a:r>
          </a:p>
          <a:p>
            <a:pPr marL="0" indent="0">
              <a:buNone/>
            </a:pPr>
            <a:r>
              <a:rPr lang="nl-NL">
                <a:solidFill>
                  <a:srgbClr val="002060"/>
                </a:solidFill>
              </a:rPr>
              <a:t>				de-</a:t>
            </a:r>
            <a:r>
              <a:rPr lang="nl-NL" err="1">
                <a:solidFill>
                  <a:srgbClr val="002060"/>
                </a:solidFill>
              </a:rPr>
              <a:t>identified</a:t>
            </a:r>
            <a:endParaRPr lang="nl-NL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nl-NL">
                <a:solidFill>
                  <a:srgbClr val="002060"/>
                </a:solidFill>
              </a:rPr>
              <a:t>				</a:t>
            </a:r>
            <a:r>
              <a:rPr lang="nl-NL" err="1">
                <a:solidFill>
                  <a:srgbClr val="002060"/>
                </a:solidFill>
              </a:rPr>
              <a:t>aggregated</a:t>
            </a:r>
            <a:endParaRPr lang="nl-NL">
              <a:solidFill>
                <a:srgbClr val="002060"/>
              </a:solidFill>
            </a:endParaRPr>
          </a:p>
          <a:p>
            <a:r>
              <a:rPr lang="nl-NL" err="1">
                <a:solidFill>
                  <a:srgbClr val="002060"/>
                </a:solidFill>
              </a:rPr>
              <a:t>Regional</a:t>
            </a:r>
            <a:r>
              <a:rPr lang="nl-NL">
                <a:solidFill>
                  <a:srgbClr val="002060"/>
                </a:solidFill>
              </a:rPr>
              <a:t> DHET		de-</a:t>
            </a:r>
            <a:r>
              <a:rPr lang="nl-NL" err="1">
                <a:solidFill>
                  <a:srgbClr val="002060"/>
                </a:solidFill>
              </a:rPr>
              <a:t>identified</a:t>
            </a:r>
            <a:endParaRPr lang="nl-NL">
              <a:solidFill>
                <a:srgbClr val="002060"/>
              </a:solidFill>
            </a:endParaRPr>
          </a:p>
          <a:p>
            <a:r>
              <a:rPr lang="nl-NL">
                <a:solidFill>
                  <a:srgbClr val="002060"/>
                </a:solidFill>
              </a:rPr>
              <a:t>Colleges			</a:t>
            </a:r>
            <a:r>
              <a:rPr lang="nl-NL" err="1">
                <a:solidFill>
                  <a:srgbClr val="002060"/>
                </a:solidFill>
              </a:rPr>
              <a:t>aggregated</a:t>
            </a:r>
            <a:r>
              <a:rPr lang="nl-NL">
                <a:solidFill>
                  <a:srgbClr val="002060"/>
                </a:solidFill>
              </a:rPr>
              <a:t> </a:t>
            </a:r>
            <a:r>
              <a:rPr lang="nl-NL" err="1">
                <a:solidFill>
                  <a:srgbClr val="002060"/>
                </a:solidFill>
              </a:rPr>
              <a:t>and</a:t>
            </a:r>
            <a:r>
              <a:rPr lang="nl-NL">
                <a:solidFill>
                  <a:srgbClr val="002060"/>
                </a:solidFill>
              </a:rPr>
              <a:t> </a:t>
            </a:r>
            <a:r>
              <a:rPr lang="nl-NL" err="1">
                <a:solidFill>
                  <a:srgbClr val="002060"/>
                </a:solidFill>
              </a:rPr>
              <a:t>limited</a:t>
            </a:r>
            <a:endParaRPr lang="nl-NL">
              <a:solidFill>
                <a:srgbClr val="002060"/>
              </a:solidFill>
            </a:endParaRPr>
          </a:p>
          <a:p>
            <a:pPr lvl="1"/>
            <a:r>
              <a:rPr lang="nl-NL">
                <a:solidFill>
                  <a:srgbClr val="002060"/>
                </a:solidFill>
              </a:rPr>
              <a:t>	- management</a:t>
            </a:r>
          </a:p>
          <a:p>
            <a:pPr lvl="1"/>
            <a:r>
              <a:rPr lang="nl-NL">
                <a:solidFill>
                  <a:srgbClr val="002060"/>
                </a:solidFill>
              </a:rPr>
              <a:t>	- MIS</a:t>
            </a:r>
          </a:p>
          <a:p>
            <a:r>
              <a:rPr lang="nl-NL">
                <a:solidFill>
                  <a:srgbClr val="002060"/>
                </a:solidFill>
              </a:rPr>
              <a:t>Research </a:t>
            </a:r>
            <a:r>
              <a:rPr lang="nl-NL" err="1">
                <a:solidFill>
                  <a:srgbClr val="002060"/>
                </a:solidFill>
              </a:rPr>
              <a:t>purposes</a:t>
            </a:r>
            <a:r>
              <a:rPr lang="nl-NL">
                <a:solidFill>
                  <a:srgbClr val="002060"/>
                </a:solidFill>
              </a:rPr>
              <a:t>	de-</a:t>
            </a:r>
            <a:r>
              <a:rPr lang="nl-NL" err="1">
                <a:solidFill>
                  <a:srgbClr val="002060"/>
                </a:solidFill>
              </a:rPr>
              <a:t>identified</a:t>
            </a:r>
            <a:endParaRPr lang="nl-NL">
              <a:solidFill>
                <a:srgbClr val="002060"/>
              </a:solidFill>
            </a:endParaRP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810979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2DC954-2EC1-B143-AC9A-7F6CFA88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Using TVETMIS: </a:t>
            </a:r>
            <a:r>
              <a:rPr lang="nl-NL" err="1"/>
              <a:t>What</a:t>
            </a:r>
            <a:r>
              <a:rPr lang="nl-NL"/>
              <a:t>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07396078-D894-5F45-95A7-AB31E56C2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Standard </a:t>
            </a:r>
            <a:r>
              <a:rPr lang="nl-NL" err="1"/>
              <a:t>Reports</a:t>
            </a:r>
            <a:r>
              <a:rPr lang="nl-NL"/>
              <a:t> (</a:t>
            </a:r>
            <a:r>
              <a:rPr lang="nl-NL" err="1"/>
              <a:t>today’s</a:t>
            </a:r>
            <a:r>
              <a:rPr lang="nl-NL"/>
              <a:t>)</a:t>
            </a:r>
          </a:p>
          <a:p>
            <a:r>
              <a:rPr lang="nl-NL"/>
              <a:t>DIY </a:t>
            </a:r>
            <a:r>
              <a:rPr lang="nl-NL" err="1"/>
              <a:t>reporting</a:t>
            </a:r>
            <a:r>
              <a:rPr lang="nl-NL"/>
              <a:t> </a:t>
            </a:r>
          </a:p>
          <a:p>
            <a:r>
              <a:rPr lang="nl-NL" err="1"/>
              <a:t>Pivottables</a:t>
            </a:r>
            <a:endParaRPr lang="nl-NL"/>
          </a:p>
          <a:p>
            <a:r>
              <a:rPr lang="nl-NL"/>
              <a:t>Query’s</a:t>
            </a:r>
          </a:p>
          <a:p>
            <a:r>
              <a:rPr lang="nl-NL"/>
              <a:t>Dashboards</a:t>
            </a:r>
          </a:p>
          <a:p>
            <a:r>
              <a:rPr lang="nl-NL"/>
              <a:t>Analytics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802863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2" y="2060848"/>
            <a:ext cx="3744416" cy="298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1142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152400"/>
            <a:ext cx="8064896" cy="914400"/>
          </a:xfrm>
        </p:spPr>
        <p:txBody>
          <a:bodyPr/>
          <a:lstStyle/>
          <a:p>
            <a:r>
              <a:rPr lang="en-GB" sz="3200" dirty="0"/>
              <a:t>“managing TVETMIS”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3568" y="1295401"/>
            <a:ext cx="7774632" cy="1341511"/>
          </a:xfrm>
        </p:spPr>
        <p:txBody>
          <a:bodyPr/>
          <a:lstStyle/>
          <a:p>
            <a:pPr marL="0" indent="0">
              <a:buNone/>
            </a:pPr>
            <a:r>
              <a:rPr lang="en" sz="2400" dirty="0"/>
              <a:t>TVETMIS is now maturing and a new set of challenges have started to emerge. The Department and Colleges need to agree on ways to address them.</a:t>
            </a:r>
            <a:r>
              <a:rPr lang="nl-NL" sz="2400" dirty="0"/>
              <a:t> </a:t>
            </a: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5E17D7DE-5934-4747-A7AB-6AACB3014771}"/>
              </a:ext>
            </a:extLst>
          </p:cNvPr>
          <p:cNvSpPr txBox="1">
            <a:spLocks/>
          </p:cNvSpPr>
          <p:nvPr/>
        </p:nvSpPr>
        <p:spPr bwMode="auto">
          <a:xfrm>
            <a:off x="1979712" y="2996953"/>
            <a:ext cx="4644516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34950" indent="-2349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7207"/>
              </a:buClr>
              <a:buSzPct val="75000"/>
              <a:buFont typeface="Wingdings" charset="2"/>
              <a:buChar char="n"/>
              <a:defRPr sz="2800" b="0">
                <a:solidFill>
                  <a:schemeClr val="tx1"/>
                </a:solidFill>
                <a:latin typeface="Calibri"/>
                <a:ea typeface="Times New Roman" charset="0"/>
                <a:cs typeface="Calibri"/>
              </a:defRPr>
            </a:lvl1pPr>
            <a:lvl2pPr marL="574675" indent="-2254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7207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/>
                <a:ea typeface="Times New Roman" charset="0"/>
                <a:cs typeface="Calibri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7207"/>
              </a:buClr>
              <a:buChar char="•"/>
              <a:defRPr sz="1600">
                <a:solidFill>
                  <a:schemeClr val="tx1"/>
                </a:solidFill>
                <a:latin typeface="Calibri"/>
                <a:ea typeface="Times New Roman" charset="0"/>
                <a:cs typeface="Calibri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7207"/>
              </a:buClr>
              <a:buChar char="–"/>
              <a:defRPr sz="2000">
                <a:solidFill>
                  <a:schemeClr val="tx1"/>
                </a:solidFill>
                <a:latin typeface="Calibri"/>
                <a:ea typeface="Times New Roman" charset="0"/>
                <a:cs typeface="Calibri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7207"/>
              </a:buClr>
              <a:buChar char="»"/>
              <a:defRPr sz="2000">
                <a:solidFill>
                  <a:schemeClr val="tx1"/>
                </a:solidFill>
                <a:latin typeface="Calibri"/>
                <a:ea typeface="Times New Roman" charset="0"/>
                <a:cs typeface="Calibri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9250" lvl="1" indent="0">
              <a:lnSpc>
                <a:spcPct val="100000"/>
              </a:lnSpc>
              <a:buNone/>
            </a:pPr>
            <a:r>
              <a:rPr lang="en-US" sz="2400" b="0" kern="0" dirty="0"/>
              <a:t>Examples:</a:t>
            </a:r>
          </a:p>
          <a:p>
            <a:pPr marL="349250" lvl="1" indent="0">
              <a:lnSpc>
                <a:spcPct val="100000"/>
              </a:lnSpc>
              <a:buNone/>
            </a:pPr>
            <a:endParaRPr lang="nl-NL" sz="2400" b="0" kern="0" dirty="0"/>
          </a:p>
          <a:p>
            <a:pPr lvl="1">
              <a:lnSpc>
                <a:spcPct val="100000"/>
              </a:lnSpc>
            </a:pPr>
            <a:r>
              <a:rPr lang="nl-NL" sz="2400" b="0" kern="0" dirty="0"/>
              <a:t>We want more information</a:t>
            </a:r>
          </a:p>
          <a:p>
            <a:pPr lvl="1">
              <a:lnSpc>
                <a:spcPct val="100000"/>
              </a:lnSpc>
            </a:pPr>
            <a:r>
              <a:rPr lang="nl-NL" sz="2400" b="0" kern="0" dirty="0"/>
              <a:t>Data manager is in </a:t>
            </a:r>
            <a:r>
              <a:rPr lang="en-GB" sz="2400" b="0" kern="0" dirty="0"/>
              <a:t>hospital</a:t>
            </a:r>
          </a:p>
          <a:p>
            <a:pPr lvl="1">
              <a:lnSpc>
                <a:spcPct val="100000"/>
              </a:lnSpc>
            </a:pPr>
            <a:r>
              <a:rPr lang="en-GB" sz="2400" b="0" kern="0" dirty="0"/>
              <a:t>New version Eduktiv</a:t>
            </a:r>
          </a:p>
        </p:txBody>
      </p:sp>
    </p:spTree>
    <p:extLst>
      <p:ext uri="{BB962C8B-B14F-4D97-AF65-F5344CB8AC3E}">
        <p14:creationId xmlns:p14="http://schemas.microsoft.com/office/powerpoint/2010/main" val="109444635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hoek 34">
            <a:extLst>
              <a:ext uri="{FF2B5EF4-FFF2-40B4-BE49-F238E27FC236}">
                <a16:creationId xmlns:a16="http://schemas.microsoft.com/office/drawing/2014/main" id="{8187B996-1900-DE4C-AF6A-3FB4AB9813BE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64E4D10D-5D92-FD4D-A897-0AA428E44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5538247" cy="6858000"/>
          </a:xfrm>
          <a:prstGeom prst="rect">
            <a:avLst/>
          </a:prstGeom>
        </p:spPr>
      </p:pic>
      <p:sp>
        <p:nvSpPr>
          <p:cNvPr id="39" name="Titel 1">
            <a:extLst>
              <a:ext uri="{FF2B5EF4-FFF2-40B4-BE49-F238E27FC236}">
                <a16:creationId xmlns:a16="http://schemas.microsoft.com/office/drawing/2014/main" id="{421A7F9C-260C-3A48-AA9D-E0ACF6FA7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44" y="152400"/>
            <a:ext cx="4968552" cy="914400"/>
          </a:xfrm>
        </p:spPr>
        <p:txBody>
          <a:bodyPr/>
          <a:lstStyle/>
          <a:p>
            <a:r>
              <a:rPr lang="en-GB" sz="3200" dirty="0"/>
              <a:t>TVETMIS submission as we know it</a:t>
            </a:r>
          </a:p>
        </p:txBody>
      </p:sp>
    </p:spTree>
    <p:extLst>
      <p:ext uri="{BB962C8B-B14F-4D97-AF65-F5344CB8AC3E}">
        <p14:creationId xmlns:p14="http://schemas.microsoft.com/office/powerpoint/2010/main" val="154345951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51729601-7221-0249-A878-53382E49E7DD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F27B8E16-DE81-2A49-8242-32094B879678}"/>
              </a:ext>
            </a:extLst>
          </p:cNvPr>
          <p:cNvGrpSpPr/>
          <p:nvPr/>
        </p:nvGrpSpPr>
        <p:grpSpPr>
          <a:xfrm>
            <a:off x="272858" y="224861"/>
            <a:ext cx="3961459" cy="6155722"/>
            <a:chOff x="272858" y="224861"/>
            <a:chExt cx="3961459" cy="6155722"/>
          </a:xfrm>
        </p:grpSpPr>
        <p:sp>
          <p:nvSpPr>
            <p:cNvPr id="5" name="Wolkvormige toelichting 4">
              <a:extLst>
                <a:ext uri="{FF2B5EF4-FFF2-40B4-BE49-F238E27FC236}">
                  <a16:creationId xmlns:a16="http://schemas.microsoft.com/office/drawing/2014/main" id="{7037532C-00D3-C24C-835A-9E832D7EFDD0}"/>
                </a:ext>
              </a:extLst>
            </p:cNvPr>
            <p:cNvSpPr/>
            <p:nvPr/>
          </p:nvSpPr>
          <p:spPr bwMode="auto">
            <a:xfrm>
              <a:off x="336599" y="224861"/>
              <a:ext cx="2448272" cy="1716733"/>
            </a:xfrm>
            <a:prstGeom prst="cloudCallout">
              <a:avLst>
                <a:gd name="adj1" fmla="val -14726"/>
                <a:gd name="adj2" fmla="val 102929"/>
              </a:avLst>
            </a:prstGeom>
            <a:solidFill>
              <a:srgbClr val="FFC00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None/>
                <a:tabLst/>
              </a:pPr>
              <a:r>
                <a:rPr lang="en-GB" sz="2000" dirty="0">
                  <a:solidFill>
                    <a:schemeClr val="tx1"/>
                  </a:solidFill>
                  <a:cs typeface="Times New Roman" pitchFamily="-96" charset="0"/>
                </a:rPr>
                <a:t>we need to know how many …..</a:t>
              </a:r>
              <a:endParaRPr kumimoji="0" lang="en-GB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-96" charset="0"/>
              </a:endParaRPr>
            </a:p>
          </p:txBody>
        </p:sp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6B1599F4-DA9A-BC44-8D79-BAA69753A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2858" y="3789040"/>
              <a:ext cx="3961459" cy="2591543"/>
            </a:xfrm>
            <a:prstGeom prst="rect">
              <a:avLst/>
            </a:prstGeom>
          </p:spPr>
        </p:pic>
      </p:grpSp>
      <p:pic>
        <p:nvPicPr>
          <p:cNvPr id="7" name="Afbeelding 6">
            <a:extLst>
              <a:ext uri="{FF2B5EF4-FFF2-40B4-BE49-F238E27FC236}">
                <a16:creationId xmlns:a16="http://schemas.microsoft.com/office/drawing/2014/main" id="{96B2AA59-A5B8-3F48-B797-B6DF96ADC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741" y="908720"/>
            <a:ext cx="1708019" cy="171673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E5C50B6-308C-614E-B30A-6988F49BE9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515" y="3429000"/>
            <a:ext cx="3714626" cy="279047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28469518-5A56-6A45-A0D2-0EFD5467BC7B}"/>
              </a:ext>
            </a:extLst>
          </p:cNvPr>
          <p:cNvGrpSpPr/>
          <p:nvPr/>
        </p:nvGrpSpPr>
        <p:grpSpPr>
          <a:xfrm>
            <a:off x="876794" y="692696"/>
            <a:ext cx="3706646" cy="5897065"/>
            <a:chOff x="876794" y="692696"/>
            <a:chExt cx="3706646" cy="5897065"/>
          </a:xfrm>
        </p:grpSpPr>
        <p:sp>
          <p:nvSpPr>
            <p:cNvPr id="10" name="Wolkvormige toelichting 9">
              <a:extLst>
                <a:ext uri="{FF2B5EF4-FFF2-40B4-BE49-F238E27FC236}">
                  <a16:creationId xmlns:a16="http://schemas.microsoft.com/office/drawing/2014/main" id="{D318B3E5-834B-324C-8520-E8BC6390A57F}"/>
                </a:ext>
              </a:extLst>
            </p:cNvPr>
            <p:cNvSpPr/>
            <p:nvPr/>
          </p:nvSpPr>
          <p:spPr bwMode="auto">
            <a:xfrm>
              <a:off x="2135168" y="692696"/>
              <a:ext cx="2448272" cy="1716733"/>
            </a:xfrm>
            <a:prstGeom prst="cloudCallout">
              <a:avLst>
                <a:gd name="adj1" fmla="val -59011"/>
                <a:gd name="adj2" fmla="val 95320"/>
              </a:avLst>
            </a:prstGeom>
            <a:solidFill>
              <a:srgbClr val="99CCFF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None/>
                <a:tabLst/>
              </a:pPr>
              <a:r>
                <a:rPr lang="en-GB" sz="2000" dirty="0">
                  <a:solidFill>
                    <a:schemeClr val="tx1"/>
                  </a:solidFill>
                  <a:cs typeface="Times New Roman" pitchFamily="-96" charset="0"/>
                </a:rPr>
                <a:t>There is a new programme/ subjects</a:t>
              </a:r>
              <a:endParaRPr kumimoji="0" lang="en-GB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-96" charset="0"/>
              </a:endParaRPr>
            </a:p>
          </p:txBody>
        </p:sp>
        <p:pic>
          <p:nvPicPr>
            <p:cNvPr id="2" name="Afbeelding 1">
              <a:extLst>
                <a:ext uri="{FF2B5EF4-FFF2-40B4-BE49-F238E27FC236}">
                  <a16:creationId xmlns:a16="http://schemas.microsoft.com/office/drawing/2014/main" id="{87A7F7EE-6A8E-E84A-BB35-5E758A6A9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6794" y="3579861"/>
              <a:ext cx="3009900" cy="3009900"/>
            </a:xfrm>
            <a:prstGeom prst="rect">
              <a:avLst/>
            </a:prstGeom>
          </p:spPr>
        </p:pic>
      </p:grpSp>
      <p:grpSp>
        <p:nvGrpSpPr>
          <p:cNvPr id="13" name="Groep 12">
            <a:extLst>
              <a:ext uri="{FF2B5EF4-FFF2-40B4-BE49-F238E27FC236}">
                <a16:creationId xmlns:a16="http://schemas.microsoft.com/office/drawing/2014/main" id="{F5747CBB-7589-8540-8A93-2F817E081A1C}"/>
              </a:ext>
            </a:extLst>
          </p:cNvPr>
          <p:cNvGrpSpPr/>
          <p:nvPr/>
        </p:nvGrpSpPr>
        <p:grpSpPr>
          <a:xfrm>
            <a:off x="705639" y="2042721"/>
            <a:ext cx="4370952" cy="4282294"/>
            <a:chOff x="705639" y="2042721"/>
            <a:chExt cx="4370952" cy="4282294"/>
          </a:xfrm>
        </p:grpSpPr>
        <p:sp>
          <p:nvSpPr>
            <p:cNvPr id="11" name="Wolkvormige toelichting 10">
              <a:extLst>
                <a:ext uri="{FF2B5EF4-FFF2-40B4-BE49-F238E27FC236}">
                  <a16:creationId xmlns:a16="http://schemas.microsoft.com/office/drawing/2014/main" id="{CD18D3FD-17B2-F340-8C8E-122E0B53242C}"/>
                </a:ext>
              </a:extLst>
            </p:cNvPr>
            <p:cNvSpPr/>
            <p:nvPr/>
          </p:nvSpPr>
          <p:spPr bwMode="auto">
            <a:xfrm>
              <a:off x="2628319" y="2042721"/>
              <a:ext cx="2448272" cy="1716733"/>
            </a:xfrm>
            <a:prstGeom prst="cloudCallout">
              <a:avLst>
                <a:gd name="adj1" fmla="val -69149"/>
                <a:gd name="adj2" fmla="val 39012"/>
              </a:avLst>
            </a:prstGeom>
            <a:solidFill>
              <a:srgbClr val="92D050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None/>
                <a:tabLst/>
              </a:pPr>
              <a:r>
                <a:rPr lang="en-GB" sz="2000" dirty="0">
                  <a:solidFill>
                    <a:schemeClr val="tx1"/>
                  </a:solidFill>
                  <a:cs typeface="Times New Roman" pitchFamily="-96" charset="0"/>
                </a:rPr>
                <a:t>How many Lecturers with WBE</a:t>
              </a:r>
              <a:endParaRPr kumimoji="0" lang="en-GB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-96" charset="0"/>
              </a:endParaRPr>
            </a:p>
          </p:txBody>
        </p:sp>
        <p:pic>
          <p:nvPicPr>
            <p:cNvPr id="12" name="Afbeelding 11">
              <a:extLst>
                <a:ext uri="{FF2B5EF4-FFF2-40B4-BE49-F238E27FC236}">
                  <a16:creationId xmlns:a16="http://schemas.microsoft.com/office/drawing/2014/main" id="{61C09FD6-28B9-F04B-8CF1-6DD2A5593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5639" y="3909020"/>
              <a:ext cx="2951617" cy="24159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6809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C0CC013B-7DBE-7242-B81A-7D7A9F8FB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288" y="1684437"/>
            <a:ext cx="3376712" cy="41813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A7B7BB5-FF6D-0E46-B8E3-EBD5E81C7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needs management?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123DD2-D638-B84B-8D3C-BB8C73DE0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ZA" dirty="0"/>
              <a:t>Business Processes and Roles – </a:t>
            </a:r>
            <a:br>
              <a:rPr lang="en-ZA" dirty="0"/>
            </a:br>
            <a:r>
              <a:rPr lang="en-ZA" dirty="0"/>
              <a:t>DHET and Colleges</a:t>
            </a:r>
            <a:endParaRPr lang="nl-NL" dirty="0"/>
          </a:p>
          <a:p>
            <a:pPr lvl="0"/>
            <a:r>
              <a:rPr lang="en-ZA" dirty="0"/>
              <a:t>Definitions &amp; Rules</a:t>
            </a:r>
            <a:endParaRPr lang="nl-NL" dirty="0"/>
          </a:p>
          <a:p>
            <a:pPr lvl="0"/>
            <a:r>
              <a:rPr lang="en-ZA" dirty="0"/>
              <a:t>Succession Planning</a:t>
            </a:r>
            <a:endParaRPr lang="nl-NL" dirty="0"/>
          </a:p>
          <a:p>
            <a:pPr lvl="0"/>
            <a:r>
              <a:rPr lang="en-ZA" dirty="0"/>
              <a:t>Fragmented data collection</a:t>
            </a:r>
            <a:endParaRPr lang="nl-NL" dirty="0"/>
          </a:p>
          <a:p>
            <a:r>
              <a:rPr lang="en-ZA" dirty="0"/>
              <a:t>Data access</a:t>
            </a:r>
            <a:r>
              <a:rPr lang="nl-NL" dirty="0"/>
              <a:t> </a:t>
            </a:r>
          </a:p>
          <a:p>
            <a:r>
              <a:rPr lang="nl-NL" dirty="0"/>
              <a:t>……..</a:t>
            </a:r>
          </a:p>
          <a:p>
            <a:r>
              <a:rPr lang="nl-NL" dirty="0"/>
              <a:t>….</a:t>
            </a:r>
          </a:p>
          <a:p>
            <a:r>
              <a:rPr lang="nl-NL" dirty="0"/>
              <a:t>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298709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hthoek 30">
            <a:extLst>
              <a:ext uri="{FF2B5EF4-FFF2-40B4-BE49-F238E27FC236}">
                <a16:creationId xmlns:a16="http://schemas.microsoft.com/office/drawing/2014/main" id="{9495D4C3-2644-EC4D-AA99-4AD1EFF30751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32" name="Wolkvormige toelichting 31">
            <a:extLst>
              <a:ext uri="{FF2B5EF4-FFF2-40B4-BE49-F238E27FC236}">
                <a16:creationId xmlns:a16="http://schemas.microsoft.com/office/drawing/2014/main" id="{DA3E21A9-A7D3-F440-B002-70B8049361FC}"/>
              </a:ext>
            </a:extLst>
          </p:cNvPr>
          <p:cNvSpPr/>
          <p:nvPr/>
        </p:nvSpPr>
        <p:spPr bwMode="auto">
          <a:xfrm>
            <a:off x="691759" y="117158"/>
            <a:ext cx="2448272" cy="1716733"/>
          </a:xfrm>
          <a:prstGeom prst="cloudCallout">
            <a:avLst>
              <a:gd name="adj1" fmla="val -40337"/>
              <a:gd name="adj2" fmla="val 105973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None/>
              <a:tabLst/>
            </a:pPr>
            <a:r>
              <a:rPr lang="en-GB" sz="2000" dirty="0">
                <a:solidFill>
                  <a:schemeClr val="tx1"/>
                </a:solidFill>
                <a:cs typeface="Times New Roman" pitchFamily="-96" charset="0"/>
              </a:rPr>
              <a:t>we need to know how many …..</a:t>
            </a:r>
            <a:endParaRPr kumimoji="0" lang="en-GB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-96" charset="0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56DD27D6-B876-3D45-B63F-195ACAD81862}"/>
              </a:ext>
            </a:extLst>
          </p:cNvPr>
          <p:cNvSpPr/>
          <p:nvPr/>
        </p:nvSpPr>
        <p:spPr bwMode="auto">
          <a:xfrm>
            <a:off x="4714578" y="215709"/>
            <a:ext cx="2088232" cy="18308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A5D76C63-3BB6-0043-8D30-CE61A6706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8778" y="215709"/>
            <a:ext cx="2088232" cy="1629544"/>
          </a:xfrm>
        </p:spPr>
        <p:txBody>
          <a:bodyPr/>
          <a:lstStyle/>
          <a:p>
            <a:pPr marL="0" lvl="0" indent="0">
              <a:buNone/>
            </a:pPr>
            <a:r>
              <a:rPr lang="en-ZA" sz="1300" dirty="0"/>
              <a:t>DHET</a:t>
            </a:r>
          </a:p>
          <a:p>
            <a:pPr lvl="0"/>
            <a:r>
              <a:rPr lang="en-ZA" sz="1300" dirty="0"/>
              <a:t>Do we have that information?</a:t>
            </a:r>
          </a:p>
          <a:p>
            <a:pPr lvl="0"/>
            <a:r>
              <a:rPr lang="en-ZA" sz="1300" dirty="0"/>
              <a:t>Can we get that information?</a:t>
            </a:r>
          </a:p>
          <a:p>
            <a:pPr lvl="0"/>
            <a:r>
              <a:rPr lang="en-ZA" sz="1300" dirty="0"/>
              <a:t>Do colleges have that information?</a:t>
            </a:r>
          </a:p>
          <a:p>
            <a:pPr lvl="0"/>
            <a:r>
              <a:rPr lang="en-ZA" sz="1300" dirty="0"/>
              <a:t>Shall we ask?</a:t>
            </a: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CF0F13C8-FD02-A74A-87B0-E0F3FEBC6E88}"/>
              </a:ext>
            </a:extLst>
          </p:cNvPr>
          <p:cNvGrpSpPr/>
          <p:nvPr/>
        </p:nvGrpSpPr>
        <p:grpSpPr>
          <a:xfrm>
            <a:off x="2306992" y="1052736"/>
            <a:ext cx="2088232" cy="1008112"/>
            <a:chOff x="2306992" y="1052736"/>
            <a:chExt cx="2088232" cy="1008112"/>
          </a:xfrm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92509E2A-CA34-3B43-BE3C-4B72BEB76646}"/>
                </a:ext>
              </a:extLst>
            </p:cNvPr>
            <p:cNvSpPr/>
            <p:nvPr/>
          </p:nvSpPr>
          <p:spPr bwMode="auto">
            <a:xfrm>
              <a:off x="2306992" y="1052736"/>
              <a:ext cx="2088232" cy="100811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15" name="Tijdelijke aanduiding voor inhoud 2">
              <a:extLst>
                <a:ext uri="{FF2B5EF4-FFF2-40B4-BE49-F238E27FC236}">
                  <a16:creationId xmlns:a16="http://schemas.microsoft.com/office/drawing/2014/main" id="{164D3F67-3CCF-B24F-9D38-7963AA2DB22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92755" y="1127063"/>
              <a:ext cx="1623424" cy="933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200" kern="0" dirty="0"/>
                <a:t>Consult the Partners:</a:t>
              </a:r>
            </a:p>
            <a:p>
              <a:pPr>
                <a:lnSpc>
                  <a:spcPct val="100000"/>
                </a:lnSpc>
              </a:pPr>
              <a:r>
                <a:rPr lang="en-ZA" sz="1200" kern="0" dirty="0"/>
                <a:t>Do you have this</a:t>
              </a:r>
            </a:p>
            <a:p>
              <a:pPr>
                <a:lnSpc>
                  <a:spcPct val="100000"/>
                </a:lnSpc>
              </a:pPr>
              <a:r>
                <a:rPr lang="en-ZA" sz="1200" kern="0" dirty="0"/>
                <a:t>Does the BMS provide this?</a:t>
              </a:r>
            </a:p>
          </p:txBody>
        </p:sp>
      </p:grpSp>
      <p:grpSp>
        <p:nvGrpSpPr>
          <p:cNvPr id="29" name="Groep 28">
            <a:extLst>
              <a:ext uri="{FF2B5EF4-FFF2-40B4-BE49-F238E27FC236}">
                <a16:creationId xmlns:a16="http://schemas.microsoft.com/office/drawing/2014/main" id="{1B779157-79B1-E844-8EB1-D39B5B202881}"/>
              </a:ext>
            </a:extLst>
          </p:cNvPr>
          <p:cNvGrpSpPr/>
          <p:nvPr/>
        </p:nvGrpSpPr>
        <p:grpSpPr>
          <a:xfrm>
            <a:off x="4706848" y="2276872"/>
            <a:ext cx="2130162" cy="659986"/>
            <a:chOff x="4706848" y="2276872"/>
            <a:chExt cx="2130162" cy="659986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B4CF6236-50D3-C443-A9FC-4C2092067212}"/>
                </a:ext>
              </a:extLst>
            </p:cNvPr>
            <p:cNvSpPr/>
            <p:nvPr/>
          </p:nvSpPr>
          <p:spPr bwMode="auto">
            <a:xfrm>
              <a:off x="4706848" y="2276872"/>
              <a:ext cx="2088232" cy="65998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16" name="Tijdelijke aanduiding voor inhoud 2">
              <a:extLst>
                <a:ext uri="{FF2B5EF4-FFF2-40B4-BE49-F238E27FC236}">
                  <a16:creationId xmlns:a16="http://schemas.microsoft.com/office/drawing/2014/main" id="{5F623544-5E56-4F4F-A433-63333138B1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8778" y="2363606"/>
              <a:ext cx="2088232" cy="573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300" kern="0" dirty="0"/>
                <a:t>DHET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Communicate Plans</a:t>
              </a:r>
            </a:p>
          </p:txBody>
        </p: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7B275DBD-9325-2D44-B4F8-E55E4F74F2F7}"/>
              </a:ext>
            </a:extLst>
          </p:cNvPr>
          <p:cNvGrpSpPr/>
          <p:nvPr/>
        </p:nvGrpSpPr>
        <p:grpSpPr>
          <a:xfrm>
            <a:off x="4706523" y="3099006"/>
            <a:ext cx="2130487" cy="1482121"/>
            <a:chOff x="4706523" y="3099006"/>
            <a:chExt cx="2130487" cy="1482121"/>
          </a:xfrm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70AA8189-8DE1-544C-9754-79399DFFAF5E}"/>
                </a:ext>
              </a:extLst>
            </p:cNvPr>
            <p:cNvSpPr/>
            <p:nvPr/>
          </p:nvSpPr>
          <p:spPr bwMode="auto">
            <a:xfrm>
              <a:off x="4706523" y="3099006"/>
              <a:ext cx="2088232" cy="148212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19" name="Tijdelijke aanduiding voor inhoud 2">
              <a:extLst>
                <a:ext uri="{FF2B5EF4-FFF2-40B4-BE49-F238E27FC236}">
                  <a16:creationId xmlns:a16="http://schemas.microsoft.com/office/drawing/2014/main" id="{186CCBFB-8391-F448-80CD-68C5C8034E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8778" y="3103740"/>
              <a:ext cx="2088232" cy="1176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300" kern="0" dirty="0"/>
                <a:t>DHET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TVETMIS files specs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TVETMIS database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TVETMIS Eduktiv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TVETMIS Access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Support</a:t>
              </a:r>
            </a:p>
            <a:p>
              <a:pPr>
                <a:lnSpc>
                  <a:spcPct val="100000"/>
                </a:lnSpc>
              </a:pPr>
              <a:endParaRPr lang="en-ZA" sz="1300" kern="0" dirty="0"/>
            </a:p>
          </p:txBody>
        </p:sp>
      </p:grpSp>
      <p:grpSp>
        <p:nvGrpSpPr>
          <p:cNvPr id="25" name="Groep 24">
            <a:extLst>
              <a:ext uri="{FF2B5EF4-FFF2-40B4-BE49-F238E27FC236}">
                <a16:creationId xmlns:a16="http://schemas.microsoft.com/office/drawing/2014/main" id="{CD334F53-2BDE-A941-9C3F-D3B48FADFB2A}"/>
              </a:ext>
            </a:extLst>
          </p:cNvPr>
          <p:cNvGrpSpPr/>
          <p:nvPr/>
        </p:nvGrpSpPr>
        <p:grpSpPr>
          <a:xfrm>
            <a:off x="2306992" y="2276872"/>
            <a:ext cx="2275597" cy="2160240"/>
            <a:chOff x="2306992" y="2276872"/>
            <a:chExt cx="2275597" cy="2160240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D14ABB8-342E-064A-A9B1-3DC3B627D491}"/>
                </a:ext>
              </a:extLst>
            </p:cNvPr>
            <p:cNvSpPr/>
            <p:nvPr/>
          </p:nvSpPr>
          <p:spPr bwMode="auto">
            <a:xfrm>
              <a:off x="2306992" y="2276872"/>
              <a:ext cx="2088232" cy="216024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20" name="Tijdelijke aanduiding voor inhoud 2">
              <a:extLst>
                <a:ext uri="{FF2B5EF4-FFF2-40B4-BE49-F238E27FC236}">
                  <a16:creationId xmlns:a16="http://schemas.microsoft.com/office/drawing/2014/main" id="{2398B27B-FDE4-DA49-8912-9A605ADF33D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94357" y="2363606"/>
              <a:ext cx="2088232" cy="1176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300" kern="0" dirty="0"/>
                <a:t>College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Data captured? (organisation, BMS system, people)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Ready for submission (trained, succession, technical, data)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Vendor tools</a:t>
              </a:r>
            </a:p>
            <a:p>
              <a:pPr>
                <a:lnSpc>
                  <a:spcPct val="100000"/>
                </a:lnSpc>
              </a:pPr>
              <a:endParaRPr lang="en-ZA" sz="1300" kern="0" dirty="0"/>
            </a:p>
          </p:txBody>
        </p:sp>
      </p:grpSp>
      <p:grpSp>
        <p:nvGrpSpPr>
          <p:cNvPr id="27" name="Groep 26">
            <a:extLst>
              <a:ext uri="{FF2B5EF4-FFF2-40B4-BE49-F238E27FC236}">
                <a16:creationId xmlns:a16="http://schemas.microsoft.com/office/drawing/2014/main" id="{B15C460B-A519-FE42-8369-A287286848C5}"/>
              </a:ext>
            </a:extLst>
          </p:cNvPr>
          <p:cNvGrpSpPr/>
          <p:nvPr/>
        </p:nvGrpSpPr>
        <p:grpSpPr>
          <a:xfrm>
            <a:off x="4716016" y="4797152"/>
            <a:ext cx="2120994" cy="792088"/>
            <a:chOff x="4716016" y="4797152"/>
            <a:chExt cx="2120994" cy="792088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8EEC9D86-773E-674F-A770-56176EF6F83E}"/>
                </a:ext>
              </a:extLst>
            </p:cNvPr>
            <p:cNvSpPr/>
            <p:nvPr/>
          </p:nvSpPr>
          <p:spPr bwMode="auto">
            <a:xfrm>
              <a:off x="4716016" y="4797152"/>
              <a:ext cx="2088232" cy="7920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21" name="Tijdelijke aanduiding voor inhoud 2">
              <a:extLst>
                <a:ext uri="{FF2B5EF4-FFF2-40B4-BE49-F238E27FC236}">
                  <a16:creationId xmlns:a16="http://schemas.microsoft.com/office/drawing/2014/main" id="{E0A884B4-508B-5C46-BA94-61E90D7473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8778" y="4864089"/>
              <a:ext cx="2088232" cy="573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300" kern="0" dirty="0"/>
                <a:t>DHET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Request for submission</a:t>
              </a:r>
            </a:p>
          </p:txBody>
        </p:sp>
      </p:grpSp>
      <p:grpSp>
        <p:nvGrpSpPr>
          <p:cNvPr id="28" name="Groep 27">
            <a:extLst>
              <a:ext uri="{FF2B5EF4-FFF2-40B4-BE49-F238E27FC236}">
                <a16:creationId xmlns:a16="http://schemas.microsoft.com/office/drawing/2014/main" id="{FE837ED5-FFD6-2840-97C0-8C587C226E17}"/>
              </a:ext>
            </a:extLst>
          </p:cNvPr>
          <p:cNvGrpSpPr/>
          <p:nvPr/>
        </p:nvGrpSpPr>
        <p:grpSpPr>
          <a:xfrm>
            <a:off x="2316931" y="5248801"/>
            <a:ext cx="2131652" cy="916503"/>
            <a:chOff x="2316931" y="5248801"/>
            <a:chExt cx="2131652" cy="916503"/>
          </a:xfrm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6C32AFBD-F1E1-B744-942B-86DE23AB5016}"/>
                </a:ext>
              </a:extLst>
            </p:cNvPr>
            <p:cNvSpPr/>
            <p:nvPr/>
          </p:nvSpPr>
          <p:spPr bwMode="auto">
            <a:xfrm>
              <a:off x="2316931" y="5248801"/>
              <a:ext cx="2088232" cy="91650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22" name="Tijdelijke aanduiding voor inhoud 2">
              <a:extLst>
                <a:ext uri="{FF2B5EF4-FFF2-40B4-BE49-F238E27FC236}">
                  <a16:creationId xmlns:a16="http://schemas.microsoft.com/office/drawing/2014/main" id="{BF480FC6-9249-4A41-BB38-3492735117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0351" y="5448036"/>
              <a:ext cx="2088232" cy="573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300" kern="0" dirty="0"/>
                <a:t>College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Submission</a:t>
              </a:r>
            </a:p>
          </p:txBody>
        </p:sp>
      </p:grpSp>
      <p:grpSp>
        <p:nvGrpSpPr>
          <p:cNvPr id="30" name="Groep 29">
            <a:extLst>
              <a:ext uri="{FF2B5EF4-FFF2-40B4-BE49-F238E27FC236}">
                <a16:creationId xmlns:a16="http://schemas.microsoft.com/office/drawing/2014/main" id="{39BA6350-0B3B-9F48-9360-A6A88A2411EC}"/>
              </a:ext>
            </a:extLst>
          </p:cNvPr>
          <p:cNvGrpSpPr/>
          <p:nvPr/>
        </p:nvGrpSpPr>
        <p:grpSpPr>
          <a:xfrm>
            <a:off x="4716016" y="6021288"/>
            <a:ext cx="2120994" cy="792088"/>
            <a:chOff x="4716016" y="6021288"/>
            <a:chExt cx="2120994" cy="792088"/>
          </a:xfrm>
        </p:grpSpPr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B4C1C9E0-B7DC-2043-9EE4-97D0B40B51EF}"/>
                </a:ext>
              </a:extLst>
            </p:cNvPr>
            <p:cNvSpPr/>
            <p:nvPr/>
          </p:nvSpPr>
          <p:spPr bwMode="auto">
            <a:xfrm>
              <a:off x="4716016" y="6021288"/>
              <a:ext cx="2088232" cy="792088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30000"/>
                </a:spcBef>
                <a:spcAft>
                  <a:spcPct val="30000"/>
                </a:spcAft>
                <a:buClrTx/>
                <a:buSzTx/>
                <a:buFontTx/>
                <a:buChar char="–"/>
                <a:tabLst/>
              </a:pPr>
              <a:endParaRPr kumimoji="0" lang="en-GB" sz="1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Times New Roman" pitchFamily="-96" charset="0"/>
              </a:endParaRPr>
            </a:p>
          </p:txBody>
        </p:sp>
        <p:sp>
          <p:nvSpPr>
            <p:cNvPr id="23" name="Tijdelijke aanduiding voor inhoud 2">
              <a:extLst>
                <a:ext uri="{FF2B5EF4-FFF2-40B4-BE49-F238E27FC236}">
                  <a16:creationId xmlns:a16="http://schemas.microsoft.com/office/drawing/2014/main" id="{5469CA60-998F-5D4D-8319-120157F00E9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8778" y="6130706"/>
              <a:ext cx="2088232" cy="573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234950" indent="-2349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SzPct val="75000"/>
                <a:buFont typeface="Wingdings" charset="2"/>
                <a:buChar char="n"/>
                <a:defRPr sz="2800" b="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1pPr>
              <a:lvl2pPr marL="574675" indent="-22542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•"/>
                <a:defRPr sz="16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–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B7207"/>
                </a:buClr>
                <a:buChar char="»"/>
                <a:defRPr sz="2000">
                  <a:solidFill>
                    <a:schemeClr val="tx1"/>
                  </a:solidFill>
                  <a:latin typeface="Calibri"/>
                  <a:ea typeface="Times New Roman" charset="0"/>
                  <a:cs typeface="Calibri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Wingdings" charset="2"/>
                <a:buNone/>
              </a:pPr>
              <a:r>
                <a:rPr lang="en-ZA" sz="1300" kern="0" dirty="0"/>
                <a:t>DHET</a:t>
              </a:r>
            </a:p>
            <a:p>
              <a:pPr>
                <a:lnSpc>
                  <a:spcPct val="100000"/>
                </a:lnSpc>
              </a:pPr>
              <a:r>
                <a:rPr lang="en-ZA" sz="1300" kern="0" dirty="0"/>
                <a:t>Report information</a:t>
              </a:r>
            </a:p>
          </p:txBody>
        </p:sp>
      </p:grpSp>
      <p:sp>
        <p:nvSpPr>
          <p:cNvPr id="33" name="Rechthoek 32">
            <a:extLst>
              <a:ext uri="{FF2B5EF4-FFF2-40B4-BE49-F238E27FC236}">
                <a16:creationId xmlns:a16="http://schemas.microsoft.com/office/drawing/2014/main" id="{3F7E6C46-8793-8F48-8D96-44A0C3FE2870}"/>
              </a:ext>
            </a:extLst>
          </p:cNvPr>
          <p:cNvSpPr/>
          <p:nvPr/>
        </p:nvSpPr>
        <p:spPr bwMode="auto">
          <a:xfrm>
            <a:off x="251520" y="86733"/>
            <a:ext cx="4197063" cy="19888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7394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9DE4700D-4005-7F44-9419-0DC506A70416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51E1E613-0153-864A-B12E-5F7A4D0DF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154" y="0"/>
            <a:ext cx="4933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424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9DE4700D-4005-7F44-9419-0DC506A70416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51E1E613-0153-864A-B12E-5F7A4D0DF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44" y="0"/>
            <a:ext cx="7229312" cy="1004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028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9DE4700D-4005-7F44-9419-0DC506A70416}"/>
              </a:ext>
            </a:extLst>
          </p:cNvPr>
          <p:cNvSpPr/>
          <p:nvPr/>
        </p:nvSpPr>
        <p:spPr bwMode="auto">
          <a:xfrm>
            <a:off x="0" y="688"/>
            <a:ext cx="9144000" cy="68573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Tx/>
              <a:buSzTx/>
              <a:buFontTx/>
              <a:buChar char="–"/>
              <a:tabLst/>
            </a:pPr>
            <a:endParaRPr kumimoji="0" lang="en-GB" sz="12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Times New Roman" pitchFamily="-96" charset="0"/>
            </a:endParaRP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51E1E613-0153-864A-B12E-5F7A4D0DF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6198386"/>
            <a:ext cx="6699891" cy="931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039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30000"/>
          </a:spcAft>
          <a:buClrTx/>
          <a:buSzTx/>
          <a:buFontTx/>
          <a:buChar char="–"/>
          <a:tabLst/>
          <a:defRPr kumimoji="0" lang="nl-NL" sz="1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cs typeface="Times New Roman" pitchFamily="-9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30000"/>
          </a:spcAft>
          <a:buClrTx/>
          <a:buSzTx/>
          <a:buFontTx/>
          <a:buChar char="–"/>
          <a:tabLst/>
          <a:defRPr kumimoji="0" lang="nl-NL" sz="12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  <a:cs typeface="Times New Roman" pitchFamily="-9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31321</TotalTime>
  <Words>348</Words>
  <Application>Microsoft Macintosh PowerPoint</Application>
  <PresentationFormat>Diavoorstelling (4:3)</PresentationFormat>
  <Paragraphs>109</Paragraphs>
  <Slides>17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Default Design</vt:lpstr>
      <vt:lpstr>Managing TVETMIS  </vt:lpstr>
      <vt:lpstr>“managing TVETMIS”</vt:lpstr>
      <vt:lpstr>TVETMIS submission as we know it</vt:lpstr>
      <vt:lpstr>PowerPoint-presentatie</vt:lpstr>
      <vt:lpstr>What needs management?</vt:lpstr>
      <vt:lpstr>PowerPoint-presentatie</vt:lpstr>
      <vt:lpstr>PowerPoint-presentatie</vt:lpstr>
      <vt:lpstr>PowerPoint-presentatie</vt:lpstr>
      <vt:lpstr>PowerPoint-presentatie</vt:lpstr>
      <vt:lpstr>What/Who needs management from College perspective?</vt:lpstr>
      <vt:lpstr>PowerPoint-presentatie</vt:lpstr>
      <vt:lpstr>PowerPoint-presentatie</vt:lpstr>
      <vt:lpstr>PowerPoint-presentatie</vt:lpstr>
      <vt:lpstr>Using TVETMIS</vt:lpstr>
      <vt:lpstr>Using TVETMIS: Who</vt:lpstr>
      <vt:lpstr>Using TVETMIS: What?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Andries Bottema</dc:creator>
  <cp:lastModifiedBy>Andries Bottema</cp:lastModifiedBy>
  <cp:revision>680</cp:revision>
  <cp:lastPrinted>2015-11-23T08:36:21Z</cp:lastPrinted>
  <dcterms:created xsi:type="dcterms:W3CDTF">2011-05-15T14:19:40Z</dcterms:created>
  <dcterms:modified xsi:type="dcterms:W3CDTF">2019-03-19T12:57:36Z</dcterms:modified>
</cp:coreProperties>
</file>