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 id="265" r:id="rId10"/>
    <p:sldId id="267" r:id="rId11"/>
    <p:sldId id="268" r:id="rId12"/>
    <p:sldId id="266" r:id="rId13"/>
    <p:sldId id="269" r:id="rId14"/>
    <p:sldId id="270" r:id="rId15"/>
    <p:sldId id="271" r:id="rId16"/>
    <p:sldId id="272"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65" d="100"/>
          <a:sy n="65" d="100"/>
        </p:scale>
        <p:origin x="1250"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09BB02-8836-4307-907C-18DCB41E389A}" type="doc">
      <dgm:prSet loTypeId="urn:microsoft.com/office/officeart/2005/8/layout/cycle3" loCatId="cycle" qsTypeId="urn:microsoft.com/office/officeart/2005/8/quickstyle/simple5" qsCatId="simple" csTypeId="urn:microsoft.com/office/officeart/2005/8/colors/accent0_2" csCatId="mainScheme" phldr="1"/>
      <dgm:spPr/>
      <dgm:t>
        <a:bodyPr/>
        <a:lstStyle/>
        <a:p>
          <a:endParaRPr lang="en-ZA"/>
        </a:p>
      </dgm:t>
    </dgm:pt>
    <dgm:pt modelId="{9B984F66-0B9F-433E-9C30-5AF231EB89F4}">
      <dgm:prSet phldrT="[Text]" custT="1"/>
      <dgm:spPr>
        <a:xfrm>
          <a:off x="3285840" y="1015"/>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ZA" sz="1100" b="1">
              <a:solidFill>
                <a:srgbClr val="1F497D">
                  <a:hueOff val="0"/>
                  <a:satOff val="0"/>
                  <a:lumOff val="0"/>
                  <a:alphaOff val="0"/>
                </a:srgbClr>
              </a:solidFill>
              <a:latin typeface="Arial Narrow" panose="020B0606020202030204" pitchFamily="34" charset="0"/>
              <a:ea typeface="+mn-ea"/>
              <a:cs typeface="+mn-cs"/>
            </a:rPr>
            <a:t>1. MARKETING, COMMUNICATION &amp; MANAGING ENQUIRIES</a:t>
          </a:r>
        </a:p>
      </dgm:t>
    </dgm:pt>
    <dgm:pt modelId="{46D80A5A-F1B8-44D2-9E63-1D87CC2E608B}" type="parTrans" cxnId="{C43DA734-9328-4853-8865-DD52C5B473F9}">
      <dgm:prSet/>
      <dgm:spPr/>
      <dgm:t>
        <a:bodyPr/>
        <a:lstStyle/>
        <a:p>
          <a:endParaRPr lang="en-ZA"/>
        </a:p>
      </dgm:t>
    </dgm:pt>
    <dgm:pt modelId="{99BB6646-48F3-4689-B9D9-29423AC98946}" type="sibTrans" cxnId="{C43DA734-9328-4853-8865-DD52C5B473F9}">
      <dgm:prSet/>
      <dgm:spPr>
        <a:xfrm>
          <a:off x="1886306" y="-4498"/>
          <a:ext cx="4514906" cy="4514906"/>
        </a:xfrm>
        <a:prstGeom prst="circularArrow">
          <a:avLst>
            <a:gd name="adj1" fmla="val 5274"/>
            <a:gd name="adj2" fmla="val 312630"/>
            <a:gd name="adj3" fmla="val 14228845"/>
            <a:gd name="adj4" fmla="val 17126601"/>
            <a:gd name="adj5" fmla="val 5477"/>
          </a:avLst>
        </a:prstGeom>
        <a:solidFill>
          <a:srgbClr val="1F497D">
            <a:tint val="40000"/>
            <a:hueOff val="0"/>
            <a:satOff val="0"/>
            <a:lumOff val="0"/>
            <a:alphaOff val="0"/>
          </a:srgbClr>
        </a:solidFill>
        <a:ln>
          <a:noFill/>
        </a:ln>
        <a:effectLst>
          <a:outerShdw blurRad="40000" dist="23000" dir="5400000" rotWithShape="0">
            <a:srgbClr val="000000">
              <a:alpha val="35000"/>
            </a:srgbClr>
          </a:outerShdw>
        </a:effectLst>
      </dgm:spPr>
      <dgm:t>
        <a:bodyPr/>
        <a:lstStyle/>
        <a:p>
          <a:endParaRPr lang="en-ZA" b="1">
            <a:solidFill>
              <a:sysClr val="windowText" lastClr="000000"/>
            </a:solidFill>
          </a:endParaRPr>
        </a:p>
      </dgm:t>
    </dgm:pt>
    <dgm:pt modelId="{9AEABD7F-2A2B-44DD-9E3D-2535EFBF52DB}">
      <dgm:prSet phldrT="[Text]" custT="1"/>
      <dgm:spPr>
        <a:xfrm>
          <a:off x="4872056" y="916823"/>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ZA" sz="1050" b="1">
              <a:solidFill>
                <a:srgbClr val="1F497D">
                  <a:hueOff val="0"/>
                  <a:satOff val="0"/>
                  <a:lumOff val="0"/>
                  <a:alphaOff val="0"/>
                </a:srgbClr>
              </a:solidFill>
              <a:latin typeface="Arial Narrow" panose="020B0606020202030204" pitchFamily="34" charset="0"/>
              <a:ea typeface="+mn-ea"/>
              <a:cs typeface="+mn-cs"/>
            </a:rPr>
            <a:t>2. APPLICATION AND PROGRAMME ADVISORY SERVICES</a:t>
          </a:r>
        </a:p>
      </dgm:t>
    </dgm:pt>
    <dgm:pt modelId="{25A7B00F-4406-495A-B993-EAFD1A59B119}" type="parTrans" cxnId="{E3A991B0-39F7-424E-931D-3B1D7758079B}">
      <dgm:prSet/>
      <dgm:spPr/>
      <dgm:t>
        <a:bodyPr/>
        <a:lstStyle/>
        <a:p>
          <a:endParaRPr lang="en-ZA"/>
        </a:p>
      </dgm:t>
    </dgm:pt>
    <dgm:pt modelId="{9AF24CB4-D9BF-4D7A-8375-22AAFD5326EF}" type="sibTrans" cxnId="{E3A991B0-39F7-424E-931D-3B1D7758079B}">
      <dgm:prSet/>
      <dgm:spPr>
        <a:xfrm>
          <a:off x="760392" y="160394"/>
          <a:ext cx="3938283" cy="3938283"/>
        </a:xfrm>
      </dgm:spPr>
      <dgm:t>
        <a:bodyPr/>
        <a:lstStyle/>
        <a:p>
          <a:endParaRPr lang="en-ZA" b="1">
            <a:solidFill>
              <a:sysClr val="windowText" lastClr="000000"/>
            </a:solidFill>
          </a:endParaRPr>
        </a:p>
      </dgm:t>
    </dgm:pt>
    <dgm:pt modelId="{EB43D08B-DBF7-495F-AC9B-F40B8DC4DD59}">
      <dgm:prSet phldrT="[Text]" custT="1"/>
      <dgm:spPr>
        <a:xfrm>
          <a:off x="4881706" y="2894629"/>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ZA" sz="1050" b="1">
              <a:solidFill>
                <a:srgbClr val="1F497D">
                  <a:hueOff val="0"/>
                  <a:satOff val="0"/>
                  <a:lumOff val="0"/>
                  <a:alphaOff val="0"/>
                </a:srgbClr>
              </a:solidFill>
              <a:latin typeface="Arial Narrow" panose="020B0606020202030204" pitchFamily="34" charset="0"/>
              <a:ea typeface="+mn-ea"/>
              <a:cs typeface="+mn-cs"/>
            </a:rPr>
            <a:t>3. SELECTION &amp; ADMISSION</a:t>
          </a:r>
        </a:p>
      </dgm:t>
    </dgm:pt>
    <dgm:pt modelId="{D496D733-99F6-4A9C-B853-195F50DE66AB}" type="parTrans" cxnId="{A045CCDD-0CC2-4FEB-B58E-206FE180FF56}">
      <dgm:prSet/>
      <dgm:spPr/>
      <dgm:t>
        <a:bodyPr/>
        <a:lstStyle/>
        <a:p>
          <a:endParaRPr lang="en-ZA"/>
        </a:p>
      </dgm:t>
    </dgm:pt>
    <dgm:pt modelId="{23FF96C2-03C7-42B8-B2A9-F4568FD3CABA}" type="sibTrans" cxnId="{A045CCDD-0CC2-4FEB-B58E-206FE180FF56}">
      <dgm:prSet/>
      <dgm:spPr>
        <a:xfrm>
          <a:off x="1106017" y="380218"/>
          <a:ext cx="3938283" cy="3938283"/>
        </a:xfrm>
      </dgm:spPr>
      <dgm:t>
        <a:bodyPr/>
        <a:lstStyle/>
        <a:p>
          <a:endParaRPr lang="en-ZA" b="1">
            <a:solidFill>
              <a:sysClr val="windowText" lastClr="000000"/>
            </a:solidFill>
          </a:endParaRPr>
        </a:p>
      </dgm:t>
    </dgm:pt>
    <dgm:pt modelId="{1E2EC3D4-D8E6-4FA0-BF5B-017A63386016}">
      <dgm:prSet custT="1"/>
      <dgm:spPr>
        <a:xfrm>
          <a:off x="3256880" y="3665626"/>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ZA" sz="1050" b="1">
              <a:solidFill>
                <a:srgbClr val="1F497D">
                  <a:hueOff val="0"/>
                  <a:satOff val="0"/>
                  <a:lumOff val="0"/>
                  <a:alphaOff val="0"/>
                </a:srgbClr>
              </a:solidFill>
              <a:latin typeface="Arial Narrow" panose="020B0606020202030204" pitchFamily="34" charset="0"/>
              <a:ea typeface="+mn-ea"/>
              <a:cs typeface="+mn-cs"/>
            </a:rPr>
            <a:t>4. REGISTRATION</a:t>
          </a:r>
        </a:p>
      </dgm:t>
    </dgm:pt>
    <dgm:pt modelId="{2AF177B5-F124-401D-ACC0-B4AA025E0602}" type="parTrans" cxnId="{4ADD0E81-B7C1-4663-921F-823E8D278E1C}">
      <dgm:prSet/>
      <dgm:spPr/>
      <dgm:t>
        <a:bodyPr/>
        <a:lstStyle/>
        <a:p>
          <a:endParaRPr lang="en-ZA"/>
        </a:p>
      </dgm:t>
    </dgm:pt>
    <dgm:pt modelId="{DBF579D9-C35F-4FDD-97BC-9FC3AC5CE4A7}" type="sibTrans" cxnId="{4ADD0E81-B7C1-4663-921F-823E8D278E1C}">
      <dgm:prSet/>
      <dgm:spPr>
        <a:xfrm>
          <a:off x="1054152" y="480445"/>
          <a:ext cx="3938283" cy="3938283"/>
        </a:xfrm>
      </dgm:spPr>
      <dgm:t>
        <a:bodyPr/>
        <a:lstStyle/>
        <a:p>
          <a:endParaRPr lang="en-ZA" b="1">
            <a:solidFill>
              <a:sysClr val="windowText" lastClr="000000"/>
            </a:solidFill>
          </a:endParaRPr>
        </a:p>
      </dgm:t>
    </dgm:pt>
    <dgm:pt modelId="{9D45D582-AE32-4F78-85DA-1B6AD2331416}">
      <dgm:prSet custT="1"/>
      <dgm:spPr>
        <a:xfrm>
          <a:off x="1699623" y="916806"/>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lgn="ctr"/>
          <a:r>
            <a:rPr lang="en-ZA" sz="1050" b="1">
              <a:solidFill>
                <a:srgbClr val="1F497D">
                  <a:hueOff val="0"/>
                  <a:satOff val="0"/>
                  <a:lumOff val="0"/>
                  <a:alphaOff val="0"/>
                </a:srgbClr>
              </a:solidFill>
              <a:latin typeface="Arial Narrow" panose="020B0606020202030204" pitchFamily="34" charset="0"/>
              <a:ea typeface="+mn-ea"/>
              <a:cs typeface="+mn-cs"/>
            </a:rPr>
            <a:t>6. REPORTING OF ENROLMENT</a:t>
          </a:r>
        </a:p>
      </dgm:t>
    </dgm:pt>
    <dgm:pt modelId="{CD851592-3671-47EC-BEED-0E03D1EF42F8}" type="parTrans" cxnId="{6128E806-20B8-431D-A5EC-CD2BBF1E4D31}">
      <dgm:prSet/>
      <dgm:spPr/>
      <dgm:t>
        <a:bodyPr/>
        <a:lstStyle/>
        <a:p>
          <a:endParaRPr lang="en-ZA"/>
        </a:p>
      </dgm:t>
    </dgm:pt>
    <dgm:pt modelId="{EF5B33C1-5EDD-43C8-B810-E1DC970DB036}" type="sibTrans" cxnId="{6128E806-20B8-431D-A5EC-CD2BBF1E4D31}">
      <dgm:prSet/>
      <dgm:spPr>
        <a:xfrm>
          <a:off x="910943" y="486881"/>
          <a:ext cx="3938283" cy="3938283"/>
        </a:xfrm>
      </dgm:spPr>
      <dgm:t>
        <a:bodyPr/>
        <a:lstStyle/>
        <a:p>
          <a:endParaRPr lang="en-ZA" b="1">
            <a:solidFill>
              <a:sysClr val="windowText" lastClr="000000"/>
            </a:solidFill>
          </a:endParaRPr>
        </a:p>
      </dgm:t>
    </dgm:pt>
    <dgm:pt modelId="{67483236-09AA-4494-9228-E0BE0B522F18}">
      <dgm:prSet custT="1"/>
      <dgm:spPr>
        <a:xfrm>
          <a:off x="1670663" y="2749824"/>
          <a:ext cx="1715839" cy="85791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pPr algn="ctr"/>
          <a:r>
            <a:rPr lang="en-ZA" sz="1050" b="1">
              <a:solidFill>
                <a:srgbClr val="1F497D">
                  <a:hueOff val="0"/>
                  <a:satOff val="0"/>
                  <a:lumOff val="0"/>
                  <a:alphaOff val="0"/>
                </a:srgbClr>
              </a:solidFill>
              <a:latin typeface="Arial Narrow" panose="020B0606020202030204" pitchFamily="34" charset="0"/>
              <a:ea typeface="+mn-ea"/>
              <a:cs typeface="+mn-cs"/>
            </a:rPr>
            <a:t>5.  ENROLMENT MANAGEMENT</a:t>
          </a:r>
        </a:p>
      </dgm:t>
    </dgm:pt>
    <dgm:pt modelId="{CEC6BF55-CD0B-44FA-A7FA-99FD35BC16F1}" type="parTrans" cxnId="{82232541-B0DF-4548-BE52-46DC671F4D13}">
      <dgm:prSet/>
      <dgm:spPr/>
      <dgm:t>
        <a:bodyPr/>
        <a:lstStyle/>
        <a:p>
          <a:endParaRPr lang="en-ZA"/>
        </a:p>
      </dgm:t>
    </dgm:pt>
    <dgm:pt modelId="{6F8FDBAD-BF9D-4373-BBDF-FDE852928494}" type="sibTrans" cxnId="{82232541-B0DF-4548-BE52-46DC671F4D13}">
      <dgm:prSet/>
      <dgm:spPr>
        <a:xfrm>
          <a:off x="958720" y="-86101"/>
          <a:ext cx="3938283" cy="3938283"/>
        </a:xfrm>
      </dgm:spPr>
      <dgm:t>
        <a:bodyPr/>
        <a:lstStyle/>
        <a:p>
          <a:endParaRPr lang="en-ZA" b="1">
            <a:solidFill>
              <a:sysClr val="windowText" lastClr="000000"/>
            </a:solidFill>
          </a:endParaRPr>
        </a:p>
      </dgm:t>
    </dgm:pt>
    <dgm:pt modelId="{0AA4C892-A097-45A5-A46B-412788FB1860}" type="pres">
      <dgm:prSet presAssocID="{FC09BB02-8836-4307-907C-18DCB41E389A}" presName="Name0" presStyleCnt="0">
        <dgm:presLayoutVars>
          <dgm:dir/>
          <dgm:resizeHandles val="exact"/>
        </dgm:presLayoutVars>
      </dgm:prSet>
      <dgm:spPr/>
      <dgm:t>
        <a:bodyPr/>
        <a:lstStyle/>
        <a:p>
          <a:endParaRPr lang="en-ZA"/>
        </a:p>
      </dgm:t>
    </dgm:pt>
    <dgm:pt modelId="{9165DABB-DC71-4833-B108-983C32BF150A}" type="pres">
      <dgm:prSet presAssocID="{FC09BB02-8836-4307-907C-18DCB41E389A}" presName="cycle" presStyleCnt="0"/>
      <dgm:spPr/>
      <dgm:t>
        <a:bodyPr/>
        <a:lstStyle/>
        <a:p>
          <a:endParaRPr lang="en-ZA"/>
        </a:p>
      </dgm:t>
    </dgm:pt>
    <dgm:pt modelId="{0295E1A0-5B36-47D3-884B-4E182A6D86F4}" type="pres">
      <dgm:prSet presAssocID="{9B984F66-0B9F-433E-9C30-5AF231EB89F4}" presName="nodeFirstNode" presStyleLbl="node1" presStyleIdx="0" presStyleCnt="6" custRadScaleRad="100089" custRadScaleInc="1760">
        <dgm:presLayoutVars>
          <dgm:bulletEnabled val="1"/>
        </dgm:presLayoutVars>
      </dgm:prSet>
      <dgm:spPr/>
      <dgm:t>
        <a:bodyPr/>
        <a:lstStyle/>
        <a:p>
          <a:endParaRPr lang="en-ZA"/>
        </a:p>
      </dgm:t>
    </dgm:pt>
    <dgm:pt modelId="{953EEAE0-41FD-4316-B1C8-3C4197B9D8BE}" type="pres">
      <dgm:prSet presAssocID="{99BB6646-48F3-4689-B9D9-29423AC98946}" presName="sibTransFirstNode" presStyleLbl="bgShp" presStyleIdx="0" presStyleCnt="1" custScaleX="121882"/>
      <dgm:spPr/>
      <dgm:t>
        <a:bodyPr/>
        <a:lstStyle/>
        <a:p>
          <a:endParaRPr lang="en-ZA"/>
        </a:p>
      </dgm:t>
    </dgm:pt>
    <dgm:pt modelId="{D4610434-E499-42EB-A406-A2C6CF7EFDC4}" type="pres">
      <dgm:prSet presAssocID="{9AEABD7F-2A2B-44DD-9E3D-2535EFBF52DB}" presName="nodeFollowingNodes" presStyleLbl="node1" presStyleIdx="1" presStyleCnt="6" custRadScaleRad="101410" custRadScaleInc="796">
        <dgm:presLayoutVars>
          <dgm:bulletEnabled val="1"/>
        </dgm:presLayoutVars>
      </dgm:prSet>
      <dgm:spPr/>
      <dgm:t>
        <a:bodyPr/>
        <a:lstStyle/>
        <a:p>
          <a:endParaRPr lang="en-ZA"/>
        </a:p>
      </dgm:t>
    </dgm:pt>
    <dgm:pt modelId="{E1FEE57B-26A6-4EA2-B943-EA736F78F876}" type="pres">
      <dgm:prSet presAssocID="{EB43D08B-DBF7-495F-AC9B-F40B8DC4DD59}" presName="nodeFollowingNodes" presStyleLbl="node1" presStyleIdx="2" presStyleCnt="6" custRadScaleRad="105937" custRadScaleInc="6095">
        <dgm:presLayoutVars>
          <dgm:bulletEnabled val="1"/>
        </dgm:presLayoutVars>
      </dgm:prSet>
      <dgm:spPr/>
      <dgm:t>
        <a:bodyPr/>
        <a:lstStyle/>
        <a:p>
          <a:endParaRPr lang="en-ZA"/>
        </a:p>
      </dgm:t>
    </dgm:pt>
    <dgm:pt modelId="{03AF354B-5DD4-4451-BDA2-CE02F3EEA795}" type="pres">
      <dgm:prSet presAssocID="{1E2EC3D4-D8E6-4FA0-BF5B-017A63386016}" presName="nodeFollowingNodes" presStyleLbl="node1" presStyleIdx="3" presStyleCnt="6">
        <dgm:presLayoutVars>
          <dgm:bulletEnabled val="1"/>
        </dgm:presLayoutVars>
      </dgm:prSet>
      <dgm:spPr/>
      <dgm:t>
        <a:bodyPr/>
        <a:lstStyle/>
        <a:p>
          <a:endParaRPr lang="en-ZA"/>
        </a:p>
      </dgm:t>
    </dgm:pt>
    <dgm:pt modelId="{01FB276C-E8D6-466C-B64D-6C8B8C4C812C}" type="pres">
      <dgm:prSet presAssocID="{67483236-09AA-4494-9228-E0BE0B522F18}" presName="nodeFollowingNodes" presStyleLbl="node1" presStyleIdx="4" presStyleCnt="6">
        <dgm:presLayoutVars>
          <dgm:bulletEnabled val="1"/>
        </dgm:presLayoutVars>
      </dgm:prSet>
      <dgm:spPr/>
      <dgm:t>
        <a:bodyPr/>
        <a:lstStyle/>
        <a:p>
          <a:endParaRPr lang="en-ZA"/>
        </a:p>
      </dgm:t>
    </dgm:pt>
    <dgm:pt modelId="{9FACDF41-2B68-45DE-94CF-B96E452289D0}" type="pres">
      <dgm:prSet presAssocID="{9D45D582-AE32-4F78-85DA-1B6AD2331416}" presName="nodeFollowingNodes" presStyleLbl="node1" presStyleIdx="5" presStyleCnt="6" custRadScaleRad="98673" custRadScaleInc="968">
        <dgm:presLayoutVars>
          <dgm:bulletEnabled val="1"/>
        </dgm:presLayoutVars>
      </dgm:prSet>
      <dgm:spPr/>
      <dgm:t>
        <a:bodyPr/>
        <a:lstStyle/>
        <a:p>
          <a:endParaRPr lang="en-ZA"/>
        </a:p>
      </dgm:t>
    </dgm:pt>
  </dgm:ptLst>
  <dgm:cxnLst>
    <dgm:cxn modelId="{8FB644B6-CC50-4834-8BDB-2677B929624C}" type="presOf" srcId="{67483236-09AA-4494-9228-E0BE0B522F18}" destId="{01FB276C-E8D6-466C-B64D-6C8B8C4C812C}" srcOrd="0" destOrd="0" presId="urn:microsoft.com/office/officeart/2005/8/layout/cycle3"/>
    <dgm:cxn modelId="{A045CCDD-0CC2-4FEB-B58E-206FE180FF56}" srcId="{FC09BB02-8836-4307-907C-18DCB41E389A}" destId="{EB43D08B-DBF7-495F-AC9B-F40B8DC4DD59}" srcOrd="2" destOrd="0" parTransId="{D496D733-99F6-4A9C-B853-195F50DE66AB}" sibTransId="{23FF96C2-03C7-42B8-B2A9-F4568FD3CABA}"/>
    <dgm:cxn modelId="{82232541-B0DF-4548-BE52-46DC671F4D13}" srcId="{FC09BB02-8836-4307-907C-18DCB41E389A}" destId="{67483236-09AA-4494-9228-E0BE0B522F18}" srcOrd="4" destOrd="0" parTransId="{CEC6BF55-CD0B-44FA-A7FA-99FD35BC16F1}" sibTransId="{6F8FDBAD-BF9D-4373-BBDF-FDE852928494}"/>
    <dgm:cxn modelId="{F7307F69-866E-4B04-A9CA-0EA7D57AAB98}" type="presOf" srcId="{EB43D08B-DBF7-495F-AC9B-F40B8DC4DD59}" destId="{E1FEE57B-26A6-4EA2-B943-EA736F78F876}" srcOrd="0" destOrd="0" presId="urn:microsoft.com/office/officeart/2005/8/layout/cycle3"/>
    <dgm:cxn modelId="{D24912E9-DB24-4A2D-91C5-090C67CA8639}" type="presOf" srcId="{99BB6646-48F3-4689-B9D9-29423AC98946}" destId="{953EEAE0-41FD-4316-B1C8-3C4197B9D8BE}" srcOrd="0" destOrd="0" presId="urn:microsoft.com/office/officeart/2005/8/layout/cycle3"/>
    <dgm:cxn modelId="{AC30865C-DD66-431F-BB23-FEFDF72FA3B4}" type="presOf" srcId="{9D45D582-AE32-4F78-85DA-1B6AD2331416}" destId="{9FACDF41-2B68-45DE-94CF-B96E452289D0}" srcOrd="0" destOrd="0" presId="urn:microsoft.com/office/officeart/2005/8/layout/cycle3"/>
    <dgm:cxn modelId="{A57547E7-65E6-496E-8690-5A11065097C2}" type="presOf" srcId="{FC09BB02-8836-4307-907C-18DCB41E389A}" destId="{0AA4C892-A097-45A5-A46B-412788FB1860}" srcOrd="0" destOrd="0" presId="urn:microsoft.com/office/officeart/2005/8/layout/cycle3"/>
    <dgm:cxn modelId="{6128E806-20B8-431D-A5EC-CD2BBF1E4D31}" srcId="{FC09BB02-8836-4307-907C-18DCB41E389A}" destId="{9D45D582-AE32-4F78-85DA-1B6AD2331416}" srcOrd="5" destOrd="0" parTransId="{CD851592-3671-47EC-BEED-0E03D1EF42F8}" sibTransId="{EF5B33C1-5EDD-43C8-B810-E1DC970DB036}"/>
    <dgm:cxn modelId="{E3A991B0-39F7-424E-931D-3B1D7758079B}" srcId="{FC09BB02-8836-4307-907C-18DCB41E389A}" destId="{9AEABD7F-2A2B-44DD-9E3D-2535EFBF52DB}" srcOrd="1" destOrd="0" parTransId="{25A7B00F-4406-495A-B993-EAFD1A59B119}" sibTransId="{9AF24CB4-D9BF-4D7A-8375-22AAFD5326EF}"/>
    <dgm:cxn modelId="{3AE162B1-E27C-4D4B-8E24-F1BBD72D1C75}" type="presOf" srcId="{1E2EC3D4-D8E6-4FA0-BF5B-017A63386016}" destId="{03AF354B-5DD4-4451-BDA2-CE02F3EEA795}" srcOrd="0" destOrd="0" presId="urn:microsoft.com/office/officeart/2005/8/layout/cycle3"/>
    <dgm:cxn modelId="{FB6B090E-FD86-4E49-BCD7-C29E02D6271B}" type="presOf" srcId="{9AEABD7F-2A2B-44DD-9E3D-2535EFBF52DB}" destId="{D4610434-E499-42EB-A406-A2C6CF7EFDC4}" srcOrd="0" destOrd="0" presId="urn:microsoft.com/office/officeart/2005/8/layout/cycle3"/>
    <dgm:cxn modelId="{C43DA734-9328-4853-8865-DD52C5B473F9}" srcId="{FC09BB02-8836-4307-907C-18DCB41E389A}" destId="{9B984F66-0B9F-433E-9C30-5AF231EB89F4}" srcOrd="0" destOrd="0" parTransId="{46D80A5A-F1B8-44D2-9E63-1D87CC2E608B}" sibTransId="{99BB6646-48F3-4689-B9D9-29423AC98946}"/>
    <dgm:cxn modelId="{0AA47590-798C-41FA-9D03-45128D4D04FD}" type="presOf" srcId="{9B984F66-0B9F-433E-9C30-5AF231EB89F4}" destId="{0295E1A0-5B36-47D3-884B-4E182A6D86F4}" srcOrd="0" destOrd="0" presId="urn:microsoft.com/office/officeart/2005/8/layout/cycle3"/>
    <dgm:cxn modelId="{4ADD0E81-B7C1-4663-921F-823E8D278E1C}" srcId="{FC09BB02-8836-4307-907C-18DCB41E389A}" destId="{1E2EC3D4-D8E6-4FA0-BF5B-017A63386016}" srcOrd="3" destOrd="0" parTransId="{2AF177B5-F124-401D-ACC0-B4AA025E0602}" sibTransId="{DBF579D9-C35F-4FDD-97BC-9FC3AC5CE4A7}"/>
    <dgm:cxn modelId="{28A5A43C-2456-45DF-984B-F4786B2F9B64}" type="presParOf" srcId="{0AA4C892-A097-45A5-A46B-412788FB1860}" destId="{9165DABB-DC71-4833-B108-983C32BF150A}" srcOrd="0" destOrd="0" presId="urn:microsoft.com/office/officeart/2005/8/layout/cycle3"/>
    <dgm:cxn modelId="{AC3942C9-4903-419E-A6B7-6411177253E8}" type="presParOf" srcId="{9165DABB-DC71-4833-B108-983C32BF150A}" destId="{0295E1A0-5B36-47D3-884B-4E182A6D86F4}" srcOrd="0" destOrd="0" presId="urn:microsoft.com/office/officeart/2005/8/layout/cycle3"/>
    <dgm:cxn modelId="{EDC675F3-5EAC-48DE-8D1F-90F8306BCB12}" type="presParOf" srcId="{9165DABB-DC71-4833-B108-983C32BF150A}" destId="{953EEAE0-41FD-4316-B1C8-3C4197B9D8BE}" srcOrd="1" destOrd="0" presId="urn:microsoft.com/office/officeart/2005/8/layout/cycle3"/>
    <dgm:cxn modelId="{80DBDF14-D783-44BC-B4BA-9FD25B3DC65A}" type="presParOf" srcId="{9165DABB-DC71-4833-B108-983C32BF150A}" destId="{D4610434-E499-42EB-A406-A2C6CF7EFDC4}" srcOrd="2" destOrd="0" presId="urn:microsoft.com/office/officeart/2005/8/layout/cycle3"/>
    <dgm:cxn modelId="{94AD2500-333C-44E1-BE6C-BB51C2E07E3D}" type="presParOf" srcId="{9165DABB-DC71-4833-B108-983C32BF150A}" destId="{E1FEE57B-26A6-4EA2-B943-EA736F78F876}" srcOrd="3" destOrd="0" presId="urn:microsoft.com/office/officeart/2005/8/layout/cycle3"/>
    <dgm:cxn modelId="{97058868-88FA-4A52-B3FB-2140157F589B}" type="presParOf" srcId="{9165DABB-DC71-4833-B108-983C32BF150A}" destId="{03AF354B-5DD4-4451-BDA2-CE02F3EEA795}" srcOrd="4" destOrd="0" presId="urn:microsoft.com/office/officeart/2005/8/layout/cycle3"/>
    <dgm:cxn modelId="{C82E44F0-290E-4BA4-88CB-E83DFE8DBC3A}" type="presParOf" srcId="{9165DABB-DC71-4833-B108-983C32BF150A}" destId="{01FB276C-E8D6-466C-B64D-6C8B8C4C812C}" srcOrd="5" destOrd="0" presId="urn:microsoft.com/office/officeart/2005/8/layout/cycle3"/>
    <dgm:cxn modelId="{0B959E09-FDDE-40AC-AEC4-6676600CD372}" type="presParOf" srcId="{9165DABB-DC71-4833-B108-983C32BF150A}" destId="{9FACDF41-2B68-45DE-94CF-B96E452289D0}"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3EEAE0-41FD-4316-B1C8-3C4197B9D8BE}">
      <dsp:nvSpPr>
        <dsp:cNvPr id="0" name=""/>
        <dsp:cNvSpPr/>
      </dsp:nvSpPr>
      <dsp:spPr>
        <a:xfrm>
          <a:off x="1234479" y="-5819"/>
          <a:ext cx="5821917" cy="4776683"/>
        </a:xfrm>
        <a:prstGeom prst="circularArrow">
          <a:avLst>
            <a:gd name="adj1" fmla="val 5274"/>
            <a:gd name="adj2" fmla="val 312630"/>
            <a:gd name="adj3" fmla="val 14228845"/>
            <a:gd name="adj4" fmla="val 17126601"/>
            <a:gd name="adj5" fmla="val 5477"/>
          </a:avLst>
        </a:prstGeom>
        <a:solidFill>
          <a:srgbClr val="1F497D">
            <a:tint val="40000"/>
            <a:hueOff val="0"/>
            <a:satOff val="0"/>
            <a:lumOff val="0"/>
            <a:alphaOff val="0"/>
          </a:srgb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295E1A0-5B36-47D3-884B-4E182A6D86F4}">
      <dsp:nvSpPr>
        <dsp:cNvPr id="0" name=""/>
        <dsp:cNvSpPr/>
      </dsp:nvSpPr>
      <dsp:spPr>
        <a:xfrm>
          <a:off x="3237289" y="0"/>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ZA" sz="1100" b="1" kern="1200">
              <a:solidFill>
                <a:srgbClr val="1F497D">
                  <a:hueOff val="0"/>
                  <a:satOff val="0"/>
                  <a:lumOff val="0"/>
                  <a:alphaOff val="0"/>
                </a:srgbClr>
              </a:solidFill>
              <a:latin typeface="Arial Narrow" panose="020B0606020202030204" pitchFamily="34" charset="0"/>
              <a:ea typeface="+mn-ea"/>
              <a:cs typeface="+mn-cs"/>
            </a:rPr>
            <a:t>1. MARKETING, COMMUNICATION &amp; MANAGING ENQUIRIES</a:t>
          </a:r>
        </a:p>
      </dsp:txBody>
      <dsp:txXfrm>
        <a:off x="3281621" y="44332"/>
        <a:ext cx="1727634" cy="819485"/>
      </dsp:txXfrm>
    </dsp:sp>
    <dsp:sp modelId="{D4610434-E499-42EB-A406-A2C6CF7EFDC4}">
      <dsp:nvSpPr>
        <dsp:cNvPr id="0" name=""/>
        <dsp:cNvSpPr/>
      </dsp:nvSpPr>
      <dsp:spPr>
        <a:xfrm>
          <a:off x="4915476" y="968244"/>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ZA" sz="1050" b="1" kern="1200">
              <a:solidFill>
                <a:srgbClr val="1F497D">
                  <a:hueOff val="0"/>
                  <a:satOff val="0"/>
                  <a:lumOff val="0"/>
                  <a:alphaOff val="0"/>
                </a:srgbClr>
              </a:solidFill>
              <a:latin typeface="Arial Narrow" panose="020B0606020202030204" pitchFamily="34" charset="0"/>
              <a:ea typeface="+mn-ea"/>
              <a:cs typeface="+mn-cs"/>
            </a:rPr>
            <a:t>2. APPLICATION AND PROGRAMME ADVISORY SERVICES</a:t>
          </a:r>
        </a:p>
      </dsp:txBody>
      <dsp:txXfrm>
        <a:off x="4959808" y="1012576"/>
        <a:ext cx="1727634" cy="819485"/>
      </dsp:txXfrm>
    </dsp:sp>
    <dsp:sp modelId="{E1FEE57B-26A6-4EA2-B943-EA736F78F876}">
      <dsp:nvSpPr>
        <dsp:cNvPr id="0" name=""/>
        <dsp:cNvSpPr/>
      </dsp:nvSpPr>
      <dsp:spPr>
        <a:xfrm>
          <a:off x="4925685" y="3060725"/>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ZA" sz="1050" b="1" kern="1200">
              <a:solidFill>
                <a:srgbClr val="1F497D">
                  <a:hueOff val="0"/>
                  <a:satOff val="0"/>
                  <a:lumOff val="0"/>
                  <a:alphaOff val="0"/>
                </a:srgbClr>
              </a:solidFill>
              <a:latin typeface="Arial Narrow" panose="020B0606020202030204" pitchFamily="34" charset="0"/>
              <a:ea typeface="+mn-ea"/>
              <a:cs typeface="+mn-cs"/>
            </a:rPr>
            <a:t>3. SELECTION &amp; ADMISSION</a:t>
          </a:r>
        </a:p>
      </dsp:txBody>
      <dsp:txXfrm>
        <a:off x="4970017" y="3105057"/>
        <a:ext cx="1727634" cy="819485"/>
      </dsp:txXfrm>
    </dsp:sp>
    <dsp:sp modelId="{03AF354B-5DD4-4451-BDA2-CE02F3EEA795}">
      <dsp:nvSpPr>
        <dsp:cNvPr id="0" name=""/>
        <dsp:cNvSpPr/>
      </dsp:nvSpPr>
      <dsp:spPr>
        <a:xfrm>
          <a:off x="3206650" y="3876425"/>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ZA" sz="1050" b="1" kern="1200">
              <a:solidFill>
                <a:srgbClr val="1F497D">
                  <a:hueOff val="0"/>
                  <a:satOff val="0"/>
                  <a:lumOff val="0"/>
                  <a:alphaOff val="0"/>
                </a:srgbClr>
              </a:solidFill>
              <a:latin typeface="Arial Narrow" panose="020B0606020202030204" pitchFamily="34" charset="0"/>
              <a:ea typeface="+mn-ea"/>
              <a:cs typeface="+mn-cs"/>
            </a:rPr>
            <a:t>4. REGISTRATION</a:t>
          </a:r>
        </a:p>
      </dsp:txBody>
      <dsp:txXfrm>
        <a:off x="3250982" y="3920757"/>
        <a:ext cx="1727634" cy="819485"/>
      </dsp:txXfrm>
    </dsp:sp>
    <dsp:sp modelId="{01FB276C-E8D6-466C-B64D-6C8B8C4C812C}">
      <dsp:nvSpPr>
        <dsp:cNvPr id="0" name=""/>
        <dsp:cNvSpPr/>
      </dsp:nvSpPr>
      <dsp:spPr>
        <a:xfrm>
          <a:off x="1528464" y="2907524"/>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ZA" sz="1050" b="1" kern="1200">
              <a:solidFill>
                <a:srgbClr val="1F497D">
                  <a:hueOff val="0"/>
                  <a:satOff val="0"/>
                  <a:lumOff val="0"/>
                  <a:alphaOff val="0"/>
                </a:srgbClr>
              </a:solidFill>
              <a:latin typeface="Arial Narrow" panose="020B0606020202030204" pitchFamily="34" charset="0"/>
              <a:ea typeface="+mn-ea"/>
              <a:cs typeface="+mn-cs"/>
            </a:rPr>
            <a:t>5.  ENROLMENT MANAGEMENT</a:t>
          </a:r>
        </a:p>
      </dsp:txBody>
      <dsp:txXfrm>
        <a:off x="1572796" y="2951856"/>
        <a:ext cx="1727634" cy="819485"/>
      </dsp:txXfrm>
    </dsp:sp>
    <dsp:sp modelId="{9FACDF41-2B68-45DE-94CF-B96E452289D0}">
      <dsp:nvSpPr>
        <dsp:cNvPr id="0" name=""/>
        <dsp:cNvSpPr/>
      </dsp:nvSpPr>
      <dsp:spPr>
        <a:xfrm>
          <a:off x="1559103" y="968227"/>
          <a:ext cx="1816298" cy="908149"/>
        </a:xfrm>
        <a:prstGeom prst="roundRect">
          <a:avLst/>
        </a:prstGeom>
        <a:gradFill rotWithShape="0">
          <a:gsLst>
            <a:gs pos="0">
              <a:sysClr val="window" lastClr="FFFFFF">
                <a:hueOff val="0"/>
                <a:satOff val="0"/>
                <a:lumOff val="0"/>
                <a:alphaOff val="0"/>
                <a:shade val="51000"/>
                <a:satMod val="130000"/>
              </a:sysClr>
            </a:gs>
            <a:gs pos="80000">
              <a:sysClr val="window" lastClr="FFFFFF">
                <a:hueOff val="0"/>
                <a:satOff val="0"/>
                <a:lumOff val="0"/>
                <a:alphaOff val="0"/>
                <a:shade val="93000"/>
                <a:satMod val="130000"/>
              </a:sysClr>
            </a:gs>
            <a:gs pos="100000">
              <a:sysClr val="window" lastClr="FFFFFF">
                <a:hueOff val="0"/>
                <a:satOff val="0"/>
                <a:lumOff val="0"/>
                <a:alphaOff val="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66725">
            <a:lnSpc>
              <a:spcPct val="90000"/>
            </a:lnSpc>
            <a:spcBef>
              <a:spcPct val="0"/>
            </a:spcBef>
            <a:spcAft>
              <a:spcPct val="35000"/>
            </a:spcAft>
          </a:pPr>
          <a:r>
            <a:rPr lang="en-ZA" sz="1050" b="1" kern="1200">
              <a:solidFill>
                <a:srgbClr val="1F497D">
                  <a:hueOff val="0"/>
                  <a:satOff val="0"/>
                  <a:lumOff val="0"/>
                  <a:alphaOff val="0"/>
                </a:srgbClr>
              </a:solidFill>
              <a:latin typeface="Arial Narrow" panose="020B0606020202030204" pitchFamily="34" charset="0"/>
              <a:ea typeface="+mn-ea"/>
              <a:cs typeface="+mn-cs"/>
            </a:rPr>
            <a:t>6. REPORTING OF ENROLMENT</a:t>
          </a:r>
        </a:p>
      </dsp:txBody>
      <dsp:txXfrm>
        <a:off x="1603435" y="1012559"/>
        <a:ext cx="1727634" cy="819485"/>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DA066-3676-C94A-96BB-63CD4139955D}"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FDA066-3676-C94A-96BB-63CD4139955D}" type="datetimeFigureOut">
              <a:rPr lang="en-US" smtClean="0"/>
              <a:pPr/>
              <a:t>3/17/2019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FDA066-3676-C94A-96BB-63CD4139955D}"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FDA066-3676-C94A-96BB-63CD4139955D}" type="datetimeFigureOut">
              <a:rPr lang="en-US" smtClean="0"/>
              <a:pPr/>
              <a:t>3/17/2019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DA066-3676-C94A-96BB-63CD4139955D}" type="datetimeFigureOut">
              <a:rPr lang="en-US" smtClean="0"/>
              <a:pPr/>
              <a:t>3/17/2019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FDA066-3676-C94A-96BB-63CD4139955D}" type="datetimeFigureOut">
              <a:rPr lang="en-US" smtClean="0"/>
              <a:pPr/>
              <a:t>3/17/2019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DA066-3676-C94A-96BB-63CD4139955D}"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DA066-3676-C94A-96BB-63CD4139955D}" type="datetimeFigureOut">
              <a:rPr lang="en-US" smtClean="0"/>
              <a:pPr/>
              <a:t>3/17/2019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B0B389-7061-5F40-9C18-9A6CD34FEB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FDA066-3676-C94A-96BB-63CD4139955D}" type="datetimeFigureOut">
              <a:rPr lang="en-US" smtClean="0"/>
              <a:pPr/>
              <a:t>3/17/2019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B0B389-7061-5F40-9C18-9A6CD34FEB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LIDE THEME.jpg"/>
          <p:cNvPicPr>
            <a:picLocks noChangeAspect="1"/>
          </p:cNvPicPr>
          <p:nvPr/>
        </p:nvPicPr>
        <p:blipFill>
          <a:blip r:embed="rId2"/>
          <a:stretch>
            <a:fillRect/>
          </a:stretch>
        </p:blipFill>
        <p:spPr>
          <a:xfrm>
            <a:off x="0" y="0"/>
            <a:ext cx="9144000" cy="6858000"/>
          </a:xfrm>
          <a:prstGeom prst="rect">
            <a:avLst/>
          </a:prstGeom>
        </p:spPr>
      </p:pic>
      <p:sp>
        <p:nvSpPr>
          <p:cNvPr id="8" name="Title 1"/>
          <p:cNvSpPr>
            <a:spLocks noGrp="1"/>
          </p:cNvSpPr>
          <p:nvPr>
            <p:ph type="ctrTitle"/>
          </p:nvPr>
        </p:nvSpPr>
        <p:spPr>
          <a:xfrm>
            <a:off x="685800" y="2130425"/>
            <a:ext cx="7772400" cy="1470025"/>
          </a:xfrm>
        </p:spPr>
        <p:txBody>
          <a:bodyPr>
            <a:noAutofit/>
          </a:bodyPr>
          <a:lstStyle/>
          <a:p>
            <a:r>
              <a:rPr lang="en-US" sz="3600" b="1" dirty="0" smtClean="0">
                <a:latin typeface="Arial Narrow" panose="020B0606020202030204" pitchFamily="34" charset="0"/>
              </a:rPr>
              <a:t>TVET </a:t>
            </a:r>
            <a:r>
              <a:rPr lang="en-US" sz="3600" b="1" dirty="0" smtClean="0">
                <a:latin typeface="Arial Narrow" panose="020B0606020202030204" pitchFamily="34" charset="0"/>
              </a:rPr>
              <a:t>College Enrolment &amp; Performance Reporting</a:t>
            </a:r>
            <a:r>
              <a:rPr lang="en-US" sz="3600" b="1" dirty="0" smtClean="0">
                <a:latin typeface="Arial Narrow" panose="020B0606020202030204" pitchFamily="34" charset="0"/>
              </a:rPr>
              <a:t/>
            </a:r>
            <a:br>
              <a:rPr lang="en-US" sz="3600" b="1" dirty="0" smtClean="0">
                <a:latin typeface="Arial Narrow" panose="020B0606020202030204" pitchFamily="34" charset="0"/>
              </a:rPr>
            </a:br>
            <a:r>
              <a:rPr lang="en-US" sz="3600" b="1" dirty="0" smtClean="0">
                <a:latin typeface="Arial Narrow" panose="020B0606020202030204" pitchFamily="34" charset="0"/>
              </a:rPr>
              <a:t>2019</a:t>
            </a:r>
            <a:endParaRPr lang="en-US" sz="3600" b="1" dirty="0">
              <a:latin typeface="Arial Narrow" panose="020B0606020202030204" pitchFamily="34" charset="0"/>
            </a:endParaRPr>
          </a:p>
        </p:txBody>
      </p:sp>
      <p:sp>
        <p:nvSpPr>
          <p:cNvPr id="9" name="Subtitle 2"/>
          <p:cNvSpPr>
            <a:spLocks noGrp="1"/>
          </p:cNvSpPr>
          <p:nvPr>
            <p:ph type="subTitle" idx="1"/>
          </p:nvPr>
        </p:nvSpPr>
        <p:spPr>
          <a:xfrm>
            <a:off x="1371600" y="3886200"/>
            <a:ext cx="6400800" cy="1752600"/>
          </a:xfrm>
        </p:spPr>
        <p:txBody>
          <a:bodyPr anchor="ctr"/>
          <a:lstStyle/>
          <a:p>
            <a:r>
              <a:rPr lang="en-US" dirty="0" smtClean="0">
                <a:latin typeface="Arial Narrow" panose="020B0606020202030204" pitchFamily="34" charset="0"/>
              </a:rPr>
              <a:t>TVETMIS Forum</a:t>
            </a:r>
          </a:p>
          <a:p>
            <a:r>
              <a:rPr lang="en-US" dirty="0" smtClean="0">
                <a:latin typeface="Arial Narrow" panose="020B0606020202030204" pitchFamily="34" charset="0"/>
              </a:rPr>
              <a:t>March 2019</a:t>
            </a:r>
            <a:endParaRPr lang="en-US" dirty="0">
              <a:latin typeface="Arial Narrow" panose="020B060602020203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Trends Analysis</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algn="just">
              <a:lnSpc>
                <a:spcPct val="130000"/>
              </a:lnSpc>
              <a:spcBef>
                <a:spcPts val="0"/>
              </a:spcBef>
              <a:buFont typeface="Courier New" panose="02070309020205020404" pitchFamily="49" charset="0"/>
              <a:buChar char="o"/>
            </a:pPr>
            <a:r>
              <a:rPr lang="en-US" sz="2300" dirty="0" smtClean="0">
                <a:latin typeface="Arial Narrow" panose="020B0606020202030204" pitchFamily="34" charset="0"/>
              </a:rPr>
              <a:t>Needed for planning and implementing strategy</a:t>
            </a:r>
          </a:p>
          <a:p>
            <a:pPr algn="just">
              <a:lnSpc>
                <a:spcPct val="130000"/>
              </a:lnSpc>
              <a:spcBef>
                <a:spcPts val="0"/>
              </a:spcBef>
              <a:buFont typeface="Courier New" panose="02070309020205020404" pitchFamily="49" charset="0"/>
              <a:buChar char="o"/>
            </a:pPr>
            <a:r>
              <a:rPr lang="en-US" sz="2300" b="1" dirty="0" smtClean="0">
                <a:solidFill>
                  <a:srgbClr val="7030A0"/>
                </a:solidFill>
                <a:latin typeface="Arial Narrow" panose="020B0606020202030204" pitchFamily="34" charset="0"/>
              </a:rPr>
              <a:t>Docs: </a:t>
            </a:r>
            <a:r>
              <a:rPr lang="en-US" sz="2300" dirty="0" smtClean="0">
                <a:solidFill>
                  <a:srgbClr val="0070C0"/>
                </a:solidFill>
                <a:latin typeface="Arial Narrow" panose="020B0606020202030204" pitchFamily="34" charset="0"/>
              </a:rPr>
              <a:t>Enrolment plans &amp; Report 60</a:t>
            </a:r>
          </a:p>
          <a:p>
            <a:pPr algn="just">
              <a:lnSpc>
                <a:spcPct val="130000"/>
              </a:lnSpc>
              <a:spcBef>
                <a:spcPts val="0"/>
              </a:spcBef>
              <a:buFont typeface="Courier New" panose="02070309020205020404" pitchFamily="49" charset="0"/>
              <a:buChar char="o"/>
            </a:pPr>
            <a:r>
              <a:rPr lang="en-US" sz="2300" b="1" dirty="0" smtClean="0">
                <a:solidFill>
                  <a:srgbClr val="7030A0"/>
                </a:solidFill>
                <a:latin typeface="Arial Narrow" panose="020B0606020202030204" pitchFamily="34" charset="0"/>
              </a:rPr>
              <a:t>Methodology:</a:t>
            </a:r>
          </a:p>
          <a:p>
            <a:pPr marL="0" indent="0" algn="just">
              <a:lnSpc>
                <a:spcPct val="130000"/>
              </a:lnSpc>
              <a:spcBef>
                <a:spcPts val="0"/>
              </a:spcBef>
              <a:buNone/>
            </a:pPr>
            <a:r>
              <a:rPr lang="en-US" sz="2300" dirty="0" smtClean="0">
                <a:solidFill>
                  <a:srgbClr val="0070C0"/>
                </a:solidFill>
                <a:latin typeface="Arial Narrow" panose="020B0606020202030204" pitchFamily="34" charset="0"/>
              </a:rPr>
              <a:t>Complete tables for 2017, 2018 and 2019 </a:t>
            </a:r>
            <a:r>
              <a:rPr lang="en-US" sz="2300" dirty="0" smtClean="0">
                <a:solidFill>
                  <a:srgbClr val="00B050"/>
                </a:solidFill>
                <a:latin typeface="Arial Narrow" panose="020B0606020202030204" pitchFamily="34" charset="0"/>
              </a:rPr>
              <a:t>[Do in Excel – template provided].</a:t>
            </a:r>
          </a:p>
          <a:p>
            <a:pPr marL="0" indent="0" algn="just">
              <a:lnSpc>
                <a:spcPct val="130000"/>
              </a:lnSpc>
              <a:spcBef>
                <a:spcPts val="0"/>
              </a:spcBef>
              <a:buNone/>
            </a:pPr>
            <a:r>
              <a:rPr lang="en-US" sz="2300" dirty="0" smtClean="0">
                <a:solidFill>
                  <a:srgbClr val="0070C0"/>
                </a:solidFill>
                <a:latin typeface="Arial Narrow" panose="020B0606020202030204" pitchFamily="34" charset="0"/>
              </a:rPr>
              <a:t>Compare the 3 years – increase or decrease in NCV, Report 191, Occupational &amp; Other numbers? </a:t>
            </a:r>
            <a:r>
              <a:rPr lang="en-US" sz="2300" dirty="0">
                <a:solidFill>
                  <a:srgbClr val="0070C0"/>
                </a:solidFill>
                <a:latin typeface="Arial Narrow" panose="020B0606020202030204" pitchFamily="34" charset="0"/>
              </a:rPr>
              <a:t>Determine reasons </a:t>
            </a:r>
            <a:r>
              <a:rPr lang="en-US" sz="2300" dirty="0" smtClean="0">
                <a:solidFill>
                  <a:srgbClr val="0070C0"/>
                </a:solidFill>
                <a:latin typeface="Arial Narrow" panose="020B0606020202030204" pitchFamily="34" charset="0"/>
              </a:rPr>
              <a:t>thereof.</a:t>
            </a:r>
            <a:endParaRPr lang="en-US" sz="2300" dirty="0">
              <a:solidFill>
                <a:srgbClr val="0070C0"/>
              </a:solidFill>
              <a:latin typeface="Arial Narrow" panose="020B0606020202030204" pitchFamily="34" charset="0"/>
            </a:endParaRPr>
          </a:p>
          <a:p>
            <a:pPr marL="0" indent="0" algn="just">
              <a:lnSpc>
                <a:spcPct val="130000"/>
              </a:lnSpc>
              <a:spcBef>
                <a:spcPts val="0"/>
              </a:spcBef>
              <a:buNone/>
            </a:pPr>
            <a:r>
              <a:rPr lang="en-US" sz="2300" dirty="0" smtClean="0">
                <a:solidFill>
                  <a:srgbClr val="0070C0"/>
                </a:solidFill>
                <a:latin typeface="Arial Narrow" panose="020B0606020202030204" pitchFamily="34" charset="0"/>
              </a:rPr>
              <a:t>Calculate </a:t>
            </a:r>
            <a:r>
              <a:rPr lang="en-US" sz="2300" dirty="0">
                <a:solidFill>
                  <a:srgbClr val="0070C0"/>
                </a:solidFill>
                <a:latin typeface="Arial Narrow" panose="020B0606020202030204" pitchFamily="34" charset="0"/>
              </a:rPr>
              <a:t>variances – what do they tell you?</a:t>
            </a:r>
            <a:endParaRPr lang="en-US" sz="2300" dirty="0" smtClean="0">
              <a:solidFill>
                <a:srgbClr val="0070C0"/>
              </a:solidFill>
              <a:latin typeface="Arial Narrow" panose="020B0606020202030204" pitchFamily="34" charset="0"/>
            </a:endParaRPr>
          </a:p>
          <a:p>
            <a:pPr marL="0" indent="0" algn="ctr">
              <a:lnSpc>
                <a:spcPct val="130000"/>
              </a:lnSpc>
              <a:spcBef>
                <a:spcPts val="0"/>
              </a:spcBef>
              <a:buNone/>
            </a:pPr>
            <a:endParaRPr lang="en-US" sz="2300" b="1" dirty="0" smtClean="0">
              <a:solidFill>
                <a:srgbClr val="0070C0"/>
              </a:solidFill>
              <a:latin typeface="Arial Narrow" panose="020B0606020202030204" pitchFamily="34" charset="0"/>
            </a:endParaRPr>
          </a:p>
          <a:p>
            <a:pPr marL="0" indent="0">
              <a:lnSpc>
                <a:spcPct val="150000"/>
              </a:lnSpc>
              <a:spcBef>
                <a:spcPts val="0"/>
              </a:spcBef>
              <a:buNone/>
            </a:pPr>
            <a:endParaRPr lang="en-US" sz="2300" dirty="0" smtClean="0">
              <a:solidFill>
                <a:srgbClr val="0070C0"/>
              </a:solidFill>
              <a:latin typeface="Arial Narrow" panose="020B0606020202030204" pitchFamily="34" charset="0"/>
            </a:endParaRPr>
          </a:p>
          <a:p>
            <a:pPr marL="0" indent="0">
              <a:lnSpc>
                <a:spcPct val="150000"/>
              </a:lnSpc>
              <a:spcBef>
                <a:spcPts val="0"/>
              </a:spcBef>
              <a:buNone/>
            </a:pPr>
            <a:endParaRPr lang="en-US" sz="2800" dirty="0" smtClean="0">
              <a:solidFill>
                <a:srgbClr val="0070C0"/>
              </a:solidFill>
              <a:latin typeface="Arial Narrow" panose="020B0606020202030204" pitchFamily="34" charset="0"/>
            </a:endParaRPr>
          </a:p>
        </p:txBody>
      </p:sp>
      <p:sp>
        <p:nvSpPr>
          <p:cNvPr id="2" name="Rounded Rectangular Callout 1"/>
          <p:cNvSpPr/>
          <p:nvPr/>
        </p:nvSpPr>
        <p:spPr>
          <a:xfrm>
            <a:off x="1751330" y="5157192"/>
            <a:ext cx="5760640" cy="936104"/>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a:lnSpc>
                <a:spcPct val="130000"/>
              </a:lnSpc>
            </a:pPr>
            <a:r>
              <a:rPr lang="en-US" sz="2300" b="1">
                <a:solidFill>
                  <a:srgbClr val="0070C0"/>
                </a:solidFill>
                <a:latin typeface="Arial Narrow" panose="020B0606020202030204" pitchFamily="34" charset="0"/>
              </a:rPr>
              <a:t>How do we use this for 2020 planning?  </a:t>
            </a:r>
            <a:endParaRPr lang="en-US" sz="2300" b="1" dirty="0">
              <a:solidFill>
                <a:srgbClr val="0070C0"/>
              </a:solidFill>
              <a:latin typeface="Arial Narrow" panose="020B0606020202030204" pitchFamily="34" charset="0"/>
            </a:endParaRPr>
          </a:p>
        </p:txBody>
      </p:sp>
    </p:spTree>
    <p:extLst>
      <p:ext uri="{BB962C8B-B14F-4D97-AF65-F5344CB8AC3E}">
        <p14:creationId xmlns:p14="http://schemas.microsoft.com/office/powerpoint/2010/main" val="3033447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Trends Analysis 2</a:t>
            </a:r>
            <a:endParaRPr lang="en-US" sz="4000" b="1" dirty="0">
              <a:latin typeface="Arial Narrow" panose="020B0606020202030204" pitchFamily="34" charset="0"/>
            </a:endParaRPr>
          </a:p>
        </p:txBody>
      </p:sp>
      <p:sp>
        <p:nvSpPr>
          <p:cNvPr id="6" name="Content Placeholder 5"/>
          <p:cNvSpPr>
            <a:spLocks noGrp="1"/>
          </p:cNvSpPr>
          <p:nvPr>
            <p:ph idx="1"/>
          </p:nvPr>
        </p:nvSpPr>
        <p:spPr/>
        <p:txBody>
          <a:bodyPr>
            <a:normAutofit fontScale="62500" lnSpcReduction="20000"/>
          </a:bodyPr>
          <a:lstStyle/>
          <a:p>
            <a:pPr marL="0" indent="0" algn="just">
              <a:lnSpc>
                <a:spcPct val="170000"/>
              </a:lnSpc>
              <a:spcBef>
                <a:spcPts val="0"/>
              </a:spcBef>
              <a:buNone/>
            </a:pPr>
            <a:r>
              <a:rPr lang="en-ZA" b="1"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Comparisons</a:t>
            </a:r>
            <a:r>
              <a:rPr lang="en-ZA"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 </a:t>
            </a:r>
            <a:r>
              <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are to be done at 2 levels</a:t>
            </a:r>
          </a:p>
          <a:p>
            <a:pPr lvl="0" algn="just">
              <a:lnSpc>
                <a:spcPct val="170000"/>
              </a:lnSpc>
              <a:spcBef>
                <a:spcPts val="0"/>
              </a:spcBef>
              <a:buFont typeface="Courier New" panose="02070309020205020404" pitchFamily="49" charset="0"/>
              <a:buChar char="o"/>
            </a:pPr>
            <a:r>
              <a:rPr lang="en-ZA" u="sng"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Over the period</a:t>
            </a:r>
            <a:r>
              <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 e.g. 2017-2019 for performance and you indicate </a:t>
            </a:r>
            <a:r>
              <a:rPr lang="en-ZA" b="1"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increase or decrease</a:t>
            </a:r>
            <a:r>
              <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 </a:t>
            </a:r>
            <a:r>
              <a:rPr lang="en-ZA"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in </a:t>
            </a:r>
            <a:r>
              <a:rPr lang="en-ZA" b="1"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planned numbers</a:t>
            </a:r>
            <a:r>
              <a:rPr lang="en-ZA"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a:t>
            </a:r>
            <a:endPar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endParaRPr>
          </a:p>
          <a:p>
            <a:pPr lvl="0" algn="just">
              <a:lnSpc>
                <a:spcPct val="170000"/>
              </a:lnSpc>
              <a:spcBef>
                <a:spcPts val="0"/>
              </a:spcBef>
              <a:buFont typeface="Courier New" panose="02070309020205020404" pitchFamily="49" charset="0"/>
              <a:buChar char="o"/>
            </a:pPr>
            <a:r>
              <a:rPr lang="en-ZA" u="sng"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Between planned and achieved </a:t>
            </a:r>
            <a:r>
              <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 for this you indicate a number or % of </a:t>
            </a:r>
            <a:r>
              <a:rPr lang="en-ZA" b="1" dirty="0">
                <a:solidFill>
                  <a:srgbClr val="0070C0"/>
                </a:solidFill>
                <a:latin typeface="Arial Narrow" panose="020B0606020202030204" pitchFamily="34" charset="0"/>
                <a:ea typeface="Calibri" panose="020F0502020204030204" pitchFamily="34" charset="0"/>
                <a:cs typeface="Times New Roman" panose="02020603050405020304" pitchFamily="18" charset="0"/>
              </a:rPr>
              <a:t>achievement and that the target has been met, is exceeded or not </a:t>
            </a:r>
            <a:r>
              <a:rPr lang="en-ZA" b="1"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achieved</a:t>
            </a:r>
            <a:r>
              <a:rPr lang="en-ZA" dirty="0" smtClean="0">
                <a:solidFill>
                  <a:srgbClr val="0070C0"/>
                </a:solidFill>
                <a:latin typeface="Arial Narrow" panose="020B0606020202030204" pitchFamily="34" charset="0"/>
                <a:ea typeface="Calibri" panose="020F0502020204030204" pitchFamily="34" charset="0"/>
                <a:cs typeface="Times New Roman" panose="02020603050405020304" pitchFamily="18" charset="0"/>
              </a:rPr>
              <a:t>.</a:t>
            </a:r>
            <a:endParaRPr lang="en-ZA" dirty="0">
              <a:solidFill>
                <a:srgbClr val="0070C0"/>
              </a:solidFill>
              <a:latin typeface="Arial Narrow" panose="020B0606020202030204" pitchFamily="34" charset="0"/>
              <a:ea typeface="Calibri" panose="020F0502020204030204" pitchFamily="34" charset="0"/>
              <a:cs typeface="Times New Roman" panose="02020603050405020304" pitchFamily="18" charset="0"/>
            </a:endParaRPr>
          </a:p>
          <a:p>
            <a:pPr marL="571500" indent="-457200" algn="just">
              <a:lnSpc>
                <a:spcPct val="170000"/>
              </a:lnSpc>
              <a:spcBef>
                <a:spcPts val="0"/>
              </a:spcBef>
              <a:buFont typeface="Courier New" panose="02070309020205020404" pitchFamily="49" charset="0"/>
              <a:buChar char="o"/>
            </a:pPr>
            <a:r>
              <a:rPr lang="en-ZA" dirty="0" smtClean="0">
                <a:solidFill>
                  <a:srgbClr val="7030A0"/>
                </a:solidFill>
                <a:latin typeface="Arial Narrow" panose="020B0606020202030204" pitchFamily="34" charset="0"/>
                <a:ea typeface="Calibri" panose="020F0502020204030204" pitchFamily="34" charset="0"/>
                <a:cs typeface="Times New Roman" panose="02020603050405020304" pitchFamily="18" charset="0"/>
              </a:rPr>
              <a:t>For </a:t>
            </a:r>
            <a:r>
              <a:rPr lang="en-ZA"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calculating </a:t>
            </a:r>
            <a:r>
              <a:rPr lang="en-ZA" b="1" i="1"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difference</a:t>
            </a:r>
            <a:r>
              <a:rPr lang="en-ZA" i="1"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 </a:t>
            </a:r>
            <a:r>
              <a:rPr lang="en-ZA"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Subtract planned from achieved number.</a:t>
            </a:r>
          </a:p>
          <a:p>
            <a:pPr marL="571500" indent="-457200" algn="just">
              <a:lnSpc>
                <a:spcPct val="170000"/>
              </a:lnSpc>
              <a:spcBef>
                <a:spcPts val="0"/>
              </a:spcBef>
              <a:buFont typeface="Courier New" panose="02070309020205020404" pitchFamily="49" charset="0"/>
              <a:buChar char="o"/>
            </a:pPr>
            <a:r>
              <a:rPr lang="en-ZA"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For calculating </a:t>
            </a:r>
            <a:r>
              <a:rPr lang="en-ZA" b="1" i="1"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variance</a:t>
            </a:r>
            <a:r>
              <a:rPr lang="en-ZA" dirty="0">
                <a:solidFill>
                  <a:srgbClr val="7030A0"/>
                </a:solidFill>
                <a:latin typeface="Arial Narrow" panose="020B0606020202030204" pitchFamily="34" charset="0"/>
                <a:ea typeface="Calibri" panose="020F0502020204030204" pitchFamily="34" charset="0"/>
                <a:cs typeface="Times New Roman" panose="02020603050405020304" pitchFamily="18" charset="0"/>
              </a:rPr>
              <a:t>: Difference/highest denominator expressed as a %.</a:t>
            </a:r>
          </a:p>
          <a:p>
            <a:pPr marL="0" indent="0">
              <a:buNone/>
            </a:pPr>
            <a:endParaRPr lang="en-ZA" dirty="0">
              <a:solidFill>
                <a:srgbClr val="7030A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9733026"/>
              </p:ext>
            </p:extLst>
          </p:nvPr>
        </p:nvGraphicFramePr>
        <p:xfrm>
          <a:off x="1115616" y="4941168"/>
          <a:ext cx="6117590" cy="1008380"/>
        </p:xfrm>
        <a:graphic>
          <a:graphicData uri="http://schemas.openxmlformats.org/drawingml/2006/table">
            <a:tbl>
              <a:tblPr firstRow="1" firstCol="1" bandRow="1"/>
              <a:tblGrid>
                <a:gridCol w="6117590"/>
              </a:tblGrid>
              <a:tr h="252095">
                <a:tc>
                  <a:txBody>
                    <a:bodyPr/>
                    <a:lstStyle/>
                    <a:p>
                      <a:pPr algn="l">
                        <a:lnSpc>
                          <a:spcPct val="115000"/>
                        </a:lnSpc>
                        <a:spcAft>
                          <a:spcPts val="0"/>
                        </a:spcAft>
                        <a:tabLst>
                          <a:tab pos="457200" algn="l"/>
                        </a:tabLst>
                      </a:pPr>
                      <a:r>
                        <a:rPr lang="en-ZA" sz="1000" b="1" dirty="0" smtClean="0">
                          <a:effectLst/>
                          <a:latin typeface="Arial Narrow" panose="020B0606020202030204" pitchFamily="34" charset="0"/>
                          <a:ea typeface="Calibri" panose="020F0502020204030204" pitchFamily="34" charset="0"/>
                          <a:cs typeface="Calibri" panose="020F0502020204030204" pitchFamily="34" charset="0"/>
                        </a:rPr>
                        <a:t>NCV, Report 191, PLP &amp; Occupational &amp; Other Target – </a:t>
                      </a:r>
                      <a:r>
                        <a:rPr lang="en-ZA" sz="1000" b="1" dirty="0" smtClean="0">
                          <a:solidFill>
                            <a:srgbClr val="7030A0"/>
                          </a:solidFill>
                          <a:effectLst/>
                          <a:latin typeface="Arial Narrow" panose="020B0606020202030204" pitchFamily="34" charset="0"/>
                          <a:ea typeface="Calibri" panose="020F0502020204030204" pitchFamily="34" charset="0"/>
                          <a:cs typeface="Calibri" panose="020F0502020204030204" pitchFamily="34" charset="0"/>
                        </a:rPr>
                        <a:t>enrolment plans</a:t>
                      </a:r>
                      <a:endParaRPr lang="en-ZA" sz="1200" dirty="0">
                        <a:solidFill>
                          <a:srgbClr val="7030A0"/>
                        </a:solidFill>
                        <a:effectLst/>
                        <a:latin typeface="Arial Narrow" panose="020B0606020202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a:lnSpc>
                          <a:spcPct val="115000"/>
                        </a:lnSpc>
                        <a:spcAft>
                          <a:spcPts val="0"/>
                        </a:spcAft>
                        <a:tabLst>
                          <a:tab pos="457200" algn="l"/>
                        </a:tabLst>
                      </a:pPr>
                      <a:r>
                        <a:rPr lang="en-ZA" sz="1000" b="1" dirty="0" smtClean="0">
                          <a:effectLst/>
                          <a:latin typeface="Arial Narrow" panose="020B0606020202030204" pitchFamily="34" charset="0"/>
                          <a:ea typeface="Calibri" panose="020F0502020204030204" pitchFamily="34" charset="0"/>
                          <a:cs typeface="Calibri" panose="020F0502020204030204" pitchFamily="34" charset="0"/>
                        </a:rPr>
                        <a:t>NCV, Report 191, PLP &amp; Occupational Actual – </a:t>
                      </a:r>
                      <a:r>
                        <a:rPr lang="en-ZA" sz="1000" b="1" dirty="0" smtClean="0">
                          <a:solidFill>
                            <a:srgbClr val="7030A0"/>
                          </a:solidFill>
                          <a:effectLst/>
                          <a:latin typeface="Arial Narrow" panose="020B0606020202030204" pitchFamily="34" charset="0"/>
                          <a:ea typeface="Calibri" panose="020F0502020204030204" pitchFamily="34" charset="0"/>
                          <a:cs typeface="Calibri" panose="020F0502020204030204" pitchFamily="34" charset="0"/>
                        </a:rPr>
                        <a:t>Report 60</a:t>
                      </a:r>
                      <a:endParaRPr lang="en-ZA" sz="1200" dirty="0">
                        <a:solidFill>
                          <a:srgbClr val="7030A0"/>
                        </a:solidFill>
                        <a:effectLst/>
                        <a:latin typeface="Arial Narrow" panose="020B0606020202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a:lnSpc>
                          <a:spcPct val="115000"/>
                        </a:lnSpc>
                        <a:spcAft>
                          <a:spcPts val="0"/>
                        </a:spcAft>
                        <a:tabLst>
                          <a:tab pos="457200" algn="l"/>
                        </a:tabLst>
                      </a:pPr>
                      <a:r>
                        <a:rPr lang="en-ZA" sz="1000" b="1" dirty="0" smtClean="0">
                          <a:effectLst/>
                          <a:latin typeface="Arial Narrow" panose="020B0606020202030204" pitchFamily="34" charset="0"/>
                          <a:ea typeface="Calibri" panose="020F0502020204030204" pitchFamily="34" charset="0"/>
                          <a:cs typeface="Calibri" panose="020F0502020204030204" pitchFamily="34" charset="0"/>
                        </a:rPr>
                        <a:t>NCV, Report 191, PLP &amp; Occupational  </a:t>
                      </a:r>
                      <a:r>
                        <a:rPr lang="en-ZA" sz="1000" b="1" dirty="0">
                          <a:effectLst/>
                          <a:latin typeface="Arial Narrow" panose="020B0606020202030204" pitchFamily="34" charset="0"/>
                          <a:ea typeface="Calibri" panose="020F0502020204030204" pitchFamily="34" charset="0"/>
                          <a:cs typeface="Calibri" panose="020F0502020204030204" pitchFamily="34" charset="0"/>
                        </a:rPr>
                        <a:t>Difference</a:t>
                      </a:r>
                      <a:endParaRPr lang="en-ZA" sz="1200" dirty="0">
                        <a:effectLst/>
                        <a:latin typeface="Arial Narrow" panose="020B0606020202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095">
                <a:tc>
                  <a:txBody>
                    <a:bodyPr/>
                    <a:lstStyle/>
                    <a:p>
                      <a:pPr algn="l">
                        <a:lnSpc>
                          <a:spcPct val="115000"/>
                        </a:lnSpc>
                        <a:spcAft>
                          <a:spcPts val="0"/>
                        </a:spcAft>
                        <a:tabLst>
                          <a:tab pos="457200" algn="l"/>
                        </a:tabLst>
                      </a:pPr>
                      <a:r>
                        <a:rPr lang="en-ZA" sz="1000" b="1" dirty="0" smtClean="0">
                          <a:effectLst/>
                          <a:latin typeface="Arial Narrow" panose="020B0606020202030204" pitchFamily="34" charset="0"/>
                          <a:ea typeface="Calibri" panose="020F0502020204030204" pitchFamily="34" charset="0"/>
                          <a:cs typeface="Calibri" panose="020F0502020204030204" pitchFamily="34" charset="0"/>
                        </a:rPr>
                        <a:t>NCV, Report 191, PLP &amp; Occupational Variance</a:t>
                      </a:r>
                      <a:endParaRPr lang="en-ZA" sz="1200" dirty="0">
                        <a:effectLst/>
                        <a:latin typeface="Arial Narrow" panose="020B0606020202030204" pitchFamily="34" charset="0"/>
                        <a:ea typeface="Calibri" panose="020F0502020204030204" pitchFamily="34"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947849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into PQM Analysis</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algn="just">
              <a:lnSpc>
                <a:spcPct val="150000"/>
              </a:lnSpc>
              <a:spcBef>
                <a:spcPts val="0"/>
              </a:spcBef>
              <a:buFont typeface="Courier New" panose="02070309020205020404" pitchFamily="49" charset="0"/>
              <a:buChar char="o"/>
            </a:pPr>
            <a:r>
              <a:rPr lang="en-US" sz="2600" dirty="0" smtClean="0">
                <a:latin typeface="Arial Narrow" panose="020B0606020202030204" pitchFamily="34" charset="0"/>
              </a:rPr>
              <a:t>Needed for planning and implementing strategy.</a:t>
            </a:r>
          </a:p>
          <a:p>
            <a:pPr algn="just">
              <a:lnSpc>
                <a:spcPct val="150000"/>
              </a:lnSpc>
              <a:spcBef>
                <a:spcPts val="0"/>
              </a:spcBef>
              <a:buFont typeface="Courier New" panose="02070309020205020404" pitchFamily="49" charset="0"/>
              <a:buChar char="o"/>
            </a:pPr>
            <a:r>
              <a:rPr lang="en-US" sz="2600" b="1" dirty="0" smtClean="0">
                <a:solidFill>
                  <a:srgbClr val="7030A0"/>
                </a:solidFill>
                <a:latin typeface="Arial Narrow" panose="020B0606020202030204" pitchFamily="34" charset="0"/>
              </a:rPr>
              <a:t>Docs: </a:t>
            </a:r>
            <a:r>
              <a:rPr lang="en-US" sz="2600" dirty="0" smtClean="0">
                <a:solidFill>
                  <a:schemeClr val="accent1">
                    <a:lumMod val="75000"/>
                  </a:schemeClr>
                </a:solidFill>
                <a:latin typeface="Arial Narrow" panose="020B0606020202030204" pitchFamily="34" charset="0"/>
              </a:rPr>
              <a:t>Report 62 &amp; enrolment plans</a:t>
            </a:r>
          </a:p>
          <a:p>
            <a:pPr algn="just">
              <a:lnSpc>
                <a:spcPct val="150000"/>
              </a:lnSpc>
              <a:spcBef>
                <a:spcPts val="0"/>
              </a:spcBef>
              <a:buFont typeface="Courier New" panose="02070309020205020404" pitchFamily="49" charset="0"/>
              <a:buChar char="o"/>
            </a:pPr>
            <a:r>
              <a:rPr lang="en-US" sz="2600" b="1" dirty="0" smtClean="0">
                <a:solidFill>
                  <a:srgbClr val="7030A0"/>
                </a:solidFill>
                <a:latin typeface="Arial Narrow" panose="020B0606020202030204" pitchFamily="34" charset="0"/>
              </a:rPr>
              <a:t>Methodology:</a:t>
            </a:r>
          </a:p>
          <a:p>
            <a:pPr marL="0" indent="0" algn="just">
              <a:lnSpc>
                <a:spcPct val="150000"/>
              </a:lnSpc>
              <a:spcBef>
                <a:spcPts val="0"/>
              </a:spcBef>
              <a:buNone/>
            </a:pPr>
            <a:r>
              <a:rPr lang="en-US" sz="2600" dirty="0" smtClean="0">
                <a:solidFill>
                  <a:srgbClr val="0070C0"/>
                </a:solidFill>
                <a:latin typeface="Arial Narrow" panose="020B0606020202030204" pitchFamily="34" charset="0"/>
              </a:rPr>
              <a:t>Compare NCV, Report 191, Occupational &amp; Other programmes – highest and lowest, 2017 – 2019 </a:t>
            </a:r>
            <a:r>
              <a:rPr lang="en-US" sz="2600" dirty="0" smtClean="0">
                <a:solidFill>
                  <a:srgbClr val="00B050"/>
                </a:solidFill>
                <a:latin typeface="Arial Narrow" panose="020B0606020202030204" pitchFamily="34" charset="0"/>
              </a:rPr>
              <a:t>[3 highest and 3 lowest</a:t>
            </a:r>
            <a:r>
              <a:rPr lang="en-US" sz="2600" dirty="0" smtClean="0">
                <a:solidFill>
                  <a:srgbClr val="00B050"/>
                </a:solidFill>
                <a:latin typeface="Arial Narrow" panose="020B0606020202030204" pitchFamily="34" charset="0"/>
              </a:rPr>
              <a:t>].</a:t>
            </a:r>
            <a:endParaRPr lang="en-US" sz="2600" dirty="0" smtClean="0">
              <a:solidFill>
                <a:srgbClr val="00B050"/>
              </a:solidFill>
              <a:latin typeface="Arial Narrow" panose="020B0606020202030204" pitchFamily="34" charset="0"/>
            </a:endParaRPr>
          </a:p>
          <a:p>
            <a:pPr marL="0" indent="0" algn="just">
              <a:lnSpc>
                <a:spcPct val="150000"/>
              </a:lnSpc>
              <a:spcBef>
                <a:spcPts val="0"/>
              </a:spcBef>
              <a:buNone/>
            </a:pPr>
            <a:r>
              <a:rPr lang="en-US" sz="2600" dirty="0" smtClean="0">
                <a:solidFill>
                  <a:srgbClr val="0070C0"/>
                </a:solidFill>
                <a:latin typeface="Arial Narrow" panose="020B0606020202030204" pitchFamily="34" charset="0"/>
              </a:rPr>
              <a:t>Determine reasons thereof.</a:t>
            </a:r>
          </a:p>
          <a:p>
            <a:pPr marL="0" indent="0">
              <a:lnSpc>
                <a:spcPct val="150000"/>
              </a:lnSpc>
              <a:spcBef>
                <a:spcPts val="0"/>
              </a:spcBef>
              <a:buNone/>
            </a:pPr>
            <a:endParaRPr lang="en-US" sz="2800" dirty="0" smtClean="0">
              <a:solidFill>
                <a:srgbClr val="0070C0"/>
              </a:solidFill>
              <a:latin typeface="Arial Narrow" panose="020B0606020202030204" pitchFamily="34" charset="0"/>
            </a:endParaRPr>
          </a:p>
        </p:txBody>
      </p:sp>
      <p:sp>
        <p:nvSpPr>
          <p:cNvPr id="6" name="Rounded Rectangular Callout 5"/>
          <p:cNvSpPr/>
          <p:nvPr/>
        </p:nvSpPr>
        <p:spPr>
          <a:xfrm>
            <a:off x="1691680" y="5107496"/>
            <a:ext cx="5760640" cy="936104"/>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a:lnSpc>
                <a:spcPct val="130000"/>
              </a:lnSpc>
            </a:pPr>
            <a:r>
              <a:rPr lang="en-US" sz="2300" b="1">
                <a:solidFill>
                  <a:srgbClr val="0070C0"/>
                </a:solidFill>
                <a:latin typeface="Arial Narrow" panose="020B0606020202030204" pitchFamily="34" charset="0"/>
              </a:rPr>
              <a:t>How do we use this for 2020 planning?  </a:t>
            </a:r>
            <a:endParaRPr lang="en-US" sz="2300" b="1" dirty="0">
              <a:solidFill>
                <a:srgbClr val="0070C0"/>
              </a:solidFill>
              <a:latin typeface="Arial Narrow" panose="020B0606020202030204" pitchFamily="34" charset="0"/>
            </a:endParaRPr>
          </a:p>
        </p:txBody>
      </p:sp>
    </p:spTree>
    <p:extLst>
      <p:ext uri="{BB962C8B-B14F-4D97-AF65-F5344CB8AC3E}">
        <p14:creationId xmlns:p14="http://schemas.microsoft.com/office/powerpoint/2010/main" val="517688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and Target Reporting</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algn="just">
              <a:lnSpc>
                <a:spcPct val="150000"/>
              </a:lnSpc>
              <a:spcBef>
                <a:spcPts val="0"/>
              </a:spcBef>
              <a:buFont typeface="Courier New" panose="02070309020205020404" pitchFamily="49" charset="0"/>
              <a:buChar char="o"/>
            </a:pPr>
            <a:r>
              <a:rPr lang="en-US" sz="2600" dirty="0" smtClean="0">
                <a:latin typeface="Arial Narrow" panose="020B0606020202030204" pitchFamily="34" charset="0"/>
              </a:rPr>
              <a:t>Needed for </a:t>
            </a:r>
            <a:r>
              <a:rPr lang="en-US" sz="2600" b="1" dirty="0" smtClean="0">
                <a:latin typeface="Arial Narrow" panose="020B0606020202030204" pitchFamily="34" charset="0"/>
              </a:rPr>
              <a:t>reporting achievement / performance</a:t>
            </a:r>
            <a:r>
              <a:rPr lang="en-US" sz="2600" dirty="0" smtClean="0">
                <a:latin typeface="Arial Narrow" panose="020B0606020202030204" pitchFamily="34" charset="0"/>
              </a:rPr>
              <a:t>.</a:t>
            </a:r>
          </a:p>
          <a:p>
            <a:pPr algn="just">
              <a:lnSpc>
                <a:spcPct val="150000"/>
              </a:lnSpc>
              <a:spcBef>
                <a:spcPts val="0"/>
              </a:spcBef>
              <a:buFont typeface="Courier New" panose="02070309020205020404" pitchFamily="49" charset="0"/>
              <a:buChar char="o"/>
            </a:pPr>
            <a:r>
              <a:rPr lang="en-US" sz="2600" dirty="0" smtClean="0">
                <a:solidFill>
                  <a:schemeClr val="accent1">
                    <a:lumMod val="75000"/>
                  </a:schemeClr>
                </a:solidFill>
                <a:latin typeface="Arial Narrow" panose="020B0606020202030204" pitchFamily="34" charset="0"/>
              </a:rPr>
              <a:t>Report 60 &amp; enrolment plans and performance targets (planning survey)</a:t>
            </a:r>
          </a:p>
          <a:p>
            <a:pPr algn="just">
              <a:lnSpc>
                <a:spcPct val="150000"/>
              </a:lnSpc>
              <a:spcBef>
                <a:spcPts val="0"/>
              </a:spcBef>
              <a:buFont typeface="Courier New" panose="02070309020205020404" pitchFamily="49" charset="0"/>
              <a:buChar char="o"/>
            </a:pPr>
            <a:r>
              <a:rPr lang="en-US" sz="2600" dirty="0" smtClean="0">
                <a:solidFill>
                  <a:schemeClr val="accent1">
                    <a:lumMod val="75000"/>
                  </a:schemeClr>
                </a:solidFill>
                <a:latin typeface="Arial Narrow" panose="020B0606020202030204" pitchFamily="34" charset="0"/>
              </a:rPr>
              <a:t>Q1 – Enrolment  </a:t>
            </a:r>
            <a:r>
              <a:rPr lang="en-US" sz="2600" dirty="0" err="1" smtClean="0">
                <a:solidFill>
                  <a:schemeClr val="accent1">
                    <a:lumMod val="75000"/>
                  </a:schemeClr>
                </a:solidFill>
                <a:latin typeface="Arial Narrow" panose="020B0606020202030204" pitchFamily="34" charset="0"/>
              </a:rPr>
              <a:t>i.t.o</a:t>
            </a:r>
            <a:r>
              <a:rPr lang="en-US" sz="2600" dirty="0" smtClean="0">
                <a:solidFill>
                  <a:schemeClr val="accent1">
                    <a:lumMod val="75000"/>
                  </a:schemeClr>
                </a:solidFill>
                <a:latin typeface="Arial Narrow" panose="020B0606020202030204" pitchFamily="34" charset="0"/>
              </a:rPr>
              <a:t>. Ministerial approved programmes – i.e. NCV, Report 191, PLP, </a:t>
            </a:r>
            <a:r>
              <a:rPr lang="en-US" sz="2600" dirty="0" err="1" smtClean="0">
                <a:solidFill>
                  <a:schemeClr val="accent1">
                    <a:lumMod val="75000"/>
                  </a:schemeClr>
                </a:solidFill>
                <a:latin typeface="Arial Narrow" panose="020B0606020202030204" pitchFamily="34" charset="0"/>
              </a:rPr>
              <a:t>DSPP</a:t>
            </a:r>
            <a:r>
              <a:rPr lang="en-US" sz="2600" dirty="0" smtClean="0">
                <a:solidFill>
                  <a:schemeClr val="accent1">
                    <a:lumMod val="75000"/>
                  </a:schemeClr>
                </a:solidFill>
                <a:latin typeface="Arial Narrow" panose="020B0606020202030204" pitchFamily="34" charset="0"/>
              </a:rPr>
              <a:t> </a:t>
            </a:r>
            <a:r>
              <a:rPr lang="en-US" sz="2600" dirty="0" smtClean="0">
                <a:solidFill>
                  <a:srgbClr val="FF0000"/>
                </a:solidFill>
                <a:latin typeface="Arial Narrow" panose="020B0606020202030204" pitchFamily="34" charset="0"/>
              </a:rPr>
              <a:t>[and COS?]</a:t>
            </a:r>
          </a:p>
          <a:p>
            <a:pPr algn="just">
              <a:lnSpc>
                <a:spcPct val="150000"/>
              </a:lnSpc>
              <a:spcBef>
                <a:spcPts val="0"/>
              </a:spcBef>
              <a:buFont typeface="Courier New" panose="02070309020205020404" pitchFamily="49" charset="0"/>
              <a:buChar char="o"/>
            </a:pPr>
            <a:r>
              <a:rPr lang="en-US" sz="2600" dirty="0" smtClean="0">
                <a:solidFill>
                  <a:schemeClr val="accent1">
                    <a:lumMod val="75000"/>
                  </a:schemeClr>
                </a:solidFill>
                <a:latin typeface="Arial Narrow" panose="020B0606020202030204" pitchFamily="34" charset="0"/>
              </a:rPr>
              <a:t>Q2 – Other enrolment – i.e. occupational and skills programmes, higher certificate, shorter courses </a:t>
            </a:r>
            <a:r>
              <a:rPr lang="en-US" sz="2600" b="1" dirty="0" smtClean="0">
                <a:solidFill>
                  <a:srgbClr val="00B050"/>
                </a:solidFill>
                <a:latin typeface="Arial Narrow" panose="020B0606020202030204" pitchFamily="34" charset="0"/>
              </a:rPr>
              <a:t>and COS</a:t>
            </a:r>
          </a:p>
          <a:p>
            <a:pPr marL="0" indent="0">
              <a:lnSpc>
                <a:spcPct val="150000"/>
              </a:lnSpc>
              <a:spcBef>
                <a:spcPts val="0"/>
              </a:spcBef>
              <a:buNone/>
            </a:pPr>
            <a:endParaRPr lang="en-US" sz="2800" dirty="0" smtClean="0">
              <a:solidFill>
                <a:srgbClr val="0070C0"/>
              </a:solidFill>
              <a:latin typeface="Arial Narrow" panose="020B0606020202030204" pitchFamily="34" charset="0"/>
            </a:endParaRPr>
          </a:p>
        </p:txBody>
      </p:sp>
    </p:spTree>
    <p:extLst>
      <p:ext uri="{BB962C8B-B14F-4D97-AF65-F5344CB8AC3E}">
        <p14:creationId xmlns:p14="http://schemas.microsoft.com/office/powerpoint/2010/main" val="4131586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and Target Reporting 2</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algn="just">
              <a:lnSpc>
                <a:spcPct val="150000"/>
              </a:lnSpc>
              <a:spcBef>
                <a:spcPts val="0"/>
              </a:spcBef>
              <a:buFont typeface="Courier New" panose="02070309020205020404" pitchFamily="49" charset="0"/>
              <a:buChar char="o"/>
            </a:pPr>
            <a:r>
              <a:rPr lang="en-US" sz="2400" dirty="0" smtClean="0">
                <a:solidFill>
                  <a:srgbClr val="0070C0"/>
                </a:solidFill>
                <a:latin typeface="Arial Narrow" panose="020B0606020202030204" pitchFamily="34" charset="0"/>
              </a:rPr>
              <a:t>Translation into targets?  </a:t>
            </a:r>
            <a:r>
              <a:rPr lang="en-US" sz="2400" b="1" dirty="0" smtClean="0">
                <a:solidFill>
                  <a:srgbClr val="FF0000"/>
                </a:solidFill>
                <a:latin typeface="Arial Narrow" panose="020B0606020202030204" pitchFamily="34" charset="0"/>
              </a:rPr>
              <a:t>PROBLEM!</a:t>
            </a:r>
            <a:r>
              <a:rPr lang="en-US" sz="2400" dirty="0" smtClean="0">
                <a:solidFill>
                  <a:srgbClr val="0070C0"/>
                </a:solidFill>
                <a:latin typeface="Arial Narrow" panose="020B0606020202030204" pitchFamily="34" charset="0"/>
              </a:rPr>
              <a:t> </a:t>
            </a:r>
          </a:p>
          <a:p>
            <a:pPr algn="just">
              <a:lnSpc>
                <a:spcPct val="150000"/>
              </a:lnSpc>
              <a:spcBef>
                <a:spcPts val="0"/>
              </a:spcBef>
              <a:buFont typeface="Courier New" panose="02070309020205020404" pitchFamily="49" charset="0"/>
              <a:buChar char="o"/>
            </a:pPr>
            <a:r>
              <a:rPr lang="en-US" sz="2400" dirty="0" smtClean="0">
                <a:solidFill>
                  <a:srgbClr val="0070C0"/>
                </a:solidFill>
                <a:latin typeface="Arial Narrow" panose="020B0606020202030204" pitchFamily="34" charset="0"/>
              </a:rPr>
              <a:t>Target reporting is </a:t>
            </a:r>
            <a:r>
              <a:rPr lang="en-US" sz="2400" u="sng" dirty="0" smtClean="0">
                <a:solidFill>
                  <a:srgbClr val="0070C0"/>
                </a:solidFill>
                <a:latin typeface="Arial Narrow" panose="020B0606020202030204" pitchFamily="34" charset="0"/>
              </a:rPr>
              <a:t>funding source based</a:t>
            </a:r>
            <a:r>
              <a:rPr lang="en-US" sz="2400" dirty="0" smtClean="0">
                <a:solidFill>
                  <a:srgbClr val="0070C0"/>
                </a:solidFill>
                <a:latin typeface="Arial Narrow" panose="020B0606020202030204" pitchFamily="34" charset="0"/>
              </a:rPr>
              <a:t>, but data is collected as per programme type enrolment</a:t>
            </a:r>
          </a:p>
          <a:p>
            <a:pPr algn="just">
              <a:lnSpc>
                <a:spcPct val="150000"/>
              </a:lnSpc>
              <a:spcBef>
                <a:spcPts val="0"/>
              </a:spcBef>
              <a:buFont typeface="Courier New" panose="02070309020205020404" pitchFamily="49" charset="0"/>
              <a:buChar char="o"/>
            </a:pPr>
            <a:r>
              <a:rPr lang="en-US" sz="2400" dirty="0" smtClean="0">
                <a:solidFill>
                  <a:srgbClr val="0070C0"/>
                </a:solidFill>
                <a:latin typeface="Arial Narrow" panose="020B0606020202030204" pitchFamily="34" charset="0"/>
              </a:rPr>
              <a:t>2019 </a:t>
            </a:r>
            <a:r>
              <a:rPr lang="en-US" sz="2400" dirty="0" err="1" smtClean="0">
                <a:solidFill>
                  <a:srgbClr val="0070C0"/>
                </a:solidFill>
                <a:latin typeface="Arial Narrow" panose="020B0606020202030204" pitchFamily="34" charset="0"/>
              </a:rPr>
              <a:t>FG</a:t>
            </a:r>
            <a:r>
              <a:rPr lang="en-US" sz="2400" dirty="0" smtClean="0">
                <a:solidFill>
                  <a:srgbClr val="0070C0"/>
                </a:solidFill>
                <a:latin typeface="Arial Narrow" panose="020B0606020202030204" pitchFamily="34" charset="0"/>
              </a:rPr>
              <a:t> yielded </a:t>
            </a:r>
            <a:r>
              <a:rPr lang="en-US" sz="2400" b="1" dirty="0" smtClean="0">
                <a:solidFill>
                  <a:srgbClr val="7030A0"/>
                </a:solidFill>
                <a:latin typeface="Arial Narrow" panose="020B0606020202030204" pitchFamily="34" charset="0"/>
              </a:rPr>
              <a:t>funded and unfunded HC</a:t>
            </a:r>
            <a:r>
              <a:rPr lang="en-US" sz="2400" dirty="0" smtClean="0">
                <a:solidFill>
                  <a:srgbClr val="0070C0"/>
                </a:solidFill>
                <a:latin typeface="Arial Narrow" panose="020B0606020202030204" pitchFamily="34" charset="0"/>
              </a:rPr>
              <a:t> – these are Ministerial approved enrolment (Q1) and captured as </a:t>
            </a:r>
            <a:r>
              <a:rPr lang="en-US" sz="2400" b="1" dirty="0" smtClean="0">
                <a:solidFill>
                  <a:srgbClr val="7030A0"/>
                </a:solidFill>
                <a:latin typeface="Arial Narrow" panose="020B0606020202030204" pitchFamily="34" charset="0"/>
              </a:rPr>
              <a:t>State and College funded targets</a:t>
            </a:r>
          </a:p>
          <a:p>
            <a:pPr algn="just">
              <a:lnSpc>
                <a:spcPct val="150000"/>
              </a:lnSpc>
              <a:spcBef>
                <a:spcPts val="0"/>
              </a:spcBef>
              <a:buFont typeface="Courier New" panose="02070309020205020404" pitchFamily="49" charset="0"/>
              <a:buChar char="o"/>
            </a:pPr>
            <a:r>
              <a:rPr lang="en-US" sz="2400" b="1" dirty="0" smtClean="0">
                <a:solidFill>
                  <a:srgbClr val="7030A0"/>
                </a:solidFill>
                <a:latin typeface="Arial Narrow" panose="020B0606020202030204" pitchFamily="34" charset="0"/>
              </a:rPr>
              <a:t>Occupational (including COS) and other enrolment </a:t>
            </a:r>
            <a:r>
              <a:rPr lang="en-US" sz="2400" dirty="0" smtClean="0">
                <a:solidFill>
                  <a:srgbClr val="0070C0"/>
                </a:solidFill>
                <a:latin typeface="Arial Narrow" panose="020B0606020202030204" pitchFamily="34" charset="0"/>
              </a:rPr>
              <a:t>(Q2) captured as </a:t>
            </a:r>
            <a:r>
              <a:rPr lang="en-US" sz="2400" b="1" dirty="0" smtClean="0">
                <a:solidFill>
                  <a:srgbClr val="7030A0"/>
                </a:solidFill>
                <a:latin typeface="Arial Narrow" panose="020B0606020202030204" pitchFamily="34" charset="0"/>
              </a:rPr>
              <a:t>Other Sources  funded target</a:t>
            </a:r>
          </a:p>
        </p:txBody>
      </p:sp>
    </p:spTree>
    <p:extLst>
      <p:ext uri="{BB962C8B-B14F-4D97-AF65-F5344CB8AC3E}">
        <p14:creationId xmlns:p14="http://schemas.microsoft.com/office/powerpoint/2010/main" val="2493537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fontScale="90000"/>
          </a:bodyPr>
          <a:lstStyle/>
          <a:p>
            <a:r>
              <a:rPr lang="en-US" sz="4000" b="1" dirty="0" smtClean="0">
                <a:latin typeface="Arial Narrow" panose="020B0606020202030204" pitchFamily="34" charset="0"/>
              </a:rPr>
              <a:t>Enrolment and Target Reporting Example</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algn="just">
              <a:lnSpc>
                <a:spcPct val="150000"/>
              </a:lnSpc>
              <a:spcBef>
                <a:spcPts val="0"/>
              </a:spcBef>
              <a:buFont typeface="Courier New" panose="02070309020205020404" pitchFamily="49" charset="0"/>
              <a:buChar char="o"/>
            </a:pPr>
            <a:r>
              <a:rPr lang="en-US" sz="2400" dirty="0" smtClean="0">
                <a:solidFill>
                  <a:srgbClr val="0070C0"/>
                </a:solidFill>
                <a:latin typeface="Arial Narrow" panose="020B0606020202030204" pitchFamily="34" charset="0"/>
              </a:rPr>
              <a:t>Use Report 60 for performance reporting (M&amp;E).</a:t>
            </a:r>
          </a:p>
          <a:p>
            <a:pPr marL="0" indent="0" algn="just">
              <a:lnSpc>
                <a:spcPct val="150000"/>
              </a:lnSpc>
              <a:spcBef>
                <a:spcPts val="0"/>
              </a:spcBef>
              <a:buNone/>
            </a:pPr>
            <a:endParaRPr lang="en-US" sz="2400" dirty="0" smtClean="0">
              <a:solidFill>
                <a:srgbClr val="0070C0"/>
              </a:solidFill>
              <a:latin typeface="Arial Narrow" panose="020B0606020202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11162370"/>
              </p:ext>
            </p:extLst>
          </p:nvPr>
        </p:nvGraphicFramePr>
        <p:xfrm>
          <a:off x="899593" y="2132856"/>
          <a:ext cx="7632850" cy="3384375"/>
        </p:xfrm>
        <a:graphic>
          <a:graphicData uri="http://schemas.openxmlformats.org/drawingml/2006/table">
            <a:tbl>
              <a:tblPr/>
              <a:tblGrid>
                <a:gridCol w="1440159"/>
                <a:gridCol w="1440160"/>
                <a:gridCol w="504056"/>
                <a:gridCol w="606925"/>
                <a:gridCol w="606925"/>
                <a:gridCol w="606925"/>
                <a:gridCol w="606925"/>
                <a:gridCol w="606925"/>
                <a:gridCol w="606925"/>
                <a:gridCol w="606925"/>
              </a:tblGrid>
              <a:tr h="702909">
                <a:tc>
                  <a:txBody>
                    <a:bodyPr/>
                    <a:lstStyle/>
                    <a:p>
                      <a:pPr algn="ctr" fontAlgn="ctr"/>
                      <a:r>
                        <a:rPr lang="en-ZA" sz="1100" b="1" i="0" u="none" strike="noStrike" dirty="0">
                          <a:solidFill>
                            <a:srgbClr val="000000"/>
                          </a:solidFill>
                          <a:effectLst/>
                          <a:latin typeface="Arial Narrow" panose="020B0606020202030204" pitchFamily="34" charset="0"/>
                        </a:rPr>
                        <a:t>Qualification Category</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1" i="0" u="none" strike="noStrike" dirty="0">
                          <a:solidFill>
                            <a:srgbClr val="000000"/>
                          </a:solidFill>
                          <a:effectLst/>
                          <a:latin typeface="Arial Narrow" panose="020B0606020202030204" pitchFamily="34" charset="0"/>
                        </a:rPr>
                        <a:t>2017</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gridSpan="8">
                  <a:txBody>
                    <a:bodyPr/>
                    <a:lstStyle/>
                    <a:p>
                      <a:pPr algn="l" fontAlgn="b"/>
                      <a:r>
                        <a:rPr lang="en-US" sz="1100" b="0" i="0" u="none" strike="noStrike" dirty="0">
                          <a:solidFill>
                            <a:srgbClr val="000000"/>
                          </a:solidFill>
                          <a:effectLst/>
                          <a:latin typeface="Arial Narrow" panose="020B0606020202030204" pitchFamily="34" charset="0"/>
                        </a:rPr>
                        <a:t>HC for APP - drawn from TVETMIS archived dataset for 2017.  50 colleges submitted an declared.  Sample of 6000 records verified, unaudited.</a:t>
                      </a:r>
                    </a:p>
                  </a:txBody>
                  <a:tcPr marL="3522" marR="3522" marT="3522" marB="0" anchor="ctr">
                    <a:lnL w="12700" cap="flat" cmpd="sng" algn="ctr">
                      <a:solidFill>
                        <a:srgbClr val="FFFFFF"/>
                      </a:solidFill>
                      <a:prstDash val="solid"/>
                      <a:round/>
                      <a:headEnd type="none" w="med" len="med"/>
                      <a:tailEnd type="none" w="med" len="med"/>
                    </a:lnL>
                    <a:lnR>
                      <a:noFill/>
                    </a:lnR>
                    <a:lnT>
                      <a:noFill/>
                    </a:lnT>
                    <a:lnB>
                      <a:noFill/>
                    </a:lnB>
                    <a:solidFill>
                      <a:srgbClr val="FFFF00"/>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702909">
                <a:tc>
                  <a:txBody>
                    <a:bodyPr/>
                    <a:lstStyle/>
                    <a:p>
                      <a:pPr algn="ctr" fontAlgn="ctr"/>
                      <a:r>
                        <a:rPr lang="en-ZA" sz="1100" b="1" i="0" u="none" strike="noStrike">
                          <a:solidFill>
                            <a:srgbClr val="000000"/>
                          </a:solidFill>
                          <a:effectLst/>
                          <a:latin typeface="Arial Narrow" panose="020B0606020202030204" pitchFamily="34" charset="0"/>
                        </a:rPr>
                        <a:t>NC(V)</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0" i="0" u="none" strike="noStrike" dirty="0">
                          <a:solidFill>
                            <a:srgbClr val="000000"/>
                          </a:solidFill>
                          <a:effectLst/>
                          <a:latin typeface="Arial Narrow" panose="020B0606020202030204" pitchFamily="34" charset="0"/>
                        </a:rPr>
                        <a:t>142 373</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DDAC"/>
                    </a:solidFill>
                  </a:tcPr>
                </a:tc>
                <a:tc>
                  <a:txBody>
                    <a:bodyPr/>
                    <a:lstStyle/>
                    <a:p>
                      <a:pPr algn="l" fontAlgn="b"/>
                      <a:endParaRPr lang="en-ZA" sz="1100" b="0" i="0" u="none" strike="noStrike" dirty="0">
                        <a:solidFill>
                          <a:srgbClr val="000000"/>
                        </a:solidFill>
                        <a:effectLst/>
                        <a:latin typeface="Arial Narrow" panose="020B0606020202030204" pitchFamily="34" charset="0"/>
                      </a:endParaRPr>
                    </a:p>
                  </a:txBody>
                  <a:tcPr marL="3522" marR="3522" marT="3522" marB="0" anchor="b">
                    <a:lnL w="12700" cap="flat" cmpd="sng" algn="ctr">
                      <a:solidFill>
                        <a:srgbClr val="FFFFFF"/>
                      </a:solidFill>
                      <a:prstDash val="solid"/>
                      <a:round/>
                      <a:headEnd type="none" w="med" len="med"/>
                      <a:tailEnd type="none" w="med" len="med"/>
                    </a:lnL>
                    <a:lnR>
                      <a:noFill/>
                    </a:lnR>
                    <a:lnT>
                      <a:noFill/>
                    </a:lnT>
                    <a:lnB>
                      <a:noFill/>
                    </a:lnB>
                  </a:tcPr>
                </a:tc>
                <a:tc>
                  <a:txBody>
                    <a:bodyPr/>
                    <a:lstStyle/>
                    <a:p>
                      <a:pPr algn="ctr" fontAlgn="b"/>
                      <a:endParaRPr lang="en-ZA" sz="11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r>
                        <a:rPr lang="en-ZA" sz="1100" b="1" i="0" u="none" strike="noStrike" dirty="0">
                          <a:solidFill>
                            <a:srgbClr val="000000"/>
                          </a:solidFill>
                          <a:effectLst/>
                          <a:latin typeface="Arial Narrow" panose="020B0606020202030204" pitchFamily="34" charset="0"/>
                        </a:rPr>
                        <a:t>2017 Targets</a:t>
                      </a:r>
                    </a:p>
                  </a:txBody>
                  <a:tcPr marL="3522" marR="3522" marT="3522" marB="0" anchor="ctr">
                    <a:lnL>
                      <a:noFill/>
                    </a:lnL>
                    <a:lnR>
                      <a:noFill/>
                    </a:lnR>
                    <a:lnT>
                      <a:noFill/>
                    </a:lnT>
                    <a:lnB>
                      <a:noFill/>
                    </a:lnB>
                  </a:tcPr>
                </a:tc>
                <a:tc>
                  <a:txBody>
                    <a:bodyPr/>
                    <a:lstStyle/>
                    <a:p>
                      <a:pPr algn="ctr" fontAlgn="b"/>
                      <a:r>
                        <a:rPr lang="en-ZA" sz="1100" b="1" i="0" u="none" strike="noStrike" dirty="0">
                          <a:solidFill>
                            <a:srgbClr val="000000"/>
                          </a:solidFill>
                          <a:effectLst/>
                          <a:latin typeface="Arial Narrow" panose="020B0606020202030204" pitchFamily="34" charset="0"/>
                        </a:rPr>
                        <a:t>2017 Achieved</a:t>
                      </a:r>
                    </a:p>
                  </a:txBody>
                  <a:tcPr marL="3522" marR="3522" marT="3522" marB="0" anchor="ctr">
                    <a:lnL>
                      <a:noFill/>
                    </a:lnL>
                    <a:lnR>
                      <a:noFill/>
                    </a:lnR>
                    <a:lnT>
                      <a:noFill/>
                    </a:lnT>
                    <a:lnB>
                      <a:noFill/>
                    </a:lnB>
                  </a:tcPr>
                </a:tc>
                <a:tc>
                  <a:txBody>
                    <a:bodyPr/>
                    <a:lstStyle/>
                    <a:p>
                      <a:pPr algn="ctr" fontAlgn="b"/>
                      <a:endParaRPr lang="en-ZA" sz="11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r>
                        <a:rPr lang="en-ZA" sz="1100" b="1" i="0" u="none" strike="noStrike">
                          <a:solidFill>
                            <a:srgbClr val="000000"/>
                          </a:solidFill>
                          <a:effectLst/>
                          <a:latin typeface="Arial Narrow" panose="020B0606020202030204" pitchFamily="34" charset="0"/>
                        </a:rPr>
                        <a:t>% variance</a:t>
                      </a:r>
                    </a:p>
                  </a:txBody>
                  <a:tcPr marL="3522" marR="3522" marT="3522" marB="0" anchor="ctr">
                    <a:lnL>
                      <a:noFill/>
                    </a:lnL>
                    <a:lnR>
                      <a:noFill/>
                    </a:lnR>
                    <a:lnT>
                      <a:noFill/>
                    </a:lnT>
                    <a:lnB>
                      <a:noFill/>
                    </a:lnB>
                  </a:tcPr>
                </a:tc>
                <a:tc>
                  <a:txBody>
                    <a:bodyPr/>
                    <a:lstStyle/>
                    <a:p>
                      <a:pPr algn="ctr" fontAlgn="b"/>
                      <a:endParaRPr lang="en-ZA" sz="11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endParaRPr lang="en-ZA" sz="9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r>
              <a:tr h="425216">
                <a:tc>
                  <a:txBody>
                    <a:bodyPr/>
                    <a:lstStyle/>
                    <a:p>
                      <a:pPr algn="ctr" fontAlgn="ctr"/>
                      <a:r>
                        <a:rPr lang="en-ZA" sz="1100" b="1" i="0" u="none" strike="noStrike">
                          <a:solidFill>
                            <a:srgbClr val="000000"/>
                          </a:solidFill>
                          <a:effectLst/>
                          <a:latin typeface="Arial Narrow" panose="020B0606020202030204" pitchFamily="34" charset="0"/>
                        </a:rPr>
                        <a:t>Report 191 (N1-N6)</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0" i="0" u="none" strike="noStrike" dirty="0">
                          <a:solidFill>
                            <a:srgbClr val="000000"/>
                          </a:solidFill>
                          <a:effectLst/>
                          <a:latin typeface="Arial Narrow" panose="020B0606020202030204" pitchFamily="34" charset="0"/>
                        </a:rPr>
                        <a:t>510 153</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DDAC"/>
                    </a:solidFill>
                  </a:tcPr>
                </a:tc>
                <a:tc>
                  <a:txBody>
                    <a:bodyPr/>
                    <a:lstStyle/>
                    <a:p>
                      <a:pPr algn="l" fontAlgn="b"/>
                      <a:endParaRPr lang="en-ZA" sz="1100" b="0" i="0" u="none" strike="noStrike" dirty="0">
                        <a:solidFill>
                          <a:srgbClr val="000000"/>
                        </a:solidFill>
                        <a:effectLst/>
                        <a:latin typeface="Arial Narrow" panose="020B0606020202030204" pitchFamily="34" charset="0"/>
                      </a:endParaRPr>
                    </a:p>
                  </a:txBody>
                  <a:tcPr marL="3522" marR="3522" marT="3522" marB="0" anchor="b">
                    <a:lnL w="1270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ZA" sz="1100" b="0" i="0" u="none" strike="noStrike" dirty="0">
                          <a:solidFill>
                            <a:srgbClr val="000000"/>
                          </a:solidFill>
                          <a:effectLst/>
                          <a:latin typeface="Arial Narrow" panose="020B0606020202030204" pitchFamily="34" charset="0"/>
                        </a:rPr>
                        <a:t>State Funded</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429 638</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429 638</a:t>
                      </a:r>
                    </a:p>
                  </a:txBody>
                  <a:tcPr marL="3522" marR="3522" marT="3522" marB="0" anchor="ctr">
                    <a:lnL>
                      <a:noFill/>
                    </a:lnL>
                    <a:lnR>
                      <a:noFill/>
                    </a:lnR>
                    <a:lnT>
                      <a:noFill/>
                    </a:lnT>
                    <a:lnB>
                      <a:noFill/>
                    </a:lnB>
                    <a:solidFill>
                      <a:srgbClr val="FFFF00"/>
                    </a:solidFill>
                  </a:tcPr>
                </a:tc>
                <a:tc>
                  <a:txBody>
                    <a:bodyPr/>
                    <a:lstStyle/>
                    <a:p>
                      <a:pPr algn="ctr" fontAlgn="b"/>
                      <a:endParaRPr lang="en-ZA" sz="11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r>
                        <a:rPr lang="en-ZA" sz="1100" b="0" i="0" u="none" strike="noStrike" dirty="0">
                          <a:solidFill>
                            <a:srgbClr val="000000"/>
                          </a:solidFill>
                          <a:effectLst/>
                          <a:latin typeface="Arial Narrow" panose="020B0606020202030204" pitchFamily="34" charset="0"/>
                        </a:rPr>
                        <a:t>0%</a:t>
                      </a:r>
                    </a:p>
                  </a:txBody>
                  <a:tcPr marL="3522" marR="3522" marT="3522" marB="0" anchor="ctr">
                    <a:lnL>
                      <a:noFill/>
                    </a:lnL>
                    <a:lnR>
                      <a:noFill/>
                    </a:lnR>
                    <a:lnT>
                      <a:noFill/>
                    </a:lnT>
                    <a:lnB>
                      <a:noFill/>
                    </a:lnB>
                    <a:solidFill>
                      <a:srgbClr val="F4B084"/>
                    </a:solidFill>
                  </a:tcPr>
                </a:tc>
                <a:tc>
                  <a:txBody>
                    <a:bodyPr/>
                    <a:lstStyle/>
                    <a:p>
                      <a:pPr algn="ctr" fontAlgn="b"/>
                      <a:endParaRPr lang="en-ZA" sz="11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endParaRPr lang="en-ZA" sz="9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r>
              <a:tr h="425216">
                <a:tc>
                  <a:txBody>
                    <a:bodyPr/>
                    <a:lstStyle/>
                    <a:p>
                      <a:pPr algn="ctr" fontAlgn="ctr"/>
                      <a:r>
                        <a:rPr lang="en-ZA" sz="1100" b="1" i="0" u="none" strike="noStrike">
                          <a:solidFill>
                            <a:srgbClr val="000000"/>
                          </a:solidFill>
                          <a:effectLst/>
                          <a:latin typeface="Arial Narrow" panose="020B0606020202030204" pitchFamily="34" charset="0"/>
                        </a:rPr>
                        <a:t>Occupational Qualifications</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0" i="0" u="none" strike="noStrike" dirty="0">
                          <a:solidFill>
                            <a:srgbClr val="000000"/>
                          </a:solidFill>
                          <a:effectLst/>
                          <a:latin typeface="Arial Narrow" panose="020B0606020202030204" pitchFamily="34" charset="0"/>
                        </a:rPr>
                        <a:t>10 969</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ED5"/>
                    </a:solidFill>
                  </a:tcPr>
                </a:tc>
                <a:tc>
                  <a:txBody>
                    <a:bodyPr/>
                    <a:lstStyle/>
                    <a:p>
                      <a:pPr algn="l" fontAlgn="b"/>
                      <a:endParaRPr lang="en-ZA" sz="1100" b="0" i="0" u="none" strike="noStrike" dirty="0">
                        <a:solidFill>
                          <a:srgbClr val="000000"/>
                        </a:solidFill>
                        <a:effectLst/>
                        <a:latin typeface="Arial Narrow" panose="020B0606020202030204" pitchFamily="34" charset="0"/>
                      </a:endParaRPr>
                    </a:p>
                  </a:txBody>
                  <a:tcPr marL="3522" marR="3522" marT="3522" marB="0" anchor="b">
                    <a:lnL w="1270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ZA" sz="1100" b="0" i="0" u="none" strike="noStrike" dirty="0">
                          <a:solidFill>
                            <a:srgbClr val="000000"/>
                          </a:solidFill>
                          <a:effectLst/>
                          <a:latin typeface="Arial Narrow" panose="020B0606020202030204" pitchFamily="34" charset="0"/>
                        </a:rPr>
                        <a:t>College Funded</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a:solidFill>
                            <a:srgbClr val="000000"/>
                          </a:solidFill>
                          <a:effectLst/>
                          <a:latin typeface="Arial Narrow" panose="020B0606020202030204" pitchFamily="34" charset="0"/>
                        </a:rPr>
                        <a:t>235 110</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222 888</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652 526</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5%</a:t>
                      </a:r>
                    </a:p>
                  </a:txBody>
                  <a:tcPr marL="3522" marR="3522" marT="3522" marB="0" anchor="ctr">
                    <a:lnL>
                      <a:noFill/>
                    </a:lnL>
                    <a:lnR>
                      <a:noFill/>
                    </a:lnR>
                    <a:lnT>
                      <a:noFill/>
                    </a:lnT>
                    <a:lnB>
                      <a:noFill/>
                    </a:lnB>
                    <a:solidFill>
                      <a:srgbClr val="F4B084"/>
                    </a:solidFill>
                  </a:tcPr>
                </a:tc>
                <a:tc>
                  <a:txBody>
                    <a:bodyPr/>
                    <a:lstStyle/>
                    <a:p>
                      <a:pPr algn="ctr" fontAlgn="b"/>
                      <a:r>
                        <a:rPr lang="en-ZA" sz="1100" b="0" i="0" u="none" strike="noStrike" dirty="0">
                          <a:solidFill>
                            <a:srgbClr val="000000"/>
                          </a:solidFill>
                          <a:effectLst/>
                          <a:latin typeface="Arial Narrow" panose="020B0606020202030204" pitchFamily="34" charset="0"/>
                        </a:rPr>
                        <a:t> </a:t>
                      </a:r>
                    </a:p>
                  </a:txBody>
                  <a:tcPr marL="3522" marR="3522" marT="3522" marB="0" anchor="ctr">
                    <a:lnL>
                      <a:noFill/>
                    </a:lnL>
                    <a:lnR>
                      <a:noFill/>
                    </a:lnR>
                    <a:lnT>
                      <a:noFill/>
                    </a:lnT>
                    <a:lnB>
                      <a:noFill/>
                    </a:lnB>
                    <a:solidFill>
                      <a:srgbClr val="F4B084"/>
                    </a:solidFill>
                  </a:tcPr>
                </a:tc>
                <a:tc>
                  <a:txBody>
                    <a:bodyPr/>
                    <a:lstStyle/>
                    <a:p>
                      <a:pPr algn="ctr" fontAlgn="b"/>
                      <a:endParaRPr lang="en-ZA" sz="9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r>
              <a:tr h="702909">
                <a:tc>
                  <a:txBody>
                    <a:bodyPr/>
                    <a:lstStyle/>
                    <a:p>
                      <a:pPr algn="ctr" fontAlgn="ctr"/>
                      <a:r>
                        <a:rPr lang="en-ZA" sz="1100" b="1" i="0" u="none" strike="noStrike">
                          <a:solidFill>
                            <a:srgbClr val="000000"/>
                          </a:solidFill>
                          <a:effectLst/>
                          <a:latin typeface="Arial Narrow" panose="020B0606020202030204" pitchFamily="34" charset="0"/>
                        </a:rPr>
                        <a:t>Other</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0" i="0" u="none" strike="noStrike" dirty="0">
                          <a:solidFill>
                            <a:srgbClr val="000000"/>
                          </a:solidFill>
                          <a:effectLst/>
                          <a:latin typeface="Arial Narrow" panose="020B0606020202030204" pitchFamily="34" charset="0"/>
                        </a:rPr>
                        <a:t>24 533</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DDDAC"/>
                    </a:solidFill>
                  </a:tcPr>
                </a:tc>
                <a:tc>
                  <a:txBody>
                    <a:bodyPr/>
                    <a:lstStyle/>
                    <a:p>
                      <a:pPr algn="l" fontAlgn="b"/>
                      <a:endParaRPr lang="en-ZA" sz="1100" b="0" i="0" u="none" strike="noStrike">
                        <a:solidFill>
                          <a:srgbClr val="000000"/>
                        </a:solidFill>
                        <a:effectLst/>
                        <a:latin typeface="Arial Narrow" panose="020B0606020202030204" pitchFamily="34" charset="0"/>
                      </a:endParaRPr>
                    </a:p>
                  </a:txBody>
                  <a:tcPr marL="3522" marR="3522" marT="3522" marB="0" anchor="b">
                    <a:lnL w="1270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ZA" sz="1100" b="0" i="0" u="none" strike="noStrike" dirty="0">
                          <a:solidFill>
                            <a:srgbClr val="000000"/>
                          </a:solidFill>
                          <a:effectLst/>
                          <a:latin typeface="Arial Narrow" panose="020B0606020202030204" pitchFamily="34" charset="0"/>
                        </a:rPr>
                        <a:t>Other Sources Funded</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45 787</a:t>
                      </a:r>
                    </a:p>
                  </a:txBody>
                  <a:tcPr marL="3522" marR="3522" marT="3522" marB="0" anchor="ctr">
                    <a:lnL>
                      <a:noFill/>
                    </a:lnL>
                    <a:lnR>
                      <a:noFill/>
                    </a:lnR>
                    <a:lnT>
                      <a:noFill/>
                    </a:lnT>
                    <a:lnB>
                      <a:noFill/>
                    </a:lnB>
                    <a:solidFill>
                      <a:srgbClr val="FFFF00"/>
                    </a:solidFill>
                  </a:tcPr>
                </a:tc>
                <a:tc>
                  <a:txBody>
                    <a:bodyPr/>
                    <a:lstStyle/>
                    <a:p>
                      <a:pPr algn="ctr" fontAlgn="b"/>
                      <a:r>
                        <a:rPr lang="en-ZA" sz="1100" b="0" i="0" u="none" strike="noStrike" dirty="0">
                          <a:solidFill>
                            <a:srgbClr val="000000"/>
                          </a:solidFill>
                          <a:effectLst/>
                          <a:latin typeface="Arial Narrow" panose="020B0606020202030204" pitchFamily="34" charset="0"/>
                        </a:rPr>
                        <a:t>35 502</a:t>
                      </a:r>
                    </a:p>
                  </a:txBody>
                  <a:tcPr marL="3522" marR="3522" marT="3522" marB="0" anchor="ctr">
                    <a:lnL>
                      <a:noFill/>
                    </a:lnL>
                    <a:lnR>
                      <a:noFill/>
                    </a:lnR>
                    <a:lnT>
                      <a:noFill/>
                    </a:lnT>
                    <a:lnB>
                      <a:noFill/>
                    </a:lnB>
                    <a:solidFill>
                      <a:srgbClr val="FFFF00"/>
                    </a:solidFill>
                  </a:tcPr>
                </a:tc>
                <a:tc>
                  <a:txBody>
                    <a:bodyPr/>
                    <a:lstStyle/>
                    <a:p>
                      <a:pPr algn="ctr" fontAlgn="b"/>
                      <a:endParaRPr lang="en-ZA" sz="1100" b="0" i="0" u="none" strike="noStrike">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r>
                        <a:rPr lang="en-ZA" sz="1100" b="0" i="0" u="none" strike="noStrike">
                          <a:solidFill>
                            <a:srgbClr val="000000"/>
                          </a:solidFill>
                          <a:effectLst/>
                          <a:latin typeface="Arial Narrow" panose="020B0606020202030204" pitchFamily="34" charset="0"/>
                        </a:rPr>
                        <a:t>22%</a:t>
                      </a:r>
                    </a:p>
                  </a:txBody>
                  <a:tcPr marL="3522" marR="3522" marT="3522" marB="0" anchor="ctr">
                    <a:lnL>
                      <a:noFill/>
                    </a:lnL>
                    <a:lnR>
                      <a:noFill/>
                    </a:lnR>
                    <a:lnT>
                      <a:noFill/>
                    </a:lnT>
                    <a:lnB>
                      <a:noFill/>
                    </a:lnB>
                    <a:solidFill>
                      <a:srgbClr val="F4B084"/>
                    </a:solidFill>
                  </a:tcPr>
                </a:tc>
                <a:tc>
                  <a:txBody>
                    <a:bodyPr/>
                    <a:lstStyle/>
                    <a:p>
                      <a:pPr algn="ctr" fontAlgn="b"/>
                      <a:r>
                        <a:rPr lang="en-ZA" sz="1100" b="0" i="0" u="none" strike="noStrike" dirty="0">
                          <a:solidFill>
                            <a:srgbClr val="000000"/>
                          </a:solidFill>
                          <a:effectLst/>
                          <a:latin typeface="Arial Narrow" panose="020B0606020202030204" pitchFamily="34" charset="0"/>
                        </a:rPr>
                        <a:t>78%</a:t>
                      </a:r>
                    </a:p>
                  </a:txBody>
                  <a:tcPr marL="3522" marR="3522" marT="3522" marB="0" anchor="ctr">
                    <a:lnL>
                      <a:noFill/>
                    </a:lnL>
                    <a:lnR>
                      <a:noFill/>
                    </a:lnR>
                    <a:lnT>
                      <a:noFill/>
                    </a:lnT>
                    <a:lnB>
                      <a:noFill/>
                    </a:lnB>
                  </a:tcPr>
                </a:tc>
                <a:tc>
                  <a:txBody>
                    <a:bodyPr/>
                    <a:lstStyle/>
                    <a:p>
                      <a:pPr algn="ctr" fontAlgn="b"/>
                      <a:endParaRPr lang="en-ZA" sz="9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r>
              <a:tr h="425216">
                <a:tc>
                  <a:txBody>
                    <a:bodyPr/>
                    <a:lstStyle/>
                    <a:p>
                      <a:pPr algn="l" fontAlgn="ctr"/>
                      <a:r>
                        <a:rPr lang="en-ZA" sz="1100" b="1" i="0" u="none" strike="noStrike">
                          <a:solidFill>
                            <a:srgbClr val="000000"/>
                          </a:solidFill>
                          <a:effectLst/>
                          <a:latin typeface="Arial Narrow" panose="020B0606020202030204" pitchFamily="34" charset="0"/>
                        </a:rPr>
                        <a:t>Total</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BBB59"/>
                    </a:solidFill>
                  </a:tcPr>
                </a:tc>
                <a:tc>
                  <a:txBody>
                    <a:bodyPr/>
                    <a:lstStyle/>
                    <a:p>
                      <a:pPr algn="ctr" fontAlgn="ctr"/>
                      <a:r>
                        <a:rPr lang="en-ZA" sz="1100" b="1" i="0" u="none" strike="noStrike" dirty="0">
                          <a:solidFill>
                            <a:srgbClr val="000000"/>
                          </a:solidFill>
                          <a:effectLst/>
                          <a:latin typeface="Arial Narrow" panose="020B0606020202030204" pitchFamily="34" charset="0"/>
                        </a:rPr>
                        <a:t>688 028</a:t>
                      </a:r>
                    </a:p>
                  </a:txBody>
                  <a:tcPr marL="3522" marR="3522" marT="352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ED5"/>
                    </a:solidFill>
                  </a:tcPr>
                </a:tc>
                <a:tc>
                  <a:txBody>
                    <a:bodyPr/>
                    <a:lstStyle/>
                    <a:p>
                      <a:pPr algn="l" fontAlgn="b"/>
                      <a:endParaRPr lang="en-ZA" sz="1100" b="0" i="0" u="none" strike="noStrike">
                        <a:solidFill>
                          <a:srgbClr val="000000"/>
                        </a:solidFill>
                        <a:effectLst/>
                        <a:latin typeface="Arial Narrow" panose="020B0606020202030204" pitchFamily="34" charset="0"/>
                      </a:endParaRPr>
                    </a:p>
                  </a:txBody>
                  <a:tcPr marL="3522" marR="3522" marT="3522" marB="0" anchor="b">
                    <a:lnL w="12700" cap="flat" cmpd="sng" algn="ctr">
                      <a:solidFill>
                        <a:srgbClr val="FFFFFF"/>
                      </a:solidFill>
                      <a:prstDash val="solid"/>
                      <a:round/>
                      <a:headEnd type="none" w="med" len="med"/>
                      <a:tailEnd type="none" w="med" len="med"/>
                    </a:lnL>
                    <a:lnR>
                      <a:noFill/>
                    </a:lnR>
                    <a:lnT>
                      <a:noFill/>
                    </a:lnT>
                    <a:lnB>
                      <a:noFill/>
                    </a:lnB>
                  </a:tcPr>
                </a:tc>
                <a:tc>
                  <a:txBody>
                    <a:bodyPr/>
                    <a:lstStyle/>
                    <a:p>
                      <a:pPr algn="ctr" fontAlgn="b"/>
                      <a:r>
                        <a:rPr lang="en-ZA" sz="1100" b="1" i="0" u="none" strike="noStrike">
                          <a:solidFill>
                            <a:srgbClr val="000000"/>
                          </a:solidFill>
                          <a:effectLst/>
                          <a:latin typeface="Arial Narrow" panose="020B0606020202030204" pitchFamily="34" charset="0"/>
                        </a:rPr>
                        <a:t>Total:</a:t>
                      </a:r>
                    </a:p>
                  </a:txBody>
                  <a:tcPr marL="3522" marR="3522" marT="3522" marB="0" anchor="ctr">
                    <a:lnL>
                      <a:noFill/>
                    </a:lnL>
                    <a:lnR>
                      <a:noFill/>
                    </a:lnR>
                    <a:lnT>
                      <a:noFill/>
                    </a:lnT>
                    <a:lnB>
                      <a:noFill/>
                    </a:lnB>
                    <a:solidFill>
                      <a:srgbClr val="FFFF00"/>
                    </a:solidFill>
                  </a:tcPr>
                </a:tc>
                <a:tc>
                  <a:txBody>
                    <a:bodyPr/>
                    <a:lstStyle/>
                    <a:p>
                      <a:pPr algn="ctr" fontAlgn="b"/>
                      <a:r>
                        <a:rPr lang="en-ZA" sz="1100" b="1" i="0" u="none" strike="noStrike" dirty="0" smtClean="0">
                          <a:solidFill>
                            <a:srgbClr val="000000"/>
                          </a:solidFill>
                          <a:effectLst/>
                          <a:latin typeface="Arial Narrow" panose="020B0606020202030204" pitchFamily="34" charset="0"/>
                        </a:rPr>
                        <a:t>710 535</a:t>
                      </a:r>
                      <a:endParaRPr lang="en-ZA" sz="1100" b="1"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solidFill>
                      <a:srgbClr val="FFFF00"/>
                    </a:solidFill>
                  </a:tcPr>
                </a:tc>
                <a:tc>
                  <a:txBody>
                    <a:bodyPr/>
                    <a:lstStyle/>
                    <a:p>
                      <a:pPr algn="ctr" fontAlgn="b"/>
                      <a:r>
                        <a:rPr lang="en-ZA" sz="1100" b="1" i="0" u="none" strike="noStrike">
                          <a:solidFill>
                            <a:srgbClr val="000000"/>
                          </a:solidFill>
                          <a:effectLst/>
                          <a:latin typeface="Arial Narrow" panose="020B0606020202030204" pitchFamily="34" charset="0"/>
                        </a:rPr>
                        <a:t>688 028</a:t>
                      </a:r>
                    </a:p>
                  </a:txBody>
                  <a:tcPr marL="3522" marR="3522" marT="3522" marB="0" anchor="ctr">
                    <a:lnL>
                      <a:noFill/>
                    </a:lnL>
                    <a:lnR>
                      <a:noFill/>
                    </a:lnR>
                    <a:lnT>
                      <a:noFill/>
                    </a:lnT>
                    <a:lnB>
                      <a:noFill/>
                    </a:lnB>
                    <a:solidFill>
                      <a:srgbClr val="FFFF00"/>
                    </a:solidFill>
                  </a:tcPr>
                </a:tc>
                <a:tc>
                  <a:txBody>
                    <a:bodyPr/>
                    <a:lstStyle/>
                    <a:p>
                      <a:pPr algn="ctr" fontAlgn="b"/>
                      <a:endParaRPr lang="en-ZA" sz="11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c>
                  <a:txBody>
                    <a:bodyPr/>
                    <a:lstStyle/>
                    <a:p>
                      <a:pPr algn="ctr" fontAlgn="b"/>
                      <a:r>
                        <a:rPr lang="en-ZA" sz="1100" b="0" i="0" u="none" strike="noStrike" dirty="0">
                          <a:solidFill>
                            <a:srgbClr val="000000"/>
                          </a:solidFill>
                          <a:effectLst/>
                          <a:latin typeface="Arial Narrow" panose="020B0606020202030204" pitchFamily="34" charset="0"/>
                        </a:rPr>
                        <a:t>3%</a:t>
                      </a:r>
                    </a:p>
                  </a:txBody>
                  <a:tcPr marL="3522" marR="3522" marT="3522" marB="0" anchor="ctr">
                    <a:lnL>
                      <a:noFill/>
                    </a:lnL>
                    <a:lnR>
                      <a:noFill/>
                    </a:lnR>
                    <a:lnT>
                      <a:noFill/>
                    </a:lnT>
                    <a:lnB>
                      <a:noFill/>
                    </a:lnB>
                    <a:solidFill>
                      <a:srgbClr val="F4B084"/>
                    </a:solidFill>
                  </a:tcPr>
                </a:tc>
                <a:tc>
                  <a:txBody>
                    <a:bodyPr/>
                    <a:lstStyle/>
                    <a:p>
                      <a:pPr algn="ctr" fontAlgn="b"/>
                      <a:r>
                        <a:rPr lang="en-ZA" sz="1100" b="0" i="0" u="none" strike="noStrike" dirty="0">
                          <a:solidFill>
                            <a:srgbClr val="000000"/>
                          </a:solidFill>
                          <a:effectLst/>
                          <a:latin typeface="Arial Narrow" panose="020B0606020202030204" pitchFamily="34" charset="0"/>
                        </a:rPr>
                        <a:t>97%</a:t>
                      </a:r>
                    </a:p>
                  </a:txBody>
                  <a:tcPr marL="3522" marR="3522" marT="3522" marB="0" anchor="ctr">
                    <a:lnL>
                      <a:noFill/>
                    </a:lnL>
                    <a:lnR>
                      <a:noFill/>
                    </a:lnR>
                    <a:lnT>
                      <a:noFill/>
                    </a:lnT>
                    <a:lnB>
                      <a:noFill/>
                    </a:lnB>
                  </a:tcPr>
                </a:tc>
                <a:tc>
                  <a:txBody>
                    <a:bodyPr/>
                    <a:lstStyle/>
                    <a:p>
                      <a:pPr algn="ctr" fontAlgn="b"/>
                      <a:endParaRPr lang="en-ZA" sz="900" b="0" i="0" u="none" strike="noStrike" dirty="0">
                        <a:solidFill>
                          <a:srgbClr val="000000"/>
                        </a:solidFill>
                        <a:effectLst/>
                        <a:latin typeface="Arial Narrow" panose="020B0606020202030204" pitchFamily="34" charset="0"/>
                      </a:endParaRPr>
                    </a:p>
                  </a:txBody>
                  <a:tcPr marL="3522" marR="3522" marT="3522" marB="0" anchor="ctr">
                    <a:lnL>
                      <a:noFill/>
                    </a:lnL>
                    <a:lnR>
                      <a:noFill/>
                    </a:lnR>
                    <a:lnT>
                      <a:noFill/>
                    </a:lnT>
                    <a:lnB>
                      <a:noFill/>
                    </a:lnB>
                  </a:tcPr>
                </a:tc>
              </a:tr>
            </a:tbl>
          </a:graphicData>
        </a:graphic>
      </p:graphicFrame>
    </p:spTree>
    <p:extLst>
      <p:ext uri="{BB962C8B-B14F-4D97-AF65-F5344CB8AC3E}">
        <p14:creationId xmlns:p14="http://schemas.microsoft.com/office/powerpoint/2010/main" val="31448092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Questions and Thank you!</a:t>
            </a:r>
            <a:endParaRPr lang="en-US" sz="4000" b="1" dirty="0">
              <a:latin typeface="Arial Narrow" panose="020B0606020202030204" pitchFamily="34" charset="0"/>
            </a:endParaRPr>
          </a:p>
        </p:txBody>
      </p:sp>
      <p:pic>
        <p:nvPicPr>
          <p:cNvPr id="4098" name="Picture 2" descr="Image result for images for question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23728" y="1700808"/>
            <a:ext cx="4680520" cy="3960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073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Planning</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772816"/>
            <a:ext cx="8147248" cy="4392488"/>
          </a:xfrm>
        </p:spPr>
        <p:txBody>
          <a:bodyPr>
            <a:noAutofit/>
          </a:bodyPr>
          <a:lstStyle/>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Enrolment </a:t>
            </a:r>
            <a:r>
              <a:rPr lang="en-US" sz="1800" dirty="0">
                <a:latin typeface="Arial Narrow" panose="020B0606020202030204" pitchFamily="34" charset="0"/>
              </a:rPr>
              <a:t>planning commenced </a:t>
            </a:r>
            <a:r>
              <a:rPr lang="en-US" sz="1800" dirty="0" smtClean="0">
                <a:latin typeface="Arial Narrow" panose="020B0606020202030204" pitchFamily="34" charset="0"/>
              </a:rPr>
              <a:t>August </a:t>
            </a:r>
            <a:r>
              <a:rPr lang="en-US" sz="1800" dirty="0">
                <a:latin typeface="Arial Narrow" panose="020B0606020202030204" pitchFamily="34" charset="0"/>
              </a:rPr>
              <a:t>2018 with </a:t>
            </a:r>
            <a:r>
              <a:rPr lang="en-US" sz="1800" dirty="0" smtClean="0">
                <a:latin typeface="Arial Narrow" panose="020B0606020202030204" pitchFamily="34" charset="0"/>
              </a:rPr>
              <a:t>strategic planning.</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Forms </a:t>
            </a:r>
            <a:r>
              <a:rPr lang="en-US" sz="1800" dirty="0">
                <a:latin typeface="Arial Narrow" panose="020B0606020202030204" pitchFamily="34" charset="0"/>
              </a:rPr>
              <a:t>an </a:t>
            </a:r>
            <a:r>
              <a:rPr lang="en-US" sz="1800" dirty="0" smtClean="0">
                <a:latin typeface="Arial Narrow" panose="020B0606020202030204" pitchFamily="34" charset="0"/>
              </a:rPr>
              <a:t>integral part of the strategic planning each year.</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Funding of enrolment linked to different sources – i.e. State Funded, College Funded and Other Sources Funded – and targets are set in this regard.</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From the college enrolment plan, an enrolment plan for each campus drafted.</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During monitoring, this plan and enrolment into the different programmes are reported on.</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 </a:t>
            </a:r>
            <a:r>
              <a:rPr lang="en-US" sz="1800" dirty="0">
                <a:latin typeface="Arial Narrow" panose="020B0606020202030204" pitchFamily="34" charset="0"/>
              </a:rPr>
              <a:t>The registration </a:t>
            </a:r>
            <a:r>
              <a:rPr lang="en-US" sz="1800" dirty="0" smtClean="0">
                <a:latin typeface="Arial Narrow" panose="020B0606020202030204" pitchFamily="34" charset="0"/>
              </a:rPr>
              <a:t>of students and </a:t>
            </a:r>
            <a:r>
              <a:rPr lang="en-US" sz="1800" dirty="0">
                <a:latin typeface="Arial Narrow" panose="020B0606020202030204" pitchFamily="34" charset="0"/>
              </a:rPr>
              <a:t>enrolment management are monitored by </a:t>
            </a:r>
            <a:r>
              <a:rPr lang="en-US" sz="1800" dirty="0" smtClean="0">
                <a:latin typeface="Arial Narrow" panose="020B0606020202030204" pitchFamily="34" charset="0"/>
              </a:rPr>
              <a:t>DHET office </a:t>
            </a:r>
            <a:r>
              <a:rPr lang="en-US" sz="1800" dirty="0">
                <a:latin typeface="Arial Narrow" panose="020B0606020202030204" pitchFamily="34" charset="0"/>
              </a:rPr>
              <a:t>officials during </a:t>
            </a:r>
            <a:r>
              <a:rPr lang="en-US" sz="1800" dirty="0" smtClean="0">
                <a:latin typeface="Arial Narrow" panose="020B0606020202030204" pitchFamily="34" charset="0"/>
              </a:rPr>
              <a:t>January </a:t>
            </a:r>
            <a:r>
              <a:rPr lang="en-US" sz="1800" dirty="0">
                <a:latin typeface="Arial Narrow" panose="020B0606020202030204" pitchFamily="34" charset="0"/>
              </a:rPr>
              <a:t>when </a:t>
            </a:r>
            <a:r>
              <a:rPr lang="en-US" sz="1800" dirty="0" smtClean="0">
                <a:latin typeface="Arial Narrow" panose="020B0606020202030204" pitchFamily="34" charset="0"/>
              </a:rPr>
              <a:t>colleges re-open.</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Other intakes are monitored in terms of enrolment progress only.</a:t>
            </a:r>
          </a:p>
        </p:txBody>
      </p:sp>
      <p:sp>
        <p:nvSpPr>
          <p:cNvPr id="2" name="Rounded Rectangle 1"/>
          <p:cNvSpPr/>
          <p:nvPr/>
        </p:nvSpPr>
        <p:spPr>
          <a:xfrm>
            <a:off x="899592" y="5589240"/>
            <a:ext cx="7128792" cy="57606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lvl="0" algn="ctr"/>
            <a:r>
              <a:rPr lang="en-US" sz="1600" b="1" dirty="0">
                <a:solidFill>
                  <a:srgbClr val="FF0000"/>
                </a:solidFill>
              </a:rPr>
              <a:t>Note: There are 6 enrolment intakes – annual, 3 trimesters and 2 semesters in an academic year!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274638"/>
            <a:ext cx="8229600" cy="1143000"/>
          </a:xfrm>
        </p:spPr>
        <p:txBody>
          <a:bodyPr>
            <a:normAutofit/>
          </a:bodyPr>
          <a:lstStyle/>
          <a:p>
            <a:r>
              <a:rPr lang="en-US" sz="4000" b="1" dirty="0" smtClean="0">
                <a:latin typeface="Arial Narrow" panose="020B0606020202030204" pitchFamily="34" charset="0"/>
              </a:rPr>
              <a:t>Enrolment Process</a:t>
            </a:r>
            <a:endParaRPr lang="en-US" sz="4000" b="1" dirty="0">
              <a:latin typeface="Arial Narrow" panose="020B0606020202030204"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33279575"/>
              </p:ext>
            </p:extLst>
          </p:nvPr>
        </p:nvGraphicFramePr>
        <p:xfrm>
          <a:off x="457200" y="1340768"/>
          <a:ext cx="8229600" cy="4785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Left Arrow Callout 7"/>
          <p:cNvSpPr/>
          <p:nvPr/>
        </p:nvSpPr>
        <p:spPr>
          <a:xfrm>
            <a:off x="5364088" y="1287463"/>
            <a:ext cx="2257425" cy="809625"/>
          </a:xfrm>
          <a:prstGeom prst="leftArrowCallout">
            <a:avLst/>
          </a:prstGeom>
          <a:solidFill>
            <a:schemeClr val="bg1">
              <a:lumMod val="85000"/>
            </a:schemeClr>
          </a:solidFill>
          <a:scene3d>
            <a:camera prst="orthographicFront"/>
            <a:lightRig rig="threePt" dir="t"/>
          </a:scene3d>
          <a:sp3d>
            <a:bevelT/>
          </a:sp3d>
        </p:spPr>
        <p:style>
          <a:lnRef idx="1">
            <a:schemeClr val="dk1"/>
          </a:lnRef>
          <a:fillRef idx="2">
            <a:schemeClr val="dk1"/>
          </a:fillRef>
          <a:effectRef idx="1">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en-ZA" sz="1000">
                <a:effectLst/>
                <a:latin typeface="Arial Narrow" panose="020B0606020202030204" pitchFamily="34" charset="0"/>
                <a:ea typeface="Calibri" panose="020F0502020204030204" pitchFamily="34" charset="0"/>
              </a:rPr>
              <a:t>During August – TVET College Month - and September of an academic year</a:t>
            </a:r>
            <a:endParaRPr lang="en-ZA" sz="1200">
              <a:effectLst/>
              <a:latin typeface="Times New Roman" panose="02020603050405020304" pitchFamily="18" charset="0"/>
              <a:ea typeface="Calibri" panose="020F0502020204030204" pitchFamily="34" charset="0"/>
            </a:endParaRPr>
          </a:p>
        </p:txBody>
      </p:sp>
      <p:sp>
        <p:nvSpPr>
          <p:cNvPr id="9" name="Up Arrow Callout 8"/>
          <p:cNvSpPr/>
          <p:nvPr/>
        </p:nvSpPr>
        <p:spPr>
          <a:xfrm>
            <a:off x="5364088" y="3095626"/>
            <a:ext cx="1914525" cy="1125462"/>
          </a:xfrm>
          <a:prstGeom prst="upArrowCallout">
            <a:avLst/>
          </a:prstGeom>
          <a:solidFill>
            <a:sysClr val="window" lastClr="FFFFFF">
              <a:lumMod val="85000"/>
            </a:sysClr>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a:scene3d>
            <a:camera prst="orthographicFront"/>
            <a:lightRig rig="threePt" dir="t"/>
          </a:scene3d>
          <a:sp3d>
            <a:bevel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0"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cs typeface="+mn-cs"/>
              </a:rPr>
              <a:t>During August and September</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0"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cs typeface="+mn-cs"/>
              </a:rPr>
              <a:t>Closing date for applications: </a:t>
            </a:r>
            <a:r>
              <a:rPr kumimoji="0" lang="en-ZA" sz="1000" b="1"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cs typeface="+mn-cs"/>
              </a:rPr>
              <a:t>end September of an academic year</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1"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cs typeface="+mn-cs"/>
              </a:rPr>
              <a:t> </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p:txBody>
      </p:sp>
      <p:sp>
        <p:nvSpPr>
          <p:cNvPr id="11" name="Up Arrow Callout 10"/>
          <p:cNvSpPr/>
          <p:nvPr/>
        </p:nvSpPr>
        <p:spPr>
          <a:xfrm>
            <a:off x="6228184" y="5063332"/>
            <a:ext cx="1590675" cy="952500"/>
          </a:xfrm>
          <a:prstGeom prst="upArrowCallout">
            <a:avLst/>
          </a:prstGeom>
          <a:solidFill>
            <a:sysClr val="window" lastClr="FFFFFF">
              <a:lumMod val="85000"/>
            </a:sysClr>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a:scene3d>
            <a:camera prst="orthographicFront"/>
            <a:lightRig rig="threePt" dir="t"/>
          </a:scene3d>
          <a:sp3d>
            <a:bevel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0" i="0" u="none" strike="noStrike" kern="0" cap="none" spc="0" normalizeH="0" baseline="0" noProof="0">
                <a:ln>
                  <a:noFill/>
                </a:ln>
                <a:solidFill>
                  <a:sysClr val="windowText" lastClr="000000"/>
                </a:solidFill>
                <a:effectLst/>
                <a:uLnTx/>
                <a:uFillTx/>
                <a:latin typeface="Arial Narrow" panose="020B0606020202030204" pitchFamily="34" charset="0"/>
                <a:ea typeface="Calibri" panose="020F0502020204030204" pitchFamily="34" charset="0"/>
                <a:cs typeface="+mn-cs"/>
              </a:rPr>
              <a:t>During October of an academic year</a:t>
            </a:r>
            <a:endParaRPr kumimoji="0" lang="en-ZA" sz="1200" b="0" i="0" u="none" strike="noStrike" kern="0" cap="none" spc="0" normalizeH="0" baseline="0" noProof="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p:txBody>
      </p:sp>
      <p:sp>
        <p:nvSpPr>
          <p:cNvPr id="12" name="Down Arrow Callout 11"/>
          <p:cNvSpPr/>
          <p:nvPr/>
        </p:nvSpPr>
        <p:spPr>
          <a:xfrm>
            <a:off x="3870747" y="3658357"/>
            <a:ext cx="1419225" cy="1822550"/>
          </a:xfrm>
          <a:prstGeom prst="downArrowCallout">
            <a:avLst/>
          </a:prstGeom>
          <a:solidFill>
            <a:sysClr val="window" lastClr="FFFFFF">
              <a:lumMod val="85000"/>
            </a:sysClr>
          </a:solidFill>
          <a:ln w="6350" cap="flat" cmpd="sng" algn="ctr">
            <a:solidFill>
              <a:srgbClr val="A5A5A5"/>
            </a:solidFill>
            <a:prstDash val="solid"/>
            <a:miter lim="800000"/>
          </a:ln>
          <a:effectLst/>
          <a:scene3d>
            <a:camera prst="orthographicFront"/>
            <a:lightRig rig="threePt" dir="t"/>
          </a:scene3d>
          <a:sp3d>
            <a:bevel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15000"/>
              </a:lnSpc>
              <a:spcBef>
                <a:spcPts val="0"/>
              </a:spcBef>
              <a:spcAft>
                <a:spcPts val="0"/>
              </a:spcAft>
              <a:buClrTx/>
              <a:buSzTx/>
              <a:buFontTx/>
              <a:buNone/>
              <a:tabLst/>
              <a:defRPr/>
            </a:pPr>
            <a:r>
              <a:rPr kumimoji="0" lang="en-ZA" sz="1000" b="1"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rPr>
              <a:t>Pre-registration </a:t>
            </a:r>
            <a:r>
              <a:rPr kumimoji="0" lang="en-ZA" sz="1000" b="0"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rPr>
              <a:t>falls within the admission phase.</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endParaRPr>
          </a:p>
          <a:p>
            <a:pPr marL="0" marR="0" lvl="0" indent="0" defTabSz="914400" eaLnBrk="1" fontAlgn="auto" latinLnBrk="0" hangingPunct="1">
              <a:lnSpc>
                <a:spcPct val="115000"/>
              </a:lnSpc>
              <a:spcBef>
                <a:spcPts val="0"/>
              </a:spcBef>
              <a:spcAft>
                <a:spcPts val="0"/>
              </a:spcAft>
              <a:buClrTx/>
              <a:buSzTx/>
              <a:buFontTx/>
              <a:buNone/>
              <a:tabLst/>
              <a:defRPr/>
            </a:pPr>
            <a:r>
              <a:rPr kumimoji="0" lang="en-ZA" sz="1000" b="1"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rPr>
              <a:t>Registration periods</a:t>
            </a:r>
            <a:r>
              <a:rPr kumimoji="0" lang="en-ZA" sz="1000" b="0"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rPr>
              <a:t> as per 2019 and 2020 academic calendars.</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endParaRPr>
          </a:p>
        </p:txBody>
      </p:sp>
      <p:sp>
        <p:nvSpPr>
          <p:cNvPr id="13" name="Up Arrow Callout 12"/>
          <p:cNvSpPr/>
          <p:nvPr/>
        </p:nvSpPr>
        <p:spPr>
          <a:xfrm>
            <a:off x="1400399" y="5032674"/>
            <a:ext cx="1590675" cy="781050"/>
          </a:xfrm>
          <a:prstGeom prst="upArrowCallout">
            <a:avLst/>
          </a:prstGeom>
          <a:solidFill>
            <a:sysClr val="window" lastClr="FFFFFF">
              <a:lumMod val="85000"/>
            </a:sysClr>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a:scene3d>
            <a:camera prst="orthographicFront"/>
            <a:lightRig rig="threePt" dir="t"/>
          </a:scene3d>
          <a:sp3d>
            <a:bevel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0" i="0" u="none" strike="noStrike" kern="0" cap="none" spc="0" normalizeH="0" baseline="0" noProof="0">
                <a:ln>
                  <a:noFill/>
                </a:ln>
                <a:solidFill>
                  <a:sysClr val="windowText" lastClr="000000"/>
                </a:solidFill>
                <a:effectLst/>
                <a:uLnTx/>
                <a:uFillTx/>
                <a:latin typeface="Arial Narrow" panose="020B0606020202030204" pitchFamily="34" charset="0"/>
                <a:ea typeface="Calibri" panose="020F0502020204030204" pitchFamily="34" charset="0"/>
                <a:cs typeface="+mn-cs"/>
              </a:rPr>
              <a:t>Continuous after an intake</a:t>
            </a:r>
            <a:endParaRPr kumimoji="0" lang="en-ZA" sz="1200" b="0" i="0" u="none" strike="noStrike" kern="0" cap="none" spc="0" normalizeH="0" baseline="0" noProof="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p:txBody>
      </p:sp>
      <p:sp>
        <p:nvSpPr>
          <p:cNvPr id="14" name="Up Arrow Callout 13"/>
          <p:cNvSpPr/>
          <p:nvPr/>
        </p:nvSpPr>
        <p:spPr>
          <a:xfrm>
            <a:off x="1031479" y="2990851"/>
            <a:ext cx="1981200" cy="923925"/>
          </a:xfrm>
          <a:prstGeom prst="upArrowCallout">
            <a:avLst/>
          </a:prstGeom>
          <a:solidFill>
            <a:sysClr val="window" lastClr="FFFFFF">
              <a:lumMod val="85000"/>
            </a:sysClr>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a:scene3d>
            <a:camera prst="orthographicFront"/>
            <a:lightRig rig="threePt" dir="t"/>
          </a:scene3d>
          <a:sp3d>
            <a:bevel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0"/>
              </a:spcAft>
              <a:buClrTx/>
              <a:buSzTx/>
              <a:buFontTx/>
              <a:buNone/>
              <a:tabLst/>
              <a:defRPr/>
            </a:pPr>
            <a:r>
              <a:rPr kumimoji="0" lang="en-ZA" sz="1000" b="0" i="0" u="none" strike="noStrike" kern="0" cap="none" spc="0" normalizeH="0" baseline="0" noProof="0" dirty="0">
                <a:ln>
                  <a:noFill/>
                </a:ln>
                <a:solidFill>
                  <a:sysClr val="windowText" lastClr="000000"/>
                </a:solidFill>
                <a:effectLst/>
                <a:uLnTx/>
                <a:uFillTx/>
                <a:latin typeface="Arial Narrow" panose="020B0606020202030204" pitchFamily="34" charset="0"/>
                <a:ea typeface="Calibri" panose="020F0502020204030204" pitchFamily="34" charset="0"/>
                <a:cs typeface="+mn-cs"/>
              </a:rPr>
              <a:t>As per 2019 data submission </a:t>
            </a:r>
            <a:r>
              <a:rPr kumimoji="0" lang="en-ZA" sz="1000" b="0" i="0" u="none" strike="noStrike" kern="0" cap="none" spc="0" normalizeH="0" baseline="0" noProof="0" dirty="0" smtClean="0">
                <a:ln>
                  <a:noFill/>
                </a:ln>
                <a:solidFill>
                  <a:sysClr val="windowText" lastClr="000000"/>
                </a:solidFill>
                <a:effectLst/>
                <a:uLnTx/>
                <a:uFillTx/>
                <a:latin typeface="Arial Narrow" panose="020B0606020202030204" pitchFamily="34" charset="0"/>
                <a:ea typeface="Calibri" panose="020F0502020204030204" pitchFamily="34" charset="0"/>
                <a:cs typeface="+mn-cs"/>
              </a:rPr>
              <a:t>schedule</a:t>
            </a:r>
            <a:endParaRPr kumimoji="0" lang="en-ZA" sz="1200" b="0" i="0" u="none" strike="noStrike" kern="0" cap="none" spc="0" normalizeH="0" baseline="0" noProof="0" dirty="0">
              <a:ln>
                <a:noFill/>
              </a:ln>
              <a:solidFill>
                <a:sysClr val="windowText" lastClr="000000"/>
              </a:solidFill>
              <a:effectLst/>
              <a:uLnTx/>
              <a:uFillTx/>
              <a:latin typeface="Times New Roman" panose="02020603050405020304" pitchFamily="18" charset="0"/>
              <a:ea typeface="Calibri" panose="020F0502020204030204" pitchFamily="34" charset="0"/>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620688"/>
            <a:ext cx="8229600" cy="796950"/>
          </a:xfrm>
        </p:spPr>
        <p:txBody>
          <a:bodyPr>
            <a:noAutofit/>
          </a:bodyPr>
          <a:lstStyle/>
          <a:p>
            <a:r>
              <a:rPr lang="en-US" sz="3200" b="1" dirty="0" smtClean="0">
                <a:latin typeface="Arial Narrow" panose="020B0606020202030204" pitchFamily="34" charset="0"/>
              </a:rPr>
              <a:t>Monitoring Registration Process – Regional Offices</a:t>
            </a:r>
            <a:endParaRPr lang="en-US" sz="3200" b="1" dirty="0">
              <a:latin typeface="Arial Narrow" panose="020B0606020202030204" pitchFamily="34" charset="0"/>
            </a:endParaRPr>
          </a:p>
        </p:txBody>
      </p:sp>
      <p:sp>
        <p:nvSpPr>
          <p:cNvPr id="10" name="Content Placeholder 2"/>
          <p:cNvSpPr>
            <a:spLocks noGrp="1"/>
          </p:cNvSpPr>
          <p:nvPr>
            <p:ph idx="1"/>
          </p:nvPr>
        </p:nvSpPr>
        <p:spPr>
          <a:xfrm>
            <a:off x="611560" y="1474788"/>
            <a:ext cx="8075240" cy="4762524"/>
          </a:xfrm>
        </p:spPr>
        <p:txBody>
          <a:bodyPr>
            <a:noAutofit/>
          </a:bodyPr>
          <a:lstStyle/>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Regional teams deployed for monitoring and supporting registration in January when academic year commenced. </a:t>
            </a:r>
          </a:p>
          <a:p>
            <a:pPr algn="just">
              <a:lnSpc>
                <a:spcPct val="150000"/>
              </a:lnSpc>
              <a:spcBef>
                <a:spcPts val="0"/>
              </a:spcBef>
              <a:buFont typeface="Courier New" panose="02070309020205020404" pitchFamily="49" charset="0"/>
              <a:buChar char="o"/>
            </a:pPr>
            <a:r>
              <a:rPr lang="en-US" sz="1800" dirty="0" smtClean="0">
                <a:latin typeface="Arial Narrow" panose="020B0606020202030204" pitchFamily="34" charset="0"/>
              </a:rPr>
              <a:t>Monitoring conducted and support provided in terms of:</a:t>
            </a:r>
          </a:p>
          <a:p>
            <a:pPr marL="457200" indent="-457200" algn="just">
              <a:lnSpc>
                <a:spcPct val="150000"/>
              </a:lnSpc>
              <a:spcBef>
                <a:spcPts val="0"/>
              </a:spcBef>
              <a:buFont typeface="+mj-lt"/>
              <a:buAutoNum type="arabicPeriod"/>
            </a:pPr>
            <a:r>
              <a:rPr lang="en-ZA" sz="1800" dirty="0">
                <a:latin typeface="Arial Narrow" panose="020B0606020202030204" pitchFamily="34" charset="0"/>
              </a:rPr>
              <a:t>Marketing, Communication and Managing Enquiries </a:t>
            </a:r>
          </a:p>
          <a:p>
            <a:pPr marL="457200" indent="-457200" algn="just">
              <a:lnSpc>
                <a:spcPct val="150000"/>
              </a:lnSpc>
              <a:spcBef>
                <a:spcPts val="0"/>
              </a:spcBef>
              <a:buFont typeface="+mj-lt"/>
              <a:buAutoNum type="arabicPeriod"/>
            </a:pPr>
            <a:r>
              <a:rPr lang="en-ZA" sz="1800" dirty="0" smtClean="0">
                <a:latin typeface="Arial Narrow" panose="020B0606020202030204" pitchFamily="34" charset="0"/>
              </a:rPr>
              <a:t>Applications </a:t>
            </a:r>
            <a:r>
              <a:rPr lang="en-ZA" sz="1800" dirty="0">
                <a:latin typeface="Arial Narrow" panose="020B0606020202030204" pitchFamily="34" charset="0"/>
              </a:rPr>
              <a:t>and Programme Advisory Services</a:t>
            </a:r>
          </a:p>
          <a:p>
            <a:pPr marL="457200" indent="-457200" algn="just">
              <a:lnSpc>
                <a:spcPct val="150000"/>
              </a:lnSpc>
              <a:spcBef>
                <a:spcPts val="0"/>
              </a:spcBef>
              <a:buFont typeface="+mj-lt"/>
              <a:buAutoNum type="arabicPeriod"/>
            </a:pPr>
            <a:r>
              <a:rPr lang="en-ZA" sz="1800" dirty="0" smtClean="0">
                <a:latin typeface="Arial Narrow" panose="020B0606020202030204" pitchFamily="34" charset="0"/>
              </a:rPr>
              <a:t>Selection </a:t>
            </a:r>
            <a:r>
              <a:rPr lang="en-ZA" sz="1800" dirty="0">
                <a:latin typeface="Arial Narrow" panose="020B0606020202030204" pitchFamily="34" charset="0"/>
              </a:rPr>
              <a:t>and Admission</a:t>
            </a:r>
          </a:p>
          <a:p>
            <a:pPr marL="457200" indent="-457200" algn="just">
              <a:lnSpc>
                <a:spcPct val="150000"/>
              </a:lnSpc>
              <a:spcBef>
                <a:spcPts val="0"/>
              </a:spcBef>
              <a:buFont typeface="+mj-lt"/>
              <a:buAutoNum type="arabicPeriod"/>
            </a:pPr>
            <a:r>
              <a:rPr lang="en-ZA" sz="1800" dirty="0" smtClean="0">
                <a:latin typeface="Arial Narrow" panose="020B0606020202030204" pitchFamily="34" charset="0"/>
              </a:rPr>
              <a:t>Registration</a:t>
            </a:r>
            <a:endParaRPr lang="en-ZA" sz="1800" dirty="0">
              <a:latin typeface="Arial Narrow" panose="020B0606020202030204" pitchFamily="34" charset="0"/>
            </a:endParaRPr>
          </a:p>
          <a:p>
            <a:pPr marL="457200" indent="-457200" algn="just">
              <a:lnSpc>
                <a:spcPct val="150000"/>
              </a:lnSpc>
              <a:spcBef>
                <a:spcPts val="0"/>
              </a:spcBef>
              <a:buFont typeface="+mj-lt"/>
              <a:buAutoNum type="arabicPeriod"/>
            </a:pPr>
            <a:r>
              <a:rPr lang="en-ZA" sz="1800" dirty="0" smtClean="0">
                <a:latin typeface="Arial Narrow" panose="020B0606020202030204" pitchFamily="34" charset="0"/>
              </a:rPr>
              <a:t>Enrolment </a:t>
            </a:r>
            <a:r>
              <a:rPr lang="en-ZA" sz="1800" dirty="0">
                <a:latin typeface="Arial Narrow" panose="020B0606020202030204" pitchFamily="34" charset="0"/>
              </a:rPr>
              <a:t>Management</a:t>
            </a:r>
          </a:p>
          <a:p>
            <a:pPr marL="457200" indent="-457200" algn="just">
              <a:lnSpc>
                <a:spcPct val="150000"/>
              </a:lnSpc>
              <a:spcBef>
                <a:spcPts val="0"/>
              </a:spcBef>
              <a:buFont typeface="+mj-lt"/>
              <a:buAutoNum type="arabicPeriod"/>
            </a:pPr>
            <a:r>
              <a:rPr lang="en-ZA" sz="1800" dirty="0" smtClean="0">
                <a:latin typeface="Arial Narrow" panose="020B0606020202030204" pitchFamily="34" charset="0"/>
              </a:rPr>
              <a:t>Enrolment Reporting practices.</a:t>
            </a:r>
          </a:p>
          <a:p>
            <a:pPr algn="just">
              <a:lnSpc>
                <a:spcPct val="150000"/>
              </a:lnSpc>
              <a:spcBef>
                <a:spcPts val="0"/>
              </a:spcBef>
              <a:buFont typeface="Courier New" panose="02070309020205020404" pitchFamily="49" charset="0"/>
              <a:buChar char="o"/>
            </a:pPr>
            <a:r>
              <a:rPr lang="en-ZA" sz="1800" dirty="0" smtClean="0">
                <a:latin typeface="Arial Narrow" panose="020B0606020202030204" pitchFamily="34" charset="0"/>
              </a:rPr>
              <a:t>Campuses for visiting were selected om basis on historical poor practices, large enrolment or current instability</a:t>
            </a:r>
            <a:endParaRPr lang="en-ZA" sz="1800" dirty="0">
              <a:latin typeface="Arial Narrow" panose="020B0606020202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Oversight Monitoring – National Office</a:t>
            </a:r>
            <a:endParaRPr lang="en-US" sz="4000" b="1" dirty="0">
              <a:latin typeface="Arial Narrow" panose="020B0606020202030204" pitchFamily="34" charset="0"/>
            </a:endParaRPr>
          </a:p>
        </p:txBody>
      </p:sp>
      <p:sp>
        <p:nvSpPr>
          <p:cNvPr id="10" name="Content Placeholder 2"/>
          <p:cNvSpPr>
            <a:spLocks noGrp="1"/>
          </p:cNvSpPr>
          <p:nvPr>
            <p:ph idx="1"/>
          </p:nvPr>
        </p:nvSpPr>
        <p:spPr>
          <a:xfrm>
            <a:off x="457200" y="1600200"/>
            <a:ext cx="8229600" cy="4525963"/>
          </a:xfrm>
        </p:spPr>
        <p:txBody>
          <a:bodyPr>
            <a:normAutofit/>
          </a:bodyPr>
          <a:lstStyle/>
          <a:p>
            <a:pPr algn="just">
              <a:lnSpc>
                <a:spcPct val="150000"/>
              </a:lnSpc>
              <a:spcBef>
                <a:spcPts val="0"/>
              </a:spcBef>
              <a:buFont typeface="Courier New" panose="02070309020205020404" pitchFamily="49" charset="0"/>
              <a:buChar char="o"/>
            </a:pPr>
            <a:r>
              <a:rPr lang="en-US" sz="2600" dirty="0" smtClean="0">
                <a:latin typeface="Arial Narrow" panose="020B0606020202030204" pitchFamily="34" charset="0"/>
              </a:rPr>
              <a:t>National office teams deployed for oversight monitoring of enrolment management 2 weeks later.</a:t>
            </a:r>
          </a:p>
          <a:p>
            <a:pPr algn="just">
              <a:lnSpc>
                <a:spcPct val="150000"/>
              </a:lnSpc>
              <a:spcBef>
                <a:spcPts val="0"/>
              </a:spcBef>
              <a:buFont typeface="Courier New" panose="02070309020205020404" pitchFamily="49" charset="0"/>
              <a:buChar char="o"/>
            </a:pPr>
            <a:r>
              <a:rPr lang="en-US" sz="2600" dirty="0" smtClean="0">
                <a:latin typeface="Arial Narrow" panose="020B0606020202030204" pitchFamily="34" charset="0"/>
              </a:rPr>
              <a:t>Monitoring conducted and support provided in terms of:</a:t>
            </a:r>
          </a:p>
          <a:p>
            <a:pPr marL="457200" indent="-457200" algn="just">
              <a:lnSpc>
                <a:spcPct val="150000"/>
              </a:lnSpc>
              <a:spcBef>
                <a:spcPts val="0"/>
              </a:spcBef>
              <a:buFont typeface="+mj-lt"/>
              <a:buAutoNum type="arabicPeriod"/>
            </a:pPr>
            <a:r>
              <a:rPr lang="en-ZA" sz="2600" dirty="0">
                <a:latin typeface="Arial Narrow" panose="020B0606020202030204" pitchFamily="34" charset="0"/>
              </a:rPr>
              <a:t>Stability at campus for teaching and learning to </a:t>
            </a:r>
            <a:r>
              <a:rPr lang="en-ZA" sz="2600" dirty="0" smtClean="0">
                <a:latin typeface="Arial Narrow" panose="020B0606020202030204" pitchFamily="34" charset="0"/>
              </a:rPr>
              <a:t>commence</a:t>
            </a:r>
            <a:endParaRPr lang="en-ZA" sz="2600" dirty="0">
              <a:latin typeface="Arial Narrow" panose="020B0606020202030204" pitchFamily="34" charset="0"/>
            </a:endParaRPr>
          </a:p>
          <a:p>
            <a:pPr marL="457200" indent="-457200" algn="just">
              <a:lnSpc>
                <a:spcPct val="150000"/>
              </a:lnSpc>
              <a:spcBef>
                <a:spcPts val="0"/>
              </a:spcBef>
              <a:buFont typeface="+mj-lt"/>
              <a:buAutoNum type="arabicPeriod"/>
            </a:pPr>
            <a:r>
              <a:rPr lang="en-ZA" sz="2600" dirty="0" smtClean="0">
                <a:latin typeface="Arial Narrow" panose="020B0606020202030204" pitchFamily="34" charset="0"/>
              </a:rPr>
              <a:t>Recording </a:t>
            </a:r>
            <a:r>
              <a:rPr lang="en-ZA" sz="2600" dirty="0">
                <a:latin typeface="Arial Narrow" panose="020B0606020202030204" pitchFamily="34" charset="0"/>
              </a:rPr>
              <a:t>staff and student </a:t>
            </a:r>
            <a:r>
              <a:rPr lang="en-ZA" sz="2600" dirty="0" smtClean="0">
                <a:latin typeface="Arial Narrow" panose="020B0606020202030204" pitchFamily="34" charset="0"/>
              </a:rPr>
              <a:t>attendance</a:t>
            </a:r>
            <a:endParaRPr lang="en-ZA" sz="2600" dirty="0">
              <a:latin typeface="Arial Narrow" panose="020B0606020202030204" pitchFamily="34" charset="0"/>
            </a:endParaRPr>
          </a:p>
          <a:p>
            <a:pPr marL="457200" indent="-457200" algn="just">
              <a:lnSpc>
                <a:spcPct val="150000"/>
              </a:lnSpc>
              <a:spcBef>
                <a:spcPts val="0"/>
              </a:spcBef>
              <a:buFont typeface="+mj-lt"/>
              <a:buAutoNum type="arabicPeriod"/>
            </a:pPr>
            <a:r>
              <a:rPr lang="en-ZA" sz="2600" dirty="0" smtClean="0">
                <a:latin typeface="Arial Narrow" panose="020B0606020202030204" pitchFamily="34" charset="0"/>
              </a:rPr>
              <a:t>Information </a:t>
            </a:r>
            <a:r>
              <a:rPr lang="en-ZA" sz="2600" dirty="0">
                <a:latin typeface="Arial Narrow" panose="020B0606020202030204" pitchFamily="34" charset="0"/>
              </a:rPr>
              <a:t>management and communication to </a:t>
            </a:r>
            <a:r>
              <a:rPr lang="en-ZA" sz="2600" dirty="0" smtClean="0">
                <a:latin typeface="Arial Narrow" panose="020B0606020202030204" pitchFamily="34" charset="0"/>
              </a:rPr>
              <a:t>students</a:t>
            </a:r>
            <a:endParaRPr lang="en-ZA" sz="2600" dirty="0">
              <a:latin typeface="Arial Narrow" panose="020B0606020202030204" pitchFamily="34" charset="0"/>
            </a:endParaRPr>
          </a:p>
          <a:p>
            <a:pPr marL="457200" indent="-457200" algn="just">
              <a:lnSpc>
                <a:spcPct val="150000"/>
              </a:lnSpc>
              <a:spcBef>
                <a:spcPts val="0"/>
              </a:spcBef>
              <a:buFont typeface="+mj-lt"/>
              <a:buAutoNum type="arabicPeriod"/>
            </a:pPr>
            <a:r>
              <a:rPr lang="en-ZA" sz="2600" dirty="0" smtClean="0">
                <a:latin typeface="Arial Narrow" panose="020B0606020202030204" pitchFamily="34" charset="0"/>
              </a:rPr>
              <a:t>The </a:t>
            </a:r>
            <a:r>
              <a:rPr lang="en-ZA" sz="2600" dirty="0">
                <a:latin typeface="Arial Narrow" panose="020B0606020202030204" pitchFamily="34" charset="0"/>
              </a:rPr>
              <a:t>bursary application </a:t>
            </a:r>
            <a:r>
              <a:rPr lang="en-ZA" sz="2600" dirty="0" smtClean="0">
                <a:latin typeface="Arial Narrow" panose="020B0606020202030204" pitchFamily="34" charset="0"/>
              </a:rPr>
              <a:t>process.</a:t>
            </a:r>
          </a:p>
          <a:p>
            <a:pPr>
              <a:lnSpc>
                <a:spcPct val="150000"/>
              </a:lnSpc>
              <a:spcBef>
                <a:spcPts val="0"/>
              </a:spcBef>
              <a:buFont typeface="Courier New" panose="02070309020205020404" pitchFamily="49" charset="0"/>
              <a:buChar char="o"/>
            </a:pPr>
            <a:endParaRPr lang="en-ZA" sz="2400" dirty="0" smtClean="0"/>
          </a:p>
          <a:p>
            <a:pPr marL="0" indent="0">
              <a:buNone/>
            </a:pPr>
            <a:endParaRPr lang="en-US" sz="2400" dirty="0" smtClean="0"/>
          </a:p>
        </p:txBody>
      </p:sp>
    </p:spTree>
    <p:extLst>
      <p:ext uri="{BB962C8B-B14F-4D97-AF65-F5344CB8AC3E}">
        <p14:creationId xmlns:p14="http://schemas.microsoft.com/office/powerpoint/2010/main" val="25050079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Recurring and Emerging Issues</a:t>
            </a:r>
            <a:endParaRPr lang="en-US" sz="4000" b="1" dirty="0">
              <a:latin typeface="Arial Narrow" panose="020B0606020202030204" pitchFamily="34" charset="0"/>
            </a:endParaRPr>
          </a:p>
        </p:txBody>
      </p:sp>
      <p:sp>
        <p:nvSpPr>
          <p:cNvPr id="10" name="Content Placeholder 2"/>
          <p:cNvSpPr>
            <a:spLocks noGrp="1"/>
          </p:cNvSpPr>
          <p:nvPr>
            <p:ph idx="1"/>
          </p:nvPr>
        </p:nvSpPr>
        <p:spPr>
          <a:xfrm>
            <a:off x="457200" y="1417638"/>
            <a:ext cx="8229600" cy="4819673"/>
          </a:xfrm>
        </p:spPr>
        <p:txBody>
          <a:bodyPr>
            <a:normAutofit fontScale="25000" lnSpcReduction="20000"/>
          </a:bodyPr>
          <a:lstStyle/>
          <a:p>
            <a:pPr lvl="0" algn="just">
              <a:lnSpc>
                <a:spcPct val="170000"/>
              </a:lnSpc>
              <a:spcBef>
                <a:spcPts val="0"/>
              </a:spcBef>
              <a:buFont typeface="Courier New" panose="02070309020205020404" pitchFamily="49" charset="0"/>
              <a:buChar char="o"/>
            </a:pPr>
            <a:r>
              <a:rPr lang="en-ZA" sz="6400" dirty="0" smtClean="0">
                <a:latin typeface="Arial Narrow" panose="020B0606020202030204" pitchFamily="34" charset="0"/>
              </a:rPr>
              <a:t>Attempts to force colleges into instability or pressurise management and councils </a:t>
            </a:r>
            <a:r>
              <a:rPr lang="en-ZA" sz="6400" b="1" dirty="0" smtClean="0">
                <a:latin typeface="Arial Narrow" panose="020B0606020202030204" pitchFamily="34" charset="0"/>
              </a:rPr>
              <a:t>to deviate from targeted enrolment </a:t>
            </a:r>
            <a:r>
              <a:rPr lang="en-ZA" sz="6400" dirty="0" smtClean="0">
                <a:latin typeface="Arial Narrow" panose="020B0606020202030204" pitchFamily="34" charset="0"/>
              </a:rPr>
              <a:t>for reasons such as criminal and political self-interests, delayed results (limited), and outstanding bursary payments – some of these raised again during current protests.</a:t>
            </a:r>
          </a:p>
          <a:p>
            <a:pPr lvl="0" algn="just">
              <a:lnSpc>
                <a:spcPct val="170000"/>
              </a:lnSpc>
              <a:spcBef>
                <a:spcPts val="0"/>
              </a:spcBef>
              <a:buFont typeface="Courier New" panose="02070309020205020404" pitchFamily="49" charset="0"/>
              <a:buChar char="o"/>
            </a:pPr>
            <a:r>
              <a:rPr lang="en-ZA" sz="6400" b="1" dirty="0" smtClean="0">
                <a:latin typeface="Arial Narrow" panose="020B0606020202030204" pitchFamily="34" charset="0"/>
              </a:rPr>
              <a:t>Connectivity for reporting enrolment </a:t>
            </a:r>
            <a:r>
              <a:rPr lang="en-ZA" sz="6400" dirty="0" smtClean="0">
                <a:latin typeface="Arial Narrow" panose="020B0606020202030204" pitchFamily="34" charset="0"/>
              </a:rPr>
              <a:t>remains a challenge in some rural areas.</a:t>
            </a:r>
          </a:p>
          <a:p>
            <a:pPr lvl="0" algn="just">
              <a:lnSpc>
                <a:spcPct val="170000"/>
              </a:lnSpc>
              <a:spcBef>
                <a:spcPts val="0"/>
              </a:spcBef>
              <a:buFont typeface="Courier New" panose="02070309020205020404" pitchFamily="49" charset="0"/>
              <a:buChar char="o"/>
            </a:pPr>
            <a:r>
              <a:rPr lang="en-ZA" sz="6400" b="1" dirty="0" smtClean="0">
                <a:latin typeface="Arial Narrow" panose="020B0606020202030204" pitchFamily="34" charset="0"/>
              </a:rPr>
              <a:t>Migration patterns of students </a:t>
            </a:r>
            <a:r>
              <a:rPr lang="en-ZA" sz="6400" dirty="0" smtClean="0">
                <a:latin typeface="Arial Narrow" panose="020B0606020202030204" pitchFamily="34" charset="0"/>
              </a:rPr>
              <a:t>are complex and increasingly linked to NSFAS bursary.  For example, students do not enrol at the local college or campus, but migrate to another nearby or even in another province for the purpose of claiming a better allowance.  These patterns are to be investigated and factored into enrolment planning for 2020.</a:t>
            </a:r>
          </a:p>
          <a:p>
            <a:pPr lvl="0" algn="just">
              <a:lnSpc>
                <a:spcPct val="170000"/>
              </a:lnSpc>
              <a:spcBef>
                <a:spcPts val="0"/>
              </a:spcBef>
              <a:buFont typeface="Courier New" panose="02070309020205020404" pitchFamily="49" charset="0"/>
              <a:buChar char="o"/>
            </a:pPr>
            <a:r>
              <a:rPr lang="en-ZA" sz="6400" b="1" dirty="0" smtClean="0">
                <a:latin typeface="Arial Narrow" panose="020B0606020202030204" pitchFamily="34" charset="0"/>
              </a:rPr>
              <a:t>The role and visibility of college principals at site level </a:t>
            </a:r>
            <a:r>
              <a:rPr lang="en-ZA" sz="6400" dirty="0" smtClean="0">
                <a:latin typeface="Arial Narrow" panose="020B0606020202030204" pitchFamily="34" charset="0"/>
              </a:rPr>
              <a:t>during peak registration periods are to be improved.  This will be dealt with as a performance measure.</a:t>
            </a:r>
          </a:p>
          <a:p>
            <a:pPr lvl="0" algn="just">
              <a:lnSpc>
                <a:spcPct val="170000"/>
              </a:lnSpc>
              <a:spcBef>
                <a:spcPts val="0"/>
              </a:spcBef>
              <a:buFont typeface="Courier New" panose="02070309020205020404" pitchFamily="49" charset="0"/>
              <a:buChar char="o"/>
            </a:pPr>
            <a:r>
              <a:rPr lang="en-ZA" sz="6400" b="1" dirty="0" smtClean="0">
                <a:latin typeface="Arial Narrow" panose="020B0606020202030204" pitchFamily="34" charset="0"/>
              </a:rPr>
              <a:t>Aging infrastructure or utilising facilities for another purpose impact on enrolment, </a:t>
            </a:r>
            <a:r>
              <a:rPr lang="en-ZA" sz="6400" dirty="0" smtClean="0">
                <a:latin typeface="Arial Narrow" panose="020B0606020202030204" pitchFamily="34" charset="0"/>
              </a:rPr>
              <a:t>for example a workshop used as a trade test centre or student residence becomes unfit for purpose.  The infrastructure grants aimed at maintenance and repair of college facilities will to some extent address this.</a:t>
            </a:r>
          </a:p>
          <a:p>
            <a:pPr>
              <a:lnSpc>
                <a:spcPct val="150000"/>
              </a:lnSpc>
              <a:spcBef>
                <a:spcPts val="0"/>
              </a:spcBef>
              <a:buFont typeface="Courier New" panose="02070309020205020404" pitchFamily="49" charset="0"/>
              <a:buChar char="o"/>
            </a:pPr>
            <a:endParaRPr lang="en-ZA" sz="2400" dirty="0" smtClean="0"/>
          </a:p>
          <a:p>
            <a:pPr marL="0" indent="0">
              <a:buNone/>
            </a:pPr>
            <a:endParaRPr lang="en-ZA" sz="2400" dirty="0" smtClean="0"/>
          </a:p>
        </p:txBody>
      </p:sp>
    </p:spTree>
    <p:extLst>
      <p:ext uri="{BB962C8B-B14F-4D97-AF65-F5344CB8AC3E}">
        <p14:creationId xmlns:p14="http://schemas.microsoft.com/office/powerpoint/2010/main" val="2606160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Recurring and Emerging Issues 2</a:t>
            </a:r>
            <a:endParaRPr lang="en-US" sz="4000" b="1" dirty="0">
              <a:latin typeface="Arial Narrow" panose="020B0606020202030204" pitchFamily="34" charset="0"/>
            </a:endParaRPr>
          </a:p>
        </p:txBody>
      </p:sp>
      <p:sp>
        <p:nvSpPr>
          <p:cNvPr id="10" name="Content Placeholder 2"/>
          <p:cNvSpPr>
            <a:spLocks noGrp="1"/>
          </p:cNvSpPr>
          <p:nvPr>
            <p:ph idx="1"/>
          </p:nvPr>
        </p:nvSpPr>
        <p:spPr>
          <a:xfrm>
            <a:off x="683568" y="1628800"/>
            <a:ext cx="7632848" cy="4608511"/>
          </a:xfrm>
        </p:spPr>
        <p:txBody>
          <a:bodyPr>
            <a:normAutofit fontScale="25000" lnSpcReduction="20000"/>
          </a:bodyPr>
          <a:lstStyle/>
          <a:p>
            <a:pPr algn="just">
              <a:lnSpc>
                <a:spcPct val="170000"/>
              </a:lnSpc>
              <a:spcBef>
                <a:spcPts val="0"/>
              </a:spcBef>
              <a:buFont typeface="Courier New" panose="02070309020205020404" pitchFamily="49" charset="0"/>
              <a:buChar char="o"/>
            </a:pPr>
            <a:r>
              <a:rPr lang="en-US" sz="6800" b="1" dirty="0" smtClean="0">
                <a:latin typeface="Arial Narrow" panose="020B0606020202030204" pitchFamily="34" charset="0"/>
              </a:rPr>
              <a:t>Processes </a:t>
            </a:r>
            <a:r>
              <a:rPr lang="en-US" sz="6800" b="1" dirty="0">
                <a:latin typeface="Arial Narrow" panose="020B0606020202030204" pitchFamily="34" charset="0"/>
              </a:rPr>
              <a:t>of application, selection and admission via pre-registration </a:t>
            </a:r>
            <a:r>
              <a:rPr lang="en-US" sz="6800" dirty="0">
                <a:latin typeface="Arial Narrow" panose="020B0606020202030204" pitchFamily="34" charset="0"/>
              </a:rPr>
              <a:t>require to be </a:t>
            </a:r>
            <a:r>
              <a:rPr lang="en-US" sz="6800" b="1" dirty="0">
                <a:latin typeface="Arial Narrow" panose="020B0606020202030204" pitchFamily="34" charset="0"/>
              </a:rPr>
              <a:t>entrenched</a:t>
            </a:r>
            <a:r>
              <a:rPr lang="en-US" sz="6800" dirty="0">
                <a:latin typeface="Arial Narrow" panose="020B0606020202030204" pitchFamily="34" charset="0"/>
              </a:rPr>
              <a:t> into college practices in 2019.  </a:t>
            </a:r>
            <a:r>
              <a:rPr lang="en-US" sz="6800" b="1" dirty="0">
                <a:solidFill>
                  <a:srgbClr val="FF0000"/>
                </a:solidFill>
                <a:effectLst>
                  <a:outerShdw blurRad="38100" dist="38100" dir="2700000" algn="tl">
                    <a:srgbClr val="000000">
                      <a:alpha val="43137"/>
                    </a:srgbClr>
                  </a:outerShdw>
                </a:effectLst>
                <a:latin typeface="Arial Narrow" panose="020B0606020202030204" pitchFamily="34" charset="0"/>
              </a:rPr>
              <a:t>This is the main focus for 2019.</a:t>
            </a:r>
          </a:p>
          <a:p>
            <a:pPr algn="just">
              <a:lnSpc>
                <a:spcPct val="170000"/>
              </a:lnSpc>
              <a:spcBef>
                <a:spcPts val="0"/>
              </a:spcBef>
              <a:buFont typeface="Courier New" panose="02070309020205020404" pitchFamily="49" charset="0"/>
              <a:buChar char="o"/>
            </a:pPr>
            <a:r>
              <a:rPr lang="en-US" sz="6800" b="1" dirty="0" smtClean="0">
                <a:latin typeface="Arial Narrow" panose="020B0606020202030204" pitchFamily="34" charset="0"/>
              </a:rPr>
              <a:t>Instances </a:t>
            </a:r>
            <a:r>
              <a:rPr lang="en-US" sz="6800" b="1" dirty="0">
                <a:latin typeface="Arial Narrow" panose="020B0606020202030204" pitchFamily="34" charset="0"/>
              </a:rPr>
              <a:t>of poor preparation and readiness for registration and managing the enrolment</a:t>
            </a:r>
            <a:r>
              <a:rPr lang="en-US" sz="6800" dirty="0">
                <a:latin typeface="Arial Narrow" panose="020B0606020202030204" pitchFamily="34" charset="0"/>
              </a:rPr>
              <a:t> (e.g. timetabling, textbooks available, classes commencing as per academic calendar), lack of enrolment planning and campuses that are not well-kept (e.g. dirty, unkept lawns and gardens) will be dealt with as a performance measure of college </a:t>
            </a:r>
            <a:r>
              <a:rPr lang="en-US" sz="6800" dirty="0" smtClean="0">
                <a:latin typeface="Arial Narrow" panose="020B0606020202030204" pitchFamily="34" charset="0"/>
              </a:rPr>
              <a:t>management.</a:t>
            </a:r>
            <a:endParaRPr lang="en-US" sz="6800" dirty="0">
              <a:latin typeface="Arial Narrow" panose="020B0606020202030204" pitchFamily="34" charset="0"/>
            </a:endParaRPr>
          </a:p>
          <a:p>
            <a:pPr algn="just">
              <a:lnSpc>
                <a:spcPct val="170000"/>
              </a:lnSpc>
              <a:spcBef>
                <a:spcPts val="0"/>
              </a:spcBef>
              <a:buFont typeface="Courier New" panose="02070309020205020404" pitchFamily="49" charset="0"/>
              <a:buChar char="o"/>
            </a:pPr>
            <a:r>
              <a:rPr lang="en-US" sz="6800" b="1" dirty="0" smtClean="0">
                <a:latin typeface="Arial Narrow" panose="020B0606020202030204" pitchFamily="34" charset="0"/>
              </a:rPr>
              <a:t>Manual </a:t>
            </a:r>
            <a:r>
              <a:rPr lang="en-US" sz="6800" b="1" dirty="0">
                <a:latin typeface="Arial Narrow" panose="020B0606020202030204" pitchFamily="34" charset="0"/>
              </a:rPr>
              <a:t>processes of enrolment</a:t>
            </a:r>
            <a:r>
              <a:rPr lang="en-US" sz="6800" dirty="0">
                <a:latin typeface="Arial Narrow" panose="020B0606020202030204" pitchFamily="34" charset="0"/>
              </a:rPr>
              <a:t> should gradually be replaced with online registration to reduce strain on physical resources.</a:t>
            </a:r>
          </a:p>
          <a:p>
            <a:pPr algn="just">
              <a:lnSpc>
                <a:spcPct val="170000"/>
              </a:lnSpc>
              <a:spcBef>
                <a:spcPts val="0"/>
              </a:spcBef>
              <a:buFont typeface="Courier New" panose="02070309020205020404" pitchFamily="49" charset="0"/>
              <a:buChar char="o"/>
            </a:pPr>
            <a:r>
              <a:rPr lang="en-US" sz="6800" b="1" dirty="0" smtClean="0">
                <a:latin typeface="Arial Narrow" panose="020B0606020202030204" pitchFamily="34" charset="0"/>
              </a:rPr>
              <a:t>Admission </a:t>
            </a:r>
            <a:r>
              <a:rPr lang="en-US" sz="6800" b="1" dirty="0">
                <a:latin typeface="Arial Narrow" panose="020B0606020202030204" pitchFamily="34" charset="0"/>
              </a:rPr>
              <a:t>requirements into different college programmes</a:t>
            </a:r>
            <a:r>
              <a:rPr lang="en-US" sz="6800" dirty="0">
                <a:latin typeface="Arial Narrow" panose="020B0606020202030204" pitchFamily="34" charset="0"/>
              </a:rPr>
              <a:t>, especially </a:t>
            </a:r>
            <a:r>
              <a:rPr lang="en-US" sz="6800" dirty="0" smtClean="0">
                <a:latin typeface="Arial Narrow" panose="020B0606020202030204" pitchFamily="34" charset="0"/>
              </a:rPr>
              <a:t>Pre-Vocational </a:t>
            </a:r>
            <a:r>
              <a:rPr lang="en-US" sz="6800" dirty="0">
                <a:latin typeface="Arial Narrow" panose="020B0606020202030204" pitchFamily="34" charset="0"/>
              </a:rPr>
              <a:t>Learning </a:t>
            </a:r>
            <a:r>
              <a:rPr lang="en-US" sz="6800" dirty="0" smtClean="0">
                <a:latin typeface="Arial Narrow" panose="020B0606020202030204" pitchFamily="34" charset="0"/>
              </a:rPr>
              <a:t>Programme, </a:t>
            </a:r>
            <a:r>
              <a:rPr lang="en-US" sz="6800" dirty="0">
                <a:latin typeface="Arial Narrow" panose="020B0606020202030204" pitchFamily="34" charset="0"/>
              </a:rPr>
              <a:t>are to be clearly defined in an adopted college admission policy.  To be closely </a:t>
            </a:r>
            <a:r>
              <a:rPr lang="en-US" sz="6800" dirty="0" smtClean="0">
                <a:latin typeface="Arial Narrow" panose="020B0606020202030204" pitchFamily="34" charset="0"/>
              </a:rPr>
              <a:t>monitored.</a:t>
            </a:r>
            <a:endParaRPr lang="en-ZA" sz="6800" dirty="0" smtClean="0">
              <a:latin typeface="Arial Narrow" panose="020B0606020202030204" pitchFamily="34" charset="0"/>
            </a:endParaRPr>
          </a:p>
          <a:p>
            <a:pPr marL="0" indent="0">
              <a:buNone/>
            </a:pPr>
            <a:endParaRPr lang="en-US" sz="2400" dirty="0" smtClean="0"/>
          </a:p>
        </p:txBody>
      </p:sp>
    </p:spTree>
    <p:extLst>
      <p:ext uri="{BB962C8B-B14F-4D97-AF65-F5344CB8AC3E}">
        <p14:creationId xmlns:p14="http://schemas.microsoft.com/office/powerpoint/2010/main" val="1078509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6"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2019 Enrolment Statistics</a:t>
            </a:r>
            <a:endParaRPr lang="en-US" sz="4000" b="1" dirty="0">
              <a:latin typeface="Arial Narrow" panose="020B0606020202030204" pitchFamily="34" charset="0"/>
            </a:endParaRPr>
          </a:p>
        </p:txBody>
      </p:sp>
      <p:sp>
        <p:nvSpPr>
          <p:cNvPr id="10" name="Content Placeholder 2"/>
          <p:cNvSpPr>
            <a:spLocks noGrp="1"/>
          </p:cNvSpPr>
          <p:nvPr>
            <p:ph idx="1"/>
          </p:nvPr>
        </p:nvSpPr>
        <p:spPr>
          <a:xfrm>
            <a:off x="683568" y="1417638"/>
            <a:ext cx="7632848" cy="4819673"/>
          </a:xfrm>
        </p:spPr>
        <p:txBody>
          <a:bodyPr>
            <a:normAutofit/>
          </a:bodyPr>
          <a:lstStyle/>
          <a:p>
            <a:pPr marL="0" indent="0">
              <a:lnSpc>
                <a:spcPct val="150000"/>
              </a:lnSpc>
              <a:spcBef>
                <a:spcPts val="0"/>
              </a:spcBef>
              <a:buNone/>
            </a:pPr>
            <a:endParaRPr lang="en-US" sz="2400" dirty="0" smtClean="0">
              <a:latin typeface="Arial Narrow" panose="020B0606020202030204" pitchFamily="34" charset="0"/>
            </a:endParaRPr>
          </a:p>
          <a:p>
            <a:pPr marL="0" indent="0">
              <a:lnSpc>
                <a:spcPct val="150000"/>
              </a:lnSpc>
              <a:spcBef>
                <a:spcPts val="0"/>
              </a:spcBef>
              <a:buNone/>
            </a:pPr>
            <a:endParaRPr lang="en-US" sz="2400" dirty="0">
              <a:latin typeface="Arial Narrow" panose="020B0606020202030204" pitchFamily="34" charset="0"/>
            </a:endParaRPr>
          </a:p>
          <a:p>
            <a:pPr marL="0" indent="0">
              <a:lnSpc>
                <a:spcPct val="150000"/>
              </a:lnSpc>
              <a:spcBef>
                <a:spcPts val="0"/>
              </a:spcBef>
              <a:buNone/>
            </a:pPr>
            <a:endParaRPr lang="en-US" sz="2400" dirty="0" smtClean="0">
              <a:latin typeface="Arial Narrow" panose="020B0606020202030204" pitchFamily="34" charset="0"/>
            </a:endParaRPr>
          </a:p>
          <a:p>
            <a:pPr marL="0" indent="0">
              <a:lnSpc>
                <a:spcPct val="150000"/>
              </a:lnSpc>
              <a:spcBef>
                <a:spcPts val="0"/>
              </a:spcBef>
              <a:buNone/>
            </a:pPr>
            <a:endParaRPr lang="en-US" sz="2400" dirty="0" smtClean="0">
              <a:latin typeface="Arial Narrow" panose="020B0606020202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037538466"/>
              </p:ext>
            </p:extLst>
          </p:nvPr>
        </p:nvGraphicFramePr>
        <p:xfrm>
          <a:off x="683568" y="3219314"/>
          <a:ext cx="7776864" cy="2885062"/>
        </p:xfrm>
        <a:graphic>
          <a:graphicData uri="http://schemas.openxmlformats.org/drawingml/2006/table">
            <a:tbl>
              <a:tblPr firstRow="1" bandRow="1">
                <a:tableStyleId>{F5AB1C69-6EDB-4FF4-983F-18BD219EF322}</a:tableStyleId>
              </a:tblPr>
              <a:tblGrid>
                <a:gridCol w="1296144"/>
                <a:gridCol w="1296144"/>
                <a:gridCol w="1296144"/>
                <a:gridCol w="1296144"/>
                <a:gridCol w="1296144"/>
                <a:gridCol w="1296144"/>
              </a:tblGrid>
              <a:tr h="641734">
                <a:tc>
                  <a:txBody>
                    <a:bodyPr/>
                    <a:lstStyle/>
                    <a:p>
                      <a:pPr>
                        <a:lnSpc>
                          <a:spcPct val="115000"/>
                        </a:lnSpc>
                        <a:spcAft>
                          <a:spcPts val="0"/>
                        </a:spcAft>
                      </a:pPr>
                      <a:r>
                        <a:rPr lang="en-ZA" sz="1600" dirty="0">
                          <a:solidFill>
                            <a:srgbClr val="7030A0"/>
                          </a:solidFill>
                          <a:effectLst/>
                          <a:latin typeface="Arial Narrow" panose="020B0606020202030204" pitchFamily="34" charset="0"/>
                        </a:rPr>
                        <a:t>Programme Type</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n-ZA" sz="1600" dirty="0" smtClean="0">
                          <a:solidFill>
                            <a:srgbClr val="7030A0"/>
                          </a:solidFill>
                          <a:effectLst/>
                          <a:latin typeface="Arial Narrow" panose="020B0606020202030204" pitchFamily="34" charset="0"/>
                        </a:rPr>
                        <a:t>Other Period</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n-ZA" sz="1600" dirty="0">
                          <a:solidFill>
                            <a:srgbClr val="7030A0"/>
                          </a:solidFill>
                          <a:effectLst/>
                          <a:latin typeface="Arial Narrow" panose="020B0606020202030204" pitchFamily="34" charset="0"/>
                        </a:rPr>
                        <a:t>Semester 1</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n-ZA" sz="1600" dirty="0">
                          <a:solidFill>
                            <a:srgbClr val="7030A0"/>
                          </a:solidFill>
                          <a:effectLst/>
                          <a:latin typeface="Arial Narrow" panose="020B0606020202030204" pitchFamily="34" charset="0"/>
                        </a:rPr>
                        <a:t>Trimester 1</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n-ZA" sz="1600" dirty="0">
                          <a:solidFill>
                            <a:srgbClr val="7030A0"/>
                          </a:solidFill>
                          <a:effectLst/>
                          <a:latin typeface="Arial Narrow" panose="020B0606020202030204" pitchFamily="34" charset="0"/>
                        </a:rPr>
                        <a:t>Year</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en-ZA" sz="1600" dirty="0">
                          <a:solidFill>
                            <a:srgbClr val="7030A0"/>
                          </a:solidFill>
                          <a:effectLst/>
                          <a:latin typeface="Arial Narrow" panose="020B0606020202030204" pitchFamily="34" charset="0"/>
                        </a:rPr>
                        <a:t>Grand Total</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r>
              <a:tr h="1873116">
                <a:tc>
                  <a:txBody>
                    <a:bodyPr/>
                    <a:lstStyle/>
                    <a:p>
                      <a:pPr>
                        <a:lnSpc>
                          <a:spcPct val="115000"/>
                        </a:lnSpc>
                        <a:spcAft>
                          <a:spcPts val="0"/>
                        </a:spcAft>
                      </a:pPr>
                      <a:r>
                        <a:rPr lang="en-ZA" sz="1600" dirty="0" smtClean="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rPr>
                        <a:t>NCV</a:t>
                      </a:r>
                    </a:p>
                    <a:p>
                      <a:pPr>
                        <a:lnSpc>
                          <a:spcPct val="115000"/>
                        </a:lnSpc>
                        <a:spcAft>
                          <a:spcPts val="0"/>
                        </a:spcAft>
                      </a:pPr>
                      <a:r>
                        <a:rPr lang="en-ZA" sz="1600" dirty="0" smtClean="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rPr>
                        <a:t>Report 191 Semester 1</a:t>
                      </a:r>
                    </a:p>
                    <a:p>
                      <a:pPr>
                        <a:lnSpc>
                          <a:spcPct val="115000"/>
                        </a:lnSpc>
                        <a:spcAft>
                          <a:spcPts val="0"/>
                        </a:spcAft>
                      </a:pPr>
                      <a:r>
                        <a:rPr lang="en-ZA" sz="1600" dirty="0" smtClean="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rPr>
                        <a:t>Report 191 Trimester 1</a:t>
                      </a:r>
                    </a:p>
                    <a:p>
                      <a:pPr>
                        <a:lnSpc>
                          <a:spcPct val="115000"/>
                        </a:lnSpc>
                        <a:spcAft>
                          <a:spcPts val="0"/>
                        </a:spcAft>
                      </a:pPr>
                      <a:r>
                        <a:rPr lang="en-ZA" sz="1600" dirty="0" smtClean="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rPr>
                        <a:t>Occupational and Other enrolment</a:t>
                      </a:r>
                      <a:endParaRPr lang="en-ZA" sz="1600" dirty="0">
                        <a:solidFill>
                          <a:srgbClr val="7030A0"/>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ZA" sz="2000" b="1" i="0" u="none" strike="noStrike" dirty="0">
                          <a:solidFill>
                            <a:srgbClr val="7030A0"/>
                          </a:solidFill>
                          <a:effectLst/>
                          <a:latin typeface="Arial Narrow" panose="020B0606020202030204" pitchFamily="34" charset="0"/>
                        </a:rPr>
                        <a:t>1842</a:t>
                      </a:r>
                    </a:p>
                  </a:txBody>
                  <a:tcPr marL="9525" marR="9525" marT="9525" marB="0" anchor="ctr"/>
                </a:tc>
                <a:tc>
                  <a:txBody>
                    <a:bodyPr/>
                    <a:lstStyle/>
                    <a:p>
                      <a:pPr algn="ctr" fontAlgn="b"/>
                      <a:r>
                        <a:rPr lang="en-ZA" sz="2000" b="1" i="0" u="none" strike="noStrike" dirty="0">
                          <a:solidFill>
                            <a:srgbClr val="7030A0"/>
                          </a:solidFill>
                          <a:effectLst/>
                          <a:latin typeface="Arial Narrow" panose="020B0606020202030204" pitchFamily="34" charset="0"/>
                        </a:rPr>
                        <a:t>115936</a:t>
                      </a:r>
                    </a:p>
                  </a:txBody>
                  <a:tcPr marL="9525" marR="9525" marT="9525" marB="0" anchor="ctr"/>
                </a:tc>
                <a:tc>
                  <a:txBody>
                    <a:bodyPr/>
                    <a:lstStyle/>
                    <a:p>
                      <a:pPr algn="ctr" fontAlgn="b"/>
                      <a:r>
                        <a:rPr lang="en-ZA" sz="2000" b="1" i="0" u="none" strike="noStrike" dirty="0">
                          <a:solidFill>
                            <a:srgbClr val="7030A0"/>
                          </a:solidFill>
                          <a:effectLst/>
                          <a:latin typeface="Arial Narrow" panose="020B0606020202030204" pitchFamily="34" charset="0"/>
                        </a:rPr>
                        <a:t>88621</a:t>
                      </a:r>
                    </a:p>
                  </a:txBody>
                  <a:tcPr marL="9525" marR="9525" marT="9525" marB="0" anchor="ctr"/>
                </a:tc>
                <a:tc>
                  <a:txBody>
                    <a:bodyPr/>
                    <a:lstStyle/>
                    <a:p>
                      <a:pPr algn="ctr" fontAlgn="b"/>
                      <a:r>
                        <a:rPr lang="en-ZA" sz="2000" b="1" i="0" u="none" strike="noStrike" dirty="0">
                          <a:solidFill>
                            <a:srgbClr val="7030A0"/>
                          </a:solidFill>
                          <a:effectLst/>
                          <a:latin typeface="Arial Narrow" panose="020B0606020202030204" pitchFamily="34" charset="0"/>
                        </a:rPr>
                        <a:t>120158</a:t>
                      </a:r>
                    </a:p>
                  </a:txBody>
                  <a:tcPr marL="9525" marR="9525" marT="9525" marB="0" anchor="ctr"/>
                </a:tc>
                <a:tc>
                  <a:txBody>
                    <a:bodyPr/>
                    <a:lstStyle/>
                    <a:p>
                      <a:pPr algn="ctr" fontAlgn="b"/>
                      <a:r>
                        <a:rPr lang="en-ZA" sz="2000" b="1" i="0" u="none" strike="noStrike" dirty="0">
                          <a:solidFill>
                            <a:srgbClr val="7030A0"/>
                          </a:solidFill>
                          <a:effectLst/>
                          <a:latin typeface="Arial Narrow" panose="020B0606020202030204" pitchFamily="34" charset="0"/>
                        </a:rPr>
                        <a:t>326557</a:t>
                      </a:r>
                    </a:p>
                  </a:txBody>
                  <a:tcPr marL="9525" marR="9525" marT="9525" marB="0" anchor="ctr"/>
                </a:tc>
              </a:tr>
            </a:tbl>
          </a:graphicData>
        </a:graphic>
      </p:graphicFrame>
      <p:sp>
        <p:nvSpPr>
          <p:cNvPr id="8" name="Rounded Rectangle 7"/>
          <p:cNvSpPr/>
          <p:nvPr/>
        </p:nvSpPr>
        <p:spPr>
          <a:xfrm>
            <a:off x="674367" y="1700808"/>
            <a:ext cx="7632847" cy="83935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lvl="0" algn="just">
              <a:spcBef>
                <a:spcPct val="20000"/>
              </a:spcBef>
            </a:pPr>
            <a:r>
              <a:rPr lang="en-US" sz="1600" b="1" dirty="0">
                <a:solidFill>
                  <a:srgbClr val="C0504D">
                    <a:lumMod val="75000"/>
                  </a:srgbClr>
                </a:solidFill>
                <a:latin typeface="Arial Narrow" panose="020B0606020202030204" pitchFamily="34" charset="0"/>
              </a:rPr>
              <a:t>Note: The TVET colleges enrolment </a:t>
            </a:r>
            <a:r>
              <a:rPr lang="en-US" sz="1600" b="1" dirty="0" smtClean="0">
                <a:solidFill>
                  <a:srgbClr val="C0504D">
                    <a:lumMod val="75000"/>
                  </a:srgbClr>
                </a:solidFill>
                <a:latin typeface="Arial Narrow" panose="020B0606020202030204" pitchFamily="34" charset="0"/>
              </a:rPr>
              <a:t>reflects </a:t>
            </a:r>
            <a:r>
              <a:rPr lang="en-US" sz="1600" b="1" dirty="0">
                <a:solidFill>
                  <a:srgbClr val="C0504D">
                    <a:lumMod val="75000"/>
                  </a:srgbClr>
                </a:solidFill>
                <a:latin typeface="Arial Narrow" panose="020B0606020202030204" pitchFamily="34" charset="0"/>
              </a:rPr>
              <a:t>a cycle count of student records where a student record is counted only once in an enrolment period/cycle, and counted at the highest level programme they are enrolled </a:t>
            </a:r>
            <a:r>
              <a:rPr lang="en-US" sz="1600" b="1" dirty="0" smtClean="0">
                <a:solidFill>
                  <a:srgbClr val="C0504D">
                    <a:lumMod val="75000"/>
                  </a:srgbClr>
                </a:solidFill>
                <a:latin typeface="Arial Narrow" panose="020B0606020202030204" pitchFamily="34" charset="0"/>
              </a:rPr>
              <a:t>in</a:t>
            </a:r>
            <a:r>
              <a:rPr lang="en-US" sz="1600" dirty="0">
                <a:solidFill>
                  <a:prstClr val="black"/>
                </a:solidFill>
                <a:latin typeface="Arial Narrow" panose="020B0606020202030204" pitchFamily="34" charset="0"/>
              </a:rPr>
              <a:t>.</a:t>
            </a:r>
          </a:p>
        </p:txBody>
      </p:sp>
    </p:spTree>
    <p:extLst>
      <p:ext uri="{BB962C8B-B14F-4D97-AF65-F5344CB8AC3E}">
        <p14:creationId xmlns:p14="http://schemas.microsoft.com/office/powerpoint/2010/main" val="33550920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 LAYOUT.jpg"/>
          <p:cNvPicPr>
            <a:picLocks noChangeAspect="1"/>
          </p:cNvPicPr>
          <p:nvPr/>
        </p:nvPicPr>
        <p:blipFill>
          <a:blip r:embed="rId2"/>
          <a:stretch>
            <a:fillRect/>
          </a:stretch>
        </p:blipFill>
        <p:spPr>
          <a:xfrm>
            <a:off x="0" y="0"/>
            <a:ext cx="9144000" cy="6858000"/>
          </a:xfrm>
          <a:prstGeom prst="rect">
            <a:avLst/>
          </a:prstGeom>
        </p:spPr>
      </p:pic>
      <p:sp>
        <p:nvSpPr>
          <p:cNvPr id="11" name="Title 1"/>
          <p:cNvSpPr>
            <a:spLocks noGrp="1"/>
          </p:cNvSpPr>
          <p:nvPr>
            <p:ph type="title"/>
          </p:nvPr>
        </p:nvSpPr>
        <p:spPr>
          <a:xfrm>
            <a:off x="457200" y="620688"/>
            <a:ext cx="8229600" cy="796950"/>
          </a:xfrm>
        </p:spPr>
        <p:txBody>
          <a:bodyPr>
            <a:normAutofit/>
          </a:bodyPr>
          <a:lstStyle/>
          <a:p>
            <a:r>
              <a:rPr lang="en-US" sz="4000" b="1" dirty="0" smtClean="0">
                <a:latin typeface="Arial Narrow" panose="020B0606020202030204" pitchFamily="34" charset="0"/>
              </a:rPr>
              <a:t>Enrolment Progress Reporting</a:t>
            </a:r>
            <a:endParaRPr lang="en-US" sz="4000" b="1" dirty="0">
              <a:latin typeface="Arial Narrow" panose="020B0606020202030204" pitchFamily="34" charset="0"/>
            </a:endParaRPr>
          </a:p>
        </p:txBody>
      </p:sp>
      <p:sp>
        <p:nvSpPr>
          <p:cNvPr id="12" name="Content Placeholder 2"/>
          <p:cNvSpPr>
            <a:spLocks noGrp="1"/>
          </p:cNvSpPr>
          <p:nvPr>
            <p:ph idx="1"/>
          </p:nvPr>
        </p:nvSpPr>
        <p:spPr>
          <a:xfrm>
            <a:off x="539552" y="1417638"/>
            <a:ext cx="8147248" cy="4747666"/>
          </a:xfrm>
        </p:spPr>
        <p:txBody>
          <a:bodyPr>
            <a:noAutofit/>
          </a:bodyPr>
          <a:lstStyle/>
          <a:p>
            <a:pPr marL="0" lvl="0" indent="0" algn="just">
              <a:lnSpc>
                <a:spcPct val="130000"/>
              </a:lnSpc>
              <a:spcBef>
                <a:spcPts val="0"/>
              </a:spcBef>
              <a:buNone/>
            </a:pPr>
            <a:r>
              <a:rPr lang="en-US" sz="2000" b="1" dirty="0">
                <a:solidFill>
                  <a:srgbClr val="0070C0"/>
                </a:solidFill>
                <a:latin typeface="Arial Narrow" panose="020B0606020202030204" pitchFamily="34" charset="0"/>
              </a:rPr>
              <a:t>Progress reporting</a:t>
            </a:r>
          </a:p>
          <a:p>
            <a:pPr marL="0" lvl="0" indent="0" algn="just">
              <a:lnSpc>
                <a:spcPct val="130000"/>
              </a:lnSpc>
              <a:spcBef>
                <a:spcPts val="0"/>
              </a:spcBef>
              <a:buNone/>
            </a:pPr>
            <a:r>
              <a:rPr lang="en-US" sz="2000" dirty="0">
                <a:solidFill>
                  <a:srgbClr val="0070C0"/>
                </a:solidFill>
                <a:latin typeface="Arial Narrow" panose="020B0606020202030204" pitchFamily="34" charset="0"/>
              </a:rPr>
              <a:t>Best way to do?  Per </a:t>
            </a:r>
            <a:r>
              <a:rPr lang="en-US" sz="2000" dirty="0" smtClean="0">
                <a:solidFill>
                  <a:srgbClr val="0070C0"/>
                </a:solidFill>
                <a:latin typeface="Arial Narrow" panose="020B0606020202030204" pitchFamily="34" charset="0"/>
              </a:rPr>
              <a:t>intake during first 2 weeks?  </a:t>
            </a:r>
            <a:r>
              <a:rPr lang="en-US" sz="2000" dirty="0">
                <a:solidFill>
                  <a:srgbClr val="0070C0"/>
                </a:solidFill>
                <a:latin typeface="Arial Narrow" panose="020B0606020202030204" pitchFamily="34" charset="0"/>
              </a:rPr>
              <a:t>Must compare intake against planned </a:t>
            </a:r>
            <a:r>
              <a:rPr lang="en-US" sz="2000" dirty="0" smtClean="0">
                <a:solidFill>
                  <a:srgbClr val="0070C0"/>
                </a:solidFill>
                <a:latin typeface="Arial Narrow" panose="020B0606020202030204" pitchFamily="34" charset="0"/>
              </a:rPr>
              <a:t>targets – 2019 enrolment plan.  Pivot tables used???</a:t>
            </a:r>
            <a:endParaRPr lang="en-US" sz="2000" dirty="0">
              <a:solidFill>
                <a:srgbClr val="0070C0"/>
              </a:solidFill>
              <a:latin typeface="Arial Narrow" panose="020B0606020202030204" pitchFamily="34" charset="0"/>
            </a:endParaRPr>
          </a:p>
          <a:p>
            <a:pPr marL="0" lvl="0" indent="0" algn="just">
              <a:lnSpc>
                <a:spcPct val="130000"/>
              </a:lnSpc>
              <a:spcBef>
                <a:spcPts val="0"/>
              </a:spcBef>
              <a:buNone/>
            </a:pPr>
            <a:r>
              <a:rPr lang="en-US" sz="2000" dirty="0">
                <a:solidFill>
                  <a:srgbClr val="0070C0"/>
                </a:solidFill>
                <a:latin typeface="Arial Narrow" panose="020B0606020202030204" pitchFamily="34" charset="0"/>
              </a:rPr>
              <a:t>MP already doing, GP to some extent</a:t>
            </a:r>
            <a:r>
              <a:rPr lang="en-US" sz="2000" dirty="0" smtClean="0">
                <a:solidFill>
                  <a:srgbClr val="0070C0"/>
                </a:solidFill>
                <a:latin typeface="Arial Narrow" panose="020B0606020202030204" pitchFamily="34" charset="0"/>
              </a:rPr>
              <a:t>.</a:t>
            </a:r>
          </a:p>
          <a:p>
            <a:pPr marL="0" lvl="0" indent="0" algn="just">
              <a:lnSpc>
                <a:spcPct val="130000"/>
              </a:lnSpc>
              <a:spcBef>
                <a:spcPts val="0"/>
              </a:spcBef>
              <a:buNone/>
            </a:pPr>
            <a:r>
              <a:rPr lang="en-US" sz="2000" b="1" dirty="0" smtClean="0">
                <a:solidFill>
                  <a:srgbClr val="0070C0"/>
                </a:solidFill>
                <a:latin typeface="Arial Narrow" panose="020B0606020202030204" pitchFamily="34" charset="0"/>
              </a:rPr>
              <a:t>Template</a:t>
            </a:r>
          </a:p>
          <a:p>
            <a:pPr marL="0" lvl="0" indent="0">
              <a:lnSpc>
                <a:spcPct val="130000"/>
              </a:lnSpc>
              <a:spcBef>
                <a:spcPts val="0"/>
              </a:spcBef>
              <a:buNone/>
            </a:pPr>
            <a:endParaRPr lang="en-US" sz="2000" dirty="0">
              <a:solidFill>
                <a:srgbClr val="0070C0"/>
              </a:solidFill>
              <a:latin typeface="Arial Narrow" panose="020B0606020202030204" pitchFamily="34" charset="0"/>
            </a:endParaRPr>
          </a:p>
          <a:p>
            <a:pPr marL="0" lvl="0" indent="0">
              <a:lnSpc>
                <a:spcPct val="130000"/>
              </a:lnSpc>
              <a:spcBef>
                <a:spcPts val="0"/>
              </a:spcBef>
              <a:buNone/>
            </a:pPr>
            <a:endParaRPr lang="en-US" sz="2000" dirty="0">
              <a:solidFill>
                <a:srgbClr val="0070C0"/>
              </a:solidFill>
              <a:latin typeface="Arial Narrow" panose="020B0606020202030204" pitchFamily="34" charset="0"/>
            </a:endParaRPr>
          </a:p>
          <a:p>
            <a:pPr marL="0" lvl="0" indent="0">
              <a:lnSpc>
                <a:spcPct val="130000"/>
              </a:lnSpc>
              <a:spcBef>
                <a:spcPts val="0"/>
              </a:spcBef>
              <a:buNone/>
            </a:pPr>
            <a:endParaRPr lang="en-US" sz="2000" b="1" dirty="0" smtClean="0">
              <a:solidFill>
                <a:srgbClr val="0070C0"/>
              </a:solidFill>
              <a:latin typeface="Arial Narrow" panose="020B0606020202030204" pitchFamily="34" charset="0"/>
            </a:endParaRPr>
          </a:p>
          <a:p>
            <a:pPr marL="0" lvl="0" indent="0">
              <a:lnSpc>
                <a:spcPct val="130000"/>
              </a:lnSpc>
              <a:spcBef>
                <a:spcPts val="0"/>
              </a:spcBef>
              <a:buNone/>
            </a:pPr>
            <a:endParaRPr lang="en-US" sz="2000" b="1" dirty="0">
              <a:solidFill>
                <a:srgbClr val="0070C0"/>
              </a:solidFill>
              <a:latin typeface="Arial Narrow" panose="020B0606020202030204" pitchFamily="34" charset="0"/>
            </a:endParaRPr>
          </a:p>
          <a:p>
            <a:pPr marL="0" lvl="0" indent="0">
              <a:lnSpc>
                <a:spcPct val="130000"/>
              </a:lnSpc>
              <a:spcBef>
                <a:spcPts val="0"/>
              </a:spcBef>
              <a:buNone/>
            </a:pPr>
            <a:endParaRPr lang="en-US" sz="2000" b="1" dirty="0" smtClean="0">
              <a:solidFill>
                <a:srgbClr val="0070C0"/>
              </a:solidFill>
              <a:latin typeface="Arial Narrow" panose="020B0606020202030204" pitchFamily="34" charset="0"/>
            </a:endParaRPr>
          </a:p>
          <a:p>
            <a:pPr marL="0" lvl="0" indent="0">
              <a:lnSpc>
                <a:spcPct val="130000"/>
              </a:lnSpc>
              <a:spcBef>
                <a:spcPts val="0"/>
              </a:spcBef>
              <a:buNone/>
            </a:pPr>
            <a:r>
              <a:rPr lang="en-US" sz="2000" b="1" dirty="0" smtClean="0">
                <a:solidFill>
                  <a:schemeClr val="accent2">
                    <a:lumMod val="75000"/>
                  </a:schemeClr>
                </a:solidFill>
                <a:effectLst>
                  <a:outerShdw blurRad="38100" dist="38100" dir="2700000" algn="tl">
                    <a:srgbClr val="000000">
                      <a:alpha val="43137"/>
                    </a:srgbClr>
                  </a:outerShdw>
                </a:effectLst>
                <a:latin typeface="Arial Narrow" panose="020B0606020202030204" pitchFamily="34" charset="0"/>
              </a:rPr>
              <a:t>Reporting </a:t>
            </a:r>
            <a:r>
              <a:rPr lang="en-US" sz="2000" b="1" dirty="0">
                <a:solidFill>
                  <a:schemeClr val="accent2">
                    <a:lumMod val="75000"/>
                  </a:schemeClr>
                </a:solidFill>
                <a:effectLst>
                  <a:outerShdw blurRad="38100" dist="38100" dir="2700000" algn="tl">
                    <a:srgbClr val="000000">
                      <a:alpha val="43137"/>
                    </a:srgbClr>
                  </a:outerShdw>
                </a:effectLst>
                <a:latin typeface="Arial Narrow" panose="020B0606020202030204" pitchFamily="34" charset="0"/>
              </a:rPr>
              <a:t>incidents - </a:t>
            </a:r>
            <a:r>
              <a:rPr lang="en-US" sz="2000" dirty="0">
                <a:solidFill>
                  <a:schemeClr val="accent2">
                    <a:lumMod val="75000"/>
                  </a:schemeClr>
                </a:solidFill>
                <a:effectLst>
                  <a:outerShdw blurRad="38100" dist="38100" dir="2700000" algn="tl">
                    <a:srgbClr val="000000">
                      <a:alpha val="43137"/>
                    </a:srgbClr>
                  </a:outerShdw>
                </a:effectLst>
                <a:latin typeface="Arial Narrow" panose="020B0606020202030204" pitchFamily="34" charset="0"/>
              </a:rPr>
              <a:t>Survey???</a:t>
            </a:r>
          </a:p>
          <a:p>
            <a:pPr marL="0" indent="0">
              <a:lnSpc>
                <a:spcPct val="150000"/>
              </a:lnSpc>
              <a:spcBef>
                <a:spcPts val="0"/>
              </a:spcBef>
              <a:buNone/>
            </a:pPr>
            <a:endParaRPr lang="en-US" sz="2300" dirty="0" smtClean="0">
              <a:solidFill>
                <a:srgbClr val="0070C0"/>
              </a:solidFill>
              <a:latin typeface="Arial Narrow" panose="020B0606020202030204" pitchFamily="34" charset="0"/>
            </a:endParaRPr>
          </a:p>
          <a:p>
            <a:pPr marL="0" indent="0">
              <a:lnSpc>
                <a:spcPct val="150000"/>
              </a:lnSpc>
              <a:spcBef>
                <a:spcPts val="0"/>
              </a:spcBef>
              <a:buNone/>
            </a:pPr>
            <a:endParaRPr lang="en-US" sz="2800" dirty="0" smtClean="0">
              <a:solidFill>
                <a:srgbClr val="0070C0"/>
              </a:solidFill>
              <a:latin typeface="Arial Narrow" panose="020B0606020202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79287344"/>
              </p:ext>
            </p:extLst>
          </p:nvPr>
        </p:nvGraphicFramePr>
        <p:xfrm>
          <a:off x="498377" y="3645024"/>
          <a:ext cx="8229597" cy="1412748"/>
        </p:xfrm>
        <a:graphic>
          <a:graphicData uri="http://schemas.openxmlformats.org/drawingml/2006/table">
            <a:tbl>
              <a:tblPr firstRow="1" firstCol="1" bandRow="1"/>
              <a:tblGrid>
                <a:gridCol w="836127"/>
                <a:gridCol w="553029"/>
                <a:gridCol w="553029"/>
                <a:gridCol w="553029"/>
                <a:gridCol w="553029"/>
                <a:gridCol w="554675"/>
                <a:gridCol w="554675"/>
                <a:gridCol w="553029"/>
                <a:gridCol w="553029"/>
                <a:gridCol w="553029"/>
                <a:gridCol w="553029"/>
                <a:gridCol w="556320"/>
                <a:gridCol w="556320"/>
                <a:gridCol w="747248"/>
              </a:tblGrid>
              <a:tr h="309282">
                <a:tc row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TVET College</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NCV</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T1</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S1</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PLP</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Occupational &amp; Other</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grid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TOTAL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(all programmes)</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ZA"/>
                    </a:p>
                  </a:txBody>
                  <a:tcPr/>
                </a:tc>
                <a:tc rowSpan="2">
                  <a:txBody>
                    <a:bodyPr/>
                    <a:lstStyle/>
                    <a:p>
                      <a:pPr algn="ctr">
                        <a:lnSpc>
                          <a:spcPct val="115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enrolled</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r>
              <a:tr h="201706">
                <a:tc vMerge="1">
                  <a:txBody>
                    <a:bodyPr/>
                    <a:lstStyle/>
                    <a:p>
                      <a:endParaRPr lang="en-ZA"/>
                    </a:p>
                  </a:txBody>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Target</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Actual</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vMerge="1">
                  <a:txBody>
                    <a:bodyPr/>
                    <a:lstStyle/>
                    <a:p>
                      <a:endParaRPr lang="en-ZA"/>
                    </a:p>
                  </a:txBody>
                  <a:tcPr/>
                </a:tc>
              </a:tr>
              <a:tr h="201706">
                <a:tc>
                  <a:txBody>
                    <a:bodyPr/>
                    <a:lstStyle/>
                    <a:p>
                      <a:pPr algn="just">
                        <a:lnSpc>
                          <a:spcPct val="150000"/>
                        </a:lnSpc>
                        <a:spcAft>
                          <a:spcPts val="0"/>
                        </a:spcAft>
                        <a:tabLst>
                          <a:tab pos="457200" algn="l"/>
                        </a:tabLst>
                      </a:pPr>
                      <a:r>
                        <a:rPr lang="en-ZA" sz="900">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706">
                <a:tc>
                  <a:txBody>
                    <a:bodyPr/>
                    <a:lstStyle/>
                    <a:p>
                      <a:endParaRPr lang="en-ZA"/>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ZA" dirty="0"/>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706">
                <a:tc>
                  <a:txBody>
                    <a:bodyPr/>
                    <a:lstStyle/>
                    <a:p>
                      <a:pPr algn="just">
                        <a:lnSpc>
                          <a:spcPct val="150000"/>
                        </a:lnSpc>
                        <a:spcAft>
                          <a:spcPts val="0"/>
                        </a:spcAft>
                        <a:tabLst>
                          <a:tab pos="457200" algn="l"/>
                        </a:tabLst>
                      </a:pPr>
                      <a:r>
                        <a:rPr lang="en-ZA" sz="900">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706">
                <a:tc>
                  <a:txBody>
                    <a:bodyPr/>
                    <a:lstStyle/>
                    <a:p>
                      <a:pPr algn="ctr">
                        <a:lnSpc>
                          <a:spcPct val="150000"/>
                        </a:lnSpc>
                        <a:spcAft>
                          <a:spcPts val="0"/>
                        </a:spcAft>
                        <a:tabLst>
                          <a:tab pos="457200" algn="l"/>
                        </a:tabLst>
                      </a:pPr>
                      <a:r>
                        <a:rPr lang="en-ZA" sz="900" b="1" dirty="0">
                          <a:effectLst/>
                          <a:latin typeface="Arial Narrow" panose="020B0606020202030204" pitchFamily="34" charset="0"/>
                          <a:ea typeface="Calibri" panose="020F0502020204030204" pitchFamily="34" charset="0"/>
                          <a:cs typeface="Calibri" panose="020F0502020204030204" pitchFamily="34" charset="0"/>
                        </a:rPr>
                        <a:t>Total</a:t>
                      </a:r>
                      <a:endParaRPr lang="en-ZA" sz="1200" dirty="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a:effectLst/>
                          <a:latin typeface="Arial Narrow" panose="020B0606020202030204" pitchFamily="34" charset="0"/>
                          <a:ea typeface="Calibri" panose="020F0502020204030204" pitchFamily="34" charset="0"/>
                          <a:cs typeface="Calibri" panose="020F0502020204030204" pitchFamily="34" charset="0"/>
                        </a:rPr>
                        <a:t> </a:t>
                      </a:r>
                      <a:endParaRPr lang="en-ZA" sz="1200">
                        <a:effectLst/>
                        <a:latin typeface="Arial Narrow" panose="020B0606020202030204" pitchFamily="34" charset="0"/>
                        <a:ea typeface="Calibri" panose="020F0502020204030204" pitchFamily="34" charset="0"/>
                        <a:cs typeface="Calibri" panose="020F0502020204030204" pitchFamily="34" charset="0"/>
                      </a:endParaRPr>
                    </a:p>
                  </a:txBody>
                  <a:tcPr marL="67235" marR="672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50000"/>
                        </a:lnSpc>
                        <a:spcAft>
                          <a:spcPts val="0"/>
                        </a:spcAft>
                        <a:tabLst>
                          <a:tab pos="457200" algn="l"/>
                        </a:tabLst>
                      </a:pPr>
                      <a:r>
                        <a:rPr lang="en-ZA" sz="900" b="1" dirty="0">
                          <a:effectLst/>
                          <a:latin typeface="Arial Narrow" panose="020B0606020202030204" pitchFamily="34" charset="0"/>
                          <a:ea typeface="Calibri" panose="020F0502020204030204" pitchFamily="34" charset="0"/>
                          <a:cs typeface="Calibri" panose="020F0502020204030204" pitchFamily="34" charset="0"/>
                        </a:rPr>
                        <a:t> </a:t>
                      </a:r>
                      <a:endParaRPr lang="en-ZA" sz="1200" dirty="0">
                        <a:effectLst/>
                        <a:latin typeface="Arial Narrow" panose="020B0606020202030204" pitchFamily="34" charset="0"/>
                        <a:ea typeface="Calibri" panose="020F0502020204030204" pitchFamily="34" charset="0"/>
                        <a:cs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r>
            </a:tbl>
          </a:graphicData>
        </a:graphic>
      </p:graphicFrame>
    </p:spTree>
    <p:extLst>
      <p:ext uri="{BB962C8B-B14F-4D97-AF65-F5344CB8AC3E}">
        <p14:creationId xmlns:p14="http://schemas.microsoft.com/office/powerpoint/2010/main" val="656661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741</TotalTime>
  <Words>1341</Words>
  <Application>Microsoft Office PowerPoint</Application>
  <PresentationFormat>On-screen Show (4:3)</PresentationFormat>
  <Paragraphs>231</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Narrow</vt:lpstr>
      <vt:lpstr>Calibri</vt:lpstr>
      <vt:lpstr>Courier New</vt:lpstr>
      <vt:lpstr>Times New Roman</vt:lpstr>
      <vt:lpstr>Office Theme</vt:lpstr>
      <vt:lpstr>TVET College Enrolment &amp; Performance Reporting 2019</vt:lpstr>
      <vt:lpstr>Enrolment Planning</vt:lpstr>
      <vt:lpstr>Enrolment Process</vt:lpstr>
      <vt:lpstr>Monitoring Registration Process – Regional Offices</vt:lpstr>
      <vt:lpstr>Oversight Monitoring – National Office</vt:lpstr>
      <vt:lpstr>Recurring and Emerging Issues</vt:lpstr>
      <vt:lpstr>Recurring and Emerging Issues 2</vt:lpstr>
      <vt:lpstr>2019 Enrolment Statistics</vt:lpstr>
      <vt:lpstr>Enrolment Progress Reporting</vt:lpstr>
      <vt:lpstr>Enrolment Trends Analysis</vt:lpstr>
      <vt:lpstr>Enrolment Trends Analysis 2</vt:lpstr>
      <vt:lpstr>Enrolment into PQM Analysis</vt:lpstr>
      <vt:lpstr>Enrolment and Target Reporting</vt:lpstr>
      <vt:lpstr>Enrolment and Target Reporting 2</vt:lpstr>
      <vt:lpstr>Enrolment and Target Reporting Example</vt:lpstr>
      <vt:lpstr>Questions and Thank you!</vt:lpstr>
    </vt:vector>
  </TitlesOfParts>
  <Company>African Graphix</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Leruo Sandamela</dc:creator>
  <cp:lastModifiedBy>Swart.Marietta</cp:lastModifiedBy>
  <cp:revision>41</cp:revision>
  <dcterms:created xsi:type="dcterms:W3CDTF">2010-05-07T06:42:18Z</dcterms:created>
  <dcterms:modified xsi:type="dcterms:W3CDTF">2019-03-17T18:44:51Z</dcterms:modified>
</cp:coreProperties>
</file>